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164"/>
  </p:notesMasterIdLst>
  <p:handoutMasterIdLst>
    <p:handoutMasterId r:id="rId165"/>
  </p:handoutMasterIdLst>
  <p:sldIdLst>
    <p:sldId id="3327" r:id="rId2"/>
    <p:sldId id="3329" r:id="rId3"/>
    <p:sldId id="3328" r:id="rId4"/>
    <p:sldId id="3141" r:id="rId5"/>
    <p:sldId id="3142" r:id="rId6"/>
    <p:sldId id="3143" r:id="rId7"/>
    <p:sldId id="3146" r:id="rId8"/>
    <p:sldId id="3402" r:id="rId9"/>
    <p:sldId id="3386" r:id="rId10"/>
    <p:sldId id="3155" r:id="rId11"/>
    <p:sldId id="3385" r:id="rId12"/>
    <p:sldId id="3158" r:id="rId13"/>
    <p:sldId id="3390" r:id="rId14"/>
    <p:sldId id="3399" r:id="rId15"/>
    <p:sldId id="3394" r:id="rId16"/>
    <p:sldId id="3391" r:id="rId17"/>
    <p:sldId id="3392" r:id="rId18"/>
    <p:sldId id="3389" r:id="rId19"/>
    <p:sldId id="3393" r:id="rId20"/>
    <p:sldId id="3395" r:id="rId21"/>
    <p:sldId id="3212" r:id="rId22"/>
    <p:sldId id="3213" r:id="rId23"/>
    <p:sldId id="3388" r:id="rId24"/>
    <p:sldId id="3331" r:id="rId25"/>
    <p:sldId id="2776" r:id="rId26"/>
    <p:sldId id="3241" r:id="rId27"/>
    <p:sldId id="3265" r:id="rId28"/>
    <p:sldId id="3400" r:id="rId29"/>
    <p:sldId id="3321" r:id="rId30"/>
    <p:sldId id="3301" r:id="rId31"/>
    <p:sldId id="2864" r:id="rId32"/>
    <p:sldId id="2865" r:id="rId33"/>
    <p:sldId id="2866" r:id="rId34"/>
    <p:sldId id="2867" r:id="rId35"/>
    <p:sldId id="2868" r:id="rId36"/>
    <p:sldId id="2869" r:id="rId37"/>
    <p:sldId id="2870" r:id="rId38"/>
    <p:sldId id="3267" r:id="rId39"/>
    <p:sldId id="3268" r:id="rId40"/>
    <p:sldId id="3269" r:id="rId41"/>
    <p:sldId id="3270" r:id="rId42"/>
    <p:sldId id="3247" r:id="rId43"/>
    <p:sldId id="1002" r:id="rId44"/>
    <p:sldId id="981" r:id="rId45"/>
    <p:sldId id="3302" r:id="rId46"/>
    <p:sldId id="3323" r:id="rId47"/>
    <p:sldId id="3276" r:id="rId48"/>
    <p:sldId id="3303" r:id="rId49"/>
    <p:sldId id="3304" r:id="rId50"/>
    <p:sldId id="3248" r:id="rId51"/>
    <p:sldId id="3249" r:id="rId52"/>
    <p:sldId id="3237" r:id="rId53"/>
    <p:sldId id="3305" r:id="rId54"/>
    <p:sldId id="3215" r:id="rId55"/>
    <p:sldId id="3217" r:id="rId56"/>
    <p:sldId id="3224" r:id="rId57"/>
    <p:sldId id="3333" r:id="rId58"/>
    <p:sldId id="3334" r:id="rId59"/>
    <p:sldId id="3335" r:id="rId60"/>
    <p:sldId id="2848" r:id="rId61"/>
    <p:sldId id="2849" r:id="rId62"/>
    <p:sldId id="3306" r:id="rId63"/>
    <p:sldId id="3255" r:id="rId64"/>
    <p:sldId id="3257" r:id="rId65"/>
    <p:sldId id="2851" r:id="rId66"/>
    <p:sldId id="2852" r:id="rId67"/>
    <p:sldId id="2855" r:id="rId68"/>
    <p:sldId id="3252" r:id="rId69"/>
    <p:sldId id="2856" r:id="rId70"/>
    <p:sldId id="3253" r:id="rId71"/>
    <p:sldId id="2857" r:id="rId72"/>
    <p:sldId id="3258" r:id="rId73"/>
    <p:sldId id="3259" r:id="rId74"/>
    <p:sldId id="3260" r:id="rId75"/>
    <p:sldId id="2858" r:id="rId76"/>
    <p:sldId id="2860" r:id="rId77"/>
    <p:sldId id="3336" r:id="rId78"/>
    <p:sldId id="3227" r:id="rId79"/>
    <p:sldId id="2874" r:id="rId80"/>
    <p:sldId id="3371" r:id="rId81"/>
    <p:sldId id="3372" r:id="rId82"/>
    <p:sldId id="3208" r:id="rId83"/>
    <p:sldId id="3261" r:id="rId84"/>
    <p:sldId id="3207" r:id="rId85"/>
    <p:sldId id="3401" r:id="rId86"/>
    <p:sldId id="3307" r:id="rId87"/>
    <p:sldId id="3373" r:id="rId88"/>
    <p:sldId id="3293" r:id="rId89"/>
    <p:sldId id="3317" r:id="rId90"/>
    <p:sldId id="3297" r:id="rId91"/>
    <p:sldId id="3262" r:id="rId92"/>
    <p:sldId id="3398" r:id="rId93"/>
    <p:sldId id="3242" r:id="rId94"/>
    <p:sldId id="3263" r:id="rId95"/>
    <p:sldId id="3264" r:id="rId96"/>
    <p:sldId id="3337" r:id="rId97"/>
    <p:sldId id="2777" r:id="rId98"/>
    <p:sldId id="3310" r:id="rId99"/>
    <p:sldId id="2779" r:id="rId100"/>
    <p:sldId id="2780" r:id="rId101"/>
    <p:sldId id="3311" r:id="rId102"/>
    <p:sldId id="3312" r:id="rId103"/>
    <p:sldId id="3313" r:id="rId104"/>
    <p:sldId id="2808" r:id="rId105"/>
    <p:sldId id="2809" r:id="rId106"/>
    <p:sldId id="3316" r:id="rId107"/>
    <p:sldId id="3339" r:id="rId108"/>
    <p:sldId id="3340" r:id="rId109"/>
    <p:sldId id="3363" r:id="rId110"/>
    <p:sldId id="3364" r:id="rId111"/>
    <p:sldId id="3210" r:id="rId112"/>
    <p:sldId id="3211" r:id="rId113"/>
    <p:sldId id="3343" r:id="rId114"/>
    <p:sldId id="3344" r:id="rId115"/>
    <p:sldId id="2811" r:id="rId116"/>
    <p:sldId id="3214" r:id="rId117"/>
    <p:sldId id="2813" r:id="rId118"/>
    <p:sldId id="2814" r:id="rId119"/>
    <p:sldId id="3396" r:id="rId120"/>
    <p:sldId id="3365" r:id="rId121"/>
    <p:sldId id="3216" r:id="rId122"/>
    <p:sldId id="2875" r:id="rId123"/>
    <p:sldId id="3346" r:id="rId124"/>
    <p:sldId id="2887" r:id="rId125"/>
    <p:sldId id="2876" r:id="rId126"/>
    <p:sldId id="2886" r:id="rId127"/>
    <p:sldId id="2888" r:id="rId128"/>
    <p:sldId id="3284" r:id="rId129"/>
    <p:sldId id="2889" r:id="rId130"/>
    <p:sldId id="3292" r:id="rId131"/>
    <p:sldId id="3350" r:id="rId132"/>
    <p:sldId id="3286" r:id="rId133"/>
    <p:sldId id="3366" r:id="rId134"/>
    <p:sldId id="3367" r:id="rId135"/>
    <p:sldId id="3156" r:id="rId136"/>
    <p:sldId id="3157" r:id="rId137"/>
    <p:sldId id="3369" r:id="rId138"/>
    <p:sldId id="2781" r:id="rId139"/>
    <p:sldId id="2782" r:id="rId140"/>
    <p:sldId id="2785" r:id="rId141"/>
    <p:sldId id="3370" r:id="rId142"/>
    <p:sldId id="2787" r:id="rId143"/>
    <p:sldId id="2792" r:id="rId144"/>
    <p:sldId id="3161" r:id="rId145"/>
    <p:sldId id="2794" r:id="rId146"/>
    <p:sldId id="2795" r:id="rId147"/>
    <p:sldId id="2797" r:id="rId148"/>
    <p:sldId id="2798" r:id="rId149"/>
    <p:sldId id="2796" r:id="rId150"/>
    <p:sldId id="2799" r:id="rId151"/>
    <p:sldId id="3379" r:id="rId152"/>
    <p:sldId id="3288" r:id="rId153"/>
    <p:sldId id="3092" r:id="rId154"/>
    <p:sldId id="3097" r:id="rId155"/>
    <p:sldId id="3231" r:id="rId156"/>
    <p:sldId id="3380" r:id="rId157"/>
    <p:sldId id="3289" r:id="rId158"/>
    <p:sldId id="3361" r:id="rId159"/>
    <p:sldId id="3275" r:id="rId160"/>
    <p:sldId id="3362" r:id="rId161"/>
    <p:sldId id="3171" r:id="rId162"/>
    <p:sldId id="3381" r:id="rId163"/>
  </p:sldIdLst>
  <p:sldSz cx="9144000" cy="6858000" type="screen4x3"/>
  <p:notesSz cx="7315200" cy="9601200"/>
  <p:custShowLst>
    <p:custShow name="short version" id="0">
      <p:sldLst/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D5FC79"/>
    <a:srgbClr val="FFFC00"/>
    <a:srgbClr val="FFD579"/>
    <a:srgbClr val="76D6FF"/>
    <a:srgbClr val="8EFA00"/>
    <a:srgbClr val="009051"/>
    <a:srgbClr val="00FDFF"/>
    <a:srgbClr val="008F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04"/>
    <p:restoredTop sz="91565" autoAdjust="0"/>
  </p:normalViewPr>
  <p:slideViewPr>
    <p:cSldViewPr snapToGrid="0" showGuides="1">
      <p:cViewPr varScale="1">
        <p:scale>
          <a:sx n="131" d="100"/>
          <a:sy n="131" d="100"/>
        </p:scale>
        <p:origin x="10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34632"/>
    </p:cViewPr>
  </p:sorterViewPr>
  <p:notesViewPr>
    <p:cSldViewPr snapToGrid="0" showGuides="1">
      <p:cViewPr varScale="1">
        <p:scale>
          <a:sx n="94" d="100"/>
          <a:sy n="94" d="100"/>
        </p:scale>
        <p:origin x="4256" y="208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 err="1"/>
              <a:t>Fakhraei</a:t>
            </a:r>
            <a:r>
              <a:rPr lang="en-US" dirty="0"/>
              <a:t> - 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723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5077C39-BDEE-1541-B437-E52A48ABDA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C37348-AFA2-954B-8A52-EA906BEE7287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531906" name="Rectangle 2">
            <a:extLst>
              <a:ext uri="{FF2B5EF4-FFF2-40B4-BE49-F238E27FC236}">
                <a16:creationId xmlns:a16="http://schemas.microsoft.com/office/drawing/2014/main" id="{E7E1F502-80A3-A14E-A0E2-833573F52D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531907" name="Rectangle 3">
            <a:extLst>
              <a:ext uri="{FF2B5EF4-FFF2-40B4-BE49-F238E27FC236}">
                <a16:creationId xmlns:a16="http://schemas.microsoft.com/office/drawing/2014/main" id="{1EB049AB-4A21-F646-8BA7-1D3D543E7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6245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5077C39-BDEE-1541-B437-E52A48ABDA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C37348-AFA2-954B-8A52-EA906BEE7287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531906" name="Rectangle 2">
            <a:extLst>
              <a:ext uri="{FF2B5EF4-FFF2-40B4-BE49-F238E27FC236}">
                <a16:creationId xmlns:a16="http://schemas.microsoft.com/office/drawing/2014/main" id="{E7E1F502-80A3-A14E-A0E2-833573F52D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531907" name="Rectangle 3">
            <a:extLst>
              <a:ext uri="{FF2B5EF4-FFF2-40B4-BE49-F238E27FC236}">
                <a16:creationId xmlns:a16="http://schemas.microsoft.com/office/drawing/2014/main" id="{1EB049AB-4A21-F646-8BA7-1D3D543E7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938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5077C39-BDEE-1541-B437-E52A48ABDA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C37348-AFA2-954B-8A52-EA906BEE7287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531906" name="Rectangle 2">
            <a:extLst>
              <a:ext uri="{FF2B5EF4-FFF2-40B4-BE49-F238E27FC236}">
                <a16:creationId xmlns:a16="http://schemas.microsoft.com/office/drawing/2014/main" id="{E7E1F502-80A3-A14E-A0E2-833573F52D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531907" name="Rectangle 3">
            <a:extLst>
              <a:ext uri="{FF2B5EF4-FFF2-40B4-BE49-F238E27FC236}">
                <a16:creationId xmlns:a16="http://schemas.microsoft.com/office/drawing/2014/main" id="{1EB049AB-4A21-F646-8BA7-1D3D543E7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41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5077C39-BDEE-1541-B437-E52A48ABDA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C37348-AFA2-954B-8A52-EA906BEE7287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531906" name="Rectangle 2">
            <a:extLst>
              <a:ext uri="{FF2B5EF4-FFF2-40B4-BE49-F238E27FC236}">
                <a16:creationId xmlns:a16="http://schemas.microsoft.com/office/drawing/2014/main" id="{E7E1F502-80A3-A14E-A0E2-833573F52D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531907" name="Rectangle 3">
            <a:extLst>
              <a:ext uri="{FF2B5EF4-FFF2-40B4-BE49-F238E27FC236}">
                <a16:creationId xmlns:a16="http://schemas.microsoft.com/office/drawing/2014/main" id="{1EB049AB-4A21-F646-8BA7-1D3D543E7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240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5077C39-BDEE-1541-B437-E52A48ABDA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C37348-AFA2-954B-8A52-EA906BEE7287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531906" name="Rectangle 2">
            <a:extLst>
              <a:ext uri="{FF2B5EF4-FFF2-40B4-BE49-F238E27FC236}">
                <a16:creationId xmlns:a16="http://schemas.microsoft.com/office/drawing/2014/main" id="{E7E1F502-80A3-A14E-A0E2-833573F52D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531907" name="Rectangle 3">
            <a:extLst>
              <a:ext uri="{FF2B5EF4-FFF2-40B4-BE49-F238E27FC236}">
                <a16:creationId xmlns:a16="http://schemas.microsoft.com/office/drawing/2014/main" id="{1EB049AB-4A21-F646-8BA7-1D3D543E7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926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5077C39-BDEE-1541-B437-E52A48ABDA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C37348-AFA2-954B-8A52-EA906BEE7287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531906" name="Rectangle 2">
            <a:extLst>
              <a:ext uri="{FF2B5EF4-FFF2-40B4-BE49-F238E27FC236}">
                <a16:creationId xmlns:a16="http://schemas.microsoft.com/office/drawing/2014/main" id="{E7E1F502-80A3-A14E-A0E2-833573F52D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531907" name="Rectangle 3">
            <a:extLst>
              <a:ext uri="{FF2B5EF4-FFF2-40B4-BE49-F238E27FC236}">
                <a16:creationId xmlns:a16="http://schemas.microsoft.com/office/drawing/2014/main" id="{1EB049AB-4A21-F646-8BA7-1D3D543E7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1333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5584CF4C-CF44-9E47-855F-82BF76B6FD8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C. Faloutsos</a:t>
            </a:r>
          </a:p>
        </p:txBody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D1751EF8-E29C-F44B-B36F-62F5D7AE1B4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15-826</a:t>
            </a:r>
          </a:p>
        </p:txBody>
      </p:sp>
      <p:sp>
        <p:nvSpPr>
          <p:cNvPr id="108547" name="Rectangle 7">
            <a:extLst>
              <a:ext uri="{FF2B5EF4-FFF2-40B4-BE49-F238E27FC236}">
                <a16:creationId xmlns:a16="http://schemas.microsoft.com/office/drawing/2014/main" id="{5DD794CD-37FF-BA42-B2B7-D5A8BA0496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69A7BAB-320B-4A48-BCE8-F74AAAD44BBD}" type="slidenum">
              <a:rPr lang="en-US" altLang="en-US" sz="1300"/>
              <a:pPr/>
              <a:t>43</a:t>
            </a:fld>
            <a:endParaRPr lang="en-US" altLang="en-US" sz="1300"/>
          </a:p>
        </p:txBody>
      </p:sp>
      <p:sp>
        <p:nvSpPr>
          <p:cNvPr id="108548" name="Rectangle 2">
            <a:extLst>
              <a:ext uri="{FF2B5EF4-FFF2-40B4-BE49-F238E27FC236}">
                <a16:creationId xmlns:a16="http://schemas.microsoft.com/office/drawing/2014/main" id="{C3C6FE87-614E-844E-9958-2B0ED3670B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08549" name="Rectangle 3">
            <a:extLst>
              <a:ext uri="{FF2B5EF4-FFF2-40B4-BE49-F238E27FC236}">
                <a16:creationId xmlns:a16="http://schemas.microsoft.com/office/drawing/2014/main" id="{2D48566B-E48B-5345-9694-E9FA40340B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6040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A3F4CC4B-D8F3-C041-BA1A-D13358DCA7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C. Faloutsos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6881EF99-FF8A-754F-BA3D-9F4CAB792D0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15-826</a:t>
            </a:r>
          </a:p>
        </p:txBody>
      </p:sp>
      <p:sp>
        <p:nvSpPr>
          <p:cNvPr id="110595" name="Rectangle 7">
            <a:extLst>
              <a:ext uri="{FF2B5EF4-FFF2-40B4-BE49-F238E27FC236}">
                <a16:creationId xmlns:a16="http://schemas.microsoft.com/office/drawing/2014/main" id="{66D9A5F3-AEE7-5C40-83A7-FA46BAB9BF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3A3933-36AF-C448-AF76-90F6DB8DF162}" type="slidenum">
              <a:rPr lang="en-US" altLang="en-US" sz="1300"/>
              <a:pPr/>
              <a:t>44</a:t>
            </a:fld>
            <a:endParaRPr lang="en-US" altLang="en-US" sz="1300"/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4A93D195-7C23-9844-B945-95F4E24E9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B7942DC1-A3A0-9E4E-B650-1FDA1239E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{\left[ \begin{array}{c}     1 \\     1 \\     \ldots \\     1 \\       \end{array}\right]}</a:t>
            </a:r>
          </a:p>
        </p:txBody>
      </p:sp>
    </p:spTree>
    <p:extLst>
      <p:ext uri="{BB962C8B-B14F-4D97-AF65-F5344CB8AC3E}">
        <p14:creationId xmlns:p14="http://schemas.microsoft.com/office/powerpoint/2010/main" val="2151336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A3F4CC4B-D8F3-C041-BA1A-D13358DCA7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C. Faloutsos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6881EF99-FF8A-754F-BA3D-9F4CAB792D0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15-826</a:t>
            </a:r>
          </a:p>
        </p:txBody>
      </p:sp>
      <p:sp>
        <p:nvSpPr>
          <p:cNvPr id="110595" name="Rectangle 7">
            <a:extLst>
              <a:ext uri="{FF2B5EF4-FFF2-40B4-BE49-F238E27FC236}">
                <a16:creationId xmlns:a16="http://schemas.microsoft.com/office/drawing/2014/main" id="{66D9A5F3-AEE7-5C40-83A7-FA46BAB9BF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3A3933-36AF-C448-AF76-90F6DB8DF162}" type="slidenum">
              <a:rPr lang="en-US" altLang="en-US" sz="1300"/>
              <a:pPr/>
              <a:t>45</a:t>
            </a:fld>
            <a:endParaRPr lang="en-US" altLang="en-US" sz="1300"/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4A93D195-7C23-9844-B945-95F4E24E9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B7942DC1-A3A0-9E4E-B650-1FDA1239E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{\left[ \begin{array}{c}     1 \\     1 \\     \ldots \\     1 \\       \end{array}\right]}</a:t>
            </a:r>
          </a:p>
        </p:txBody>
      </p:sp>
    </p:spTree>
    <p:extLst>
      <p:ext uri="{BB962C8B-B14F-4D97-AF65-F5344CB8AC3E}">
        <p14:creationId xmlns:p14="http://schemas.microsoft.com/office/powerpoint/2010/main" val="3410285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A3F4CC4B-D8F3-C041-BA1A-D13358DCA7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C. Faloutsos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6881EF99-FF8A-754F-BA3D-9F4CAB792D0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15-826</a:t>
            </a:r>
          </a:p>
        </p:txBody>
      </p:sp>
      <p:sp>
        <p:nvSpPr>
          <p:cNvPr id="110595" name="Rectangle 7">
            <a:extLst>
              <a:ext uri="{FF2B5EF4-FFF2-40B4-BE49-F238E27FC236}">
                <a16:creationId xmlns:a16="http://schemas.microsoft.com/office/drawing/2014/main" id="{66D9A5F3-AEE7-5C40-83A7-FA46BAB9BF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3A3933-36AF-C448-AF76-90F6DB8DF162}" type="slidenum">
              <a:rPr lang="en-US" altLang="en-US" sz="1300"/>
              <a:pPr/>
              <a:t>49</a:t>
            </a:fld>
            <a:endParaRPr lang="en-US" altLang="en-US" sz="1300"/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4A93D195-7C23-9844-B945-95F4E24E9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B7942DC1-A3A0-9E4E-B650-1FDA1239E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{\left[ \begin{array}{c}     1 \\     1 \\     \ldots \\     1 \\       \end{array}\right]}</a:t>
            </a:r>
          </a:p>
        </p:txBody>
      </p:sp>
    </p:spTree>
    <p:extLst>
      <p:ext uri="{BB962C8B-B14F-4D97-AF65-F5344CB8AC3E}">
        <p14:creationId xmlns:p14="http://schemas.microsoft.com/office/powerpoint/2010/main" val="231580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4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A3F4CC4B-D8F3-C041-BA1A-D13358DCA7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C. Faloutsos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6881EF99-FF8A-754F-BA3D-9F4CAB792D0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15-826</a:t>
            </a:r>
          </a:p>
        </p:txBody>
      </p:sp>
      <p:sp>
        <p:nvSpPr>
          <p:cNvPr id="110595" name="Rectangle 7">
            <a:extLst>
              <a:ext uri="{FF2B5EF4-FFF2-40B4-BE49-F238E27FC236}">
                <a16:creationId xmlns:a16="http://schemas.microsoft.com/office/drawing/2014/main" id="{66D9A5F3-AEE7-5C40-83A7-FA46BAB9BF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3A3933-36AF-C448-AF76-90F6DB8DF162}" type="slidenum">
              <a:rPr lang="en-US" altLang="en-US" sz="1300"/>
              <a:pPr/>
              <a:t>50</a:t>
            </a:fld>
            <a:endParaRPr lang="en-US" altLang="en-US" sz="1300"/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4A93D195-7C23-9844-B945-95F4E24E9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B7942DC1-A3A0-9E4E-B650-1FDA1239E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{\left[ \begin{array}{c}     1 \\     1 \\     \ldots \\     1 \\       \end{array}\right]}</a:t>
            </a:r>
          </a:p>
        </p:txBody>
      </p:sp>
    </p:spTree>
    <p:extLst>
      <p:ext uri="{BB962C8B-B14F-4D97-AF65-F5344CB8AC3E}">
        <p14:creationId xmlns:p14="http://schemas.microsoft.com/office/powerpoint/2010/main" val="332257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A3F4CC4B-D8F3-C041-BA1A-D13358DCA7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C. Faloutsos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6881EF99-FF8A-754F-BA3D-9F4CAB792D0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15-826</a:t>
            </a:r>
          </a:p>
        </p:txBody>
      </p:sp>
      <p:sp>
        <p:nvSpPr>
          <p:cNvPr id="110595" name="Rectangle 7">
            <a:extLst>
              <a:ext uri="{FF2B5EF4-FFF2-40B4-BE49-F238E27FC236}">
                <a16:creationId xmlns:a16="http://schemas.microsoft.com/office/drawing/2014/main" id="{66D9A5F3-AEE7-5C40-83A7-FA46BAB9BF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3A3933-36AF-C448-AF76-90F6DB8DF162}" type="slidenum">
              <a:rPr lang="en-US" altLang="en-US" sz="1300"/>
              <a:pPr/>
              <a:t>51</a:t>
            </a:fld>
            <a:endParaRPr lang="en-US" altLang="en-US" sz="1300"/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4A93D195-7C23-9844-B945-95F4E24E9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B7942DC1-A3A0-9E4E-B650-1FDA1239E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{\left[ \begin{array}{c}     1 \\     1 \\     \ldots \\     1 \\       \end{array}\right]}</a:t>
            </a:r>
          </a:p>
        </p:txBody>
      </p:sp>
    </p:spTree>
    <p:extLst>
      <p:ext uri="{BB962C8B-B14F-4D97-AF65-F5344CB8AC3E}">
        <p14:creationId xmlns:p14="http://schemas.microsoft.com/office/powerpoint/2010/main" val="3431400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A3F4CC4B-D8F3-C041-BA1A-D13358DCA7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C. Faloutsos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6881EF99-FF8A-754F-BA3D-9F4CAB792D0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15-826</a:t>
            </a:r>
          </a:p>
        </p:txBody>
      </p:sp>
      <p:sp>
        <p:nvSpPr>
          <p:cNvPr id="110595" name="Rectangle 7">
            <a:extLst>
              <a:ext uri="{FF2B5EF4-FFF2-40B4-BE49-F238E27FC236}">
                <a16:creationId xmlns:a16="http://schemas.microsoft.com/office/drawing/2014/main" id="{66D9A5F3-AEE7-5C40-83A7-FA46BAB9BF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3A3933-36AF-C448-AF76-90F6DB8DF162}" type="slidenum">
              <a:rPr lang="en-US" altLang="en-US" sz="1300"/>
              <a:pPr/>
              <a:t>52</a:t>
            </a:fld>
            <a:endParaRPr lang="en-US" altLang="en-US" sz="1300"/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4A93D195-7C23-9844-B945-95F4E24E9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B7942DC1-A3A0-9E4E-B650-1FDA1239E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{\left[ \begin{array}{c}     1 \\     1 \\     \ldots \\     1 \\       \end{array}\right]}</a:t>
            </a:r>
          </a:p>
        </p:txBody>
      </p:sp>
    </p:spTree>
    <p:extLst>
      <p:ext uri="{BB962C8B-B14F-4D97-AF65-F5344CB8AC3E}">
        <p14:creationId xmlns:p14="http://schemas.microsoft.com/office/powerpoint/2010/main" val="2220196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A3F4CC4B-D8F3-C041-BA1A-D13358DCA7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C. Faloutsos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6881EF99-FF8A-754F-BA3D-9F4CAB792D0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15-826</a:t>
            </a:r>
          </a:p>
        </p:txBody>
      </p:sp>
      <p:sp>
        <p:nvSpPr>
          <p:cNvPr id="110595" name="Rectangle 7">
            <a:extLst>
              <a:ext uri="{FF2B5EF4-FFF2-40B4-BE49-F238E27FC236}">
                <a16:creationId xmlns:a16="http://schemas.microsoft.com/office/drawing/2014/main" id="{66D9A5F3-AEE7-5C40-83A7-FA46BAB9BF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3A3933-36AF-C448-AF76-90F6DB8DF162}" type="slidenum">
              <a:rPr lang="en-US" altLang="en-US" sz="1300"/>
              <a:pPr/>
              <a:t>53</a:t>
            </a:fld>
            <a:endParaRPr lang="en-US" altLang="en-US" sz="1300"/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4A93D195-7C23-9844-B945-95F4E24E9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B7942DC1-A3A0-9E4E-B650-1FDA1239E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{\left[ \begin{array}{c}     1 \\     1 \\     \ldots \\     1 \\       \end{array}\right]}</a:t>
            </a:r>
          </a:p>
        </p:txBody>
      </p:sp>
    </p:spTree>
    <p:extLst>
      <p:ext uri="{BB962C8B-B14F-4D97-AF65-F5344CB8AC3E}">
        <p14:creationId xmlns:p14="http://schemas.microsoft.com/office/powerpoint/2010/main" val="3704681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A3F4CC4B-D8F3-C041-BA1A-D13358DCA7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C. Faloutsos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6881EF99-FF8A-754F-BA3D-9F4CAB792D0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15-826</a:t>
            </a:r>
          </a:p>
        </p:txBody>
      </p:sp>
      <p:sp>
        <p:nvSpPr>
          <p:cNvPr id="110595" name="Rectangle 7">
            <a:extLst>
              <a:ext uri="{FF2B5EF4-FFF2-40B4-BE49-F238E27FC236}">
                <a16:creationId xmlns:a16="http://schemas.microsoft.com/office/drawing/2014/main" id="{66D9A5F3-AEE7-5C40-83A7-FA46BAB9BF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3A3933-36AF-C448-AF76-90F6DB8DF162}" type="slidenum">
              <a:rPr lang="en-US" altLang="en-US" sz="1300"/>
              <a:pPr/>
              <a:t>54</a:t>
            </a:fld>
            <a:endParaRPr lang="en-US" altLang="en-US" sz="1300"/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4A93D195-7C23-9844-B945-95F4E24E9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B7942DC1-A3A0-9E4E-B650-1FDA1239E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{\left[ \begin{array}{c}     1 \\     1 \\     \ldots \\     1 \\       \end{array}\right]}</a:t>
            </a:r>
          </a:p>
        </p:txBody>
      </p:sp>
    </p:spTree>
    <p:extLst>
      <p:ext uri="{BB962C8B-B14F-4D97-AF65-F5344CB8AC3E}">
        <p14:creationId xmlns:p14="http://schemas.microsoft.com/office/powerpoint/2010/main" val="1452949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A3F4CC4B-D8F3-C041-BA1A-D13358DCA7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C. Faloutsos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6881EF99-FF8A-754F-BA3D-9F4CAB792D0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/>
              <a:t>15-826</a:t>
            </a:r>
          </a:p>
        </p:txBody>
      </p:sp>
      <p:sp>
        <p:nvSpPr>
          <p:cNvPr id="110595" name="Rectangle 7">
            <a:extLst>
              <a:ext uri="{FF2B5EF4-FFF2-40B4-BE49-F238E27FC236}">
                <a16:creationId xmlns:a16="http://schemas.microsoft.com/office/drawing/2014/main" id="{66D9A5F3-AEE7-5C40-83A7-FA46BAB9BF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3A3933-36AF-C448-AF76-90F6DB8DF162}" type="slidenum">
              <a:rPr lang="en-US" altLang="en-US" sz="1300"/>
              <a:pPr/>
              <a:t>55</a:t>
            </a:fld>
            <a:endParaRPr lang="en-US" altLang="en-US" sz="1300"/>
          </a:p>
        </p:txBody>
      </p:sp>
      <p:sp>
        <p:nvSpPr>
          <p:cNvPr id="110596" name="Rectangle 2">
            <a:extLst>
              <a:ext uri="{FF2B5EF4-FFF2-40B4-BE49-F238E27FC236}">
                <a16:creationId xmlns:a16="http://schemas.microsoft.com/office/drawing/2014/main" id="{4A93D195-7C23-9844-B945-95F4E24E9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0597" name="Rectangle 3">
            <a:extLst>
              <a:ext uri="{FF2B5EF4-FFF2-40B4-BE49-F238E27FC236}">
                <a16:creationId xmlns:a16="http://schemas.microsoft.com/office/drawing/2014/main" id="{B7942DC1-A3A0-9E4E-B650-1FDA1239E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{\left[ \begin{array}{c}     1 \\     1 \\     \ldots \\     1 \\       \end{array}\right]}</a:t>
            </a:r>
          </a:p>
        </p:txBody>
      </p:sp>
    </p:spTree>
    <p:extLst>
      <p:ext uri="{BB962C8B-B14F-4D97-AF65-F5344CB8AC3E}">
        <p14:creationId xmlns:p14="http://schemas.microsoft.com/office/powerpoint/2010/main" val="967272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64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B9B7AE6-5674-9540-9DCB-D4B4F7E88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2C50D1-EC80-F446-B599-B4D4C08C2EF5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523714" name="Rectangle 2">
            <a:extLst>
              <a:ext uri="{FF2B5EF4-FFF2-40B4-BE49-F238E27FC236}">
                <a16:creationId xmlns:a16="http://schemas.microsoft.com/office/drawing/2014/main" id="{887AF3E2-C687-F14E-974B-607F5B20E6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523715" name="Rectangle 3">
            <a:extLst>
              <a:ext uri="{FF2B5EF4-FFF2-40B4-BE49-F238E27FC236}">
                <a16:creationId xmlns:a16="http://schemas.microsoft.com/office/drawing/2014/main" id="{3AF7891F-8A7D-2A46-BAB9-DC879F418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733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B9B7AE6-5674-9540-9DCB-D4B4F7E88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2C50D1-EC80-F446-B599-B4D4C08C2EF5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523714" name="Rectangle 2">
            <a:extLst>
              <a:ext uri="{FF2B5EF4-FFF2-40B4-BE49-F238E27FC236}">
                <a16:creationId xmlns:a16="http://schemas.microsoft.com/office/drawing/2014/main" id="{887AF3E2-C687-F14E-974B-607F5B20E6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523715" name="Rectangle 3">
            <a:extLst>
              <a:ext uri="{FF2B5EF4-FFF2-40B4-BE49-F238E27FC236}">
                <a16:creationId xmlns:a16="http://schemas.microsoft.com/office/drawing/2014/main" id="{3AF7891F-8A7D-2A46-BAB9-DC879F418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4792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64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76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AF8BB-3EC9-384C-9F23-8ACF0BD44545}" type="slidenum">
              <a:rPr lang="en-US"/>
              <a:pPr/>
              <a:t>10</a:t>
            </a:fld>
            <a:endParaRPr lang="en-US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851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29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64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7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27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25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3EF52-0BC4-F946-926E-5D5AA8D3DA30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5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of receiver / class of sender : without bubbles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3EF52-0BC4-F946-926E-5D5AA8D3DA30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793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3EF52-0BC4-F946-926E-5D5AA8D3DA30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08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36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Work in collaboration with National Taiwan University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4EA66-1EFB-D34B-8E58-99D2CB32E0A1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2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76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AF8BB-3EC9-384C-9F23-8ACF0BD44545}" type="slidenum">
              <a:rPr lang="en-US"/>
              <a:pPr/>
              <a:t>11</a:t>
            </a:fld>
            <a:endParaRPr lang="en-US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29495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Half: </a:t>
            </a:r>
            <a:r>
              <a:rPr lang="en-US" dirty="0" err="1"/>
              <a:t>yedidia</a:t>
            </a:r>
            <a:r>
              <a:rPr lang="en-US" baseline="0" dirty="0"/>
              <a:t> equations </a:t>
            </a:r>
            <a:r>
              <a:rPr lang="en-US" baseline="0" dirty="0" err="1">
                <a:sym typeface="Wingdings"/>
              </a:rPr>
              <a:t></a:t>
            </a:r>
            <a:r>
              <a:rPr lang="en-US" baseline="0" dirty="0">
                <a:sym typeface="Wingdings"/>
              </a:rPr>
              <a:t> non-linear equations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Half: theorem -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linear</a:t>
            </a:r>
          </a:p>
          <a:p>
            <a:r>
              <a:rPr lang="en-US" dirty="0">
                <a:sym typeface="Wingdings"/>
              </a:rPr>
              <a:t>Swap!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3EF52-0BC4-F946-926E-5D5AA8D3DA30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61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Half: </a:t>
            </a:r>
            <a:r>
              <a:rPr lang="en-US" dirty="0" err="1"/>
              <a:t>yedidia</a:t>
            </a:r>
            <a:r>
              <a:rPr lang="en-US" baseline="0" dirty="0"/>
              <a:t> equations </a:t>
            </a:r>
            <a:r>
              <a:rPr lang="en-US" baseline="0" dirty="0" err="1">
                <a:sym typeface="Wingdings"/>
              </a:rPr>
              <a:t></a:t>
            </a:r>
            <a:r>
              <a:rPr lang="en-US" baseline="0" dirty="0">
                <a:sym typeface="Wingdings"/>
              </a:rPr>
              <a:t> non-linear equations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Half: theorem -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linear</a:t>
            </a:r>
          </a:p>
          <a:p>
            <a:r>
              <a:rPr lang="en-US" dirty="0">
                <a:sym typeface="Wingdings"/>
              </a:rPr>
              <a:t>Swap!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3EF52-0BC4-F946-926E-5D5AA8D3DA30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45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28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3E344D-AC61-F645-8DB7-46D6064589AA}" type="slidenum">
              <a:rPr lang="en-US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8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79ABD-28CE-4F4D-A211-0452AF7458CE}" type="slidenum">
              <a:rPr lang="en-US"/>
              <a:pPr/>
              <a:t>154</a:t>
            </a:fld>
            <a:endParaRPr lang="en-US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870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76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AF8BB-3EC9-384C-9F23-8ACF0BD44545}" type="slidenum">
              <a:rPr lang="en-US"/>
              <a:pPr/>
              <a:t>12</a:t>
            </a:fld>
            <a:endParaRPr lang="en-US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31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0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B9B7AE6-5674-9540-9DCB-D4B4F7E88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2C50D1-EC80-F446-B599-B4D4C08C2EF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523714" name="Rectangle 2">
            <a:extLst>
              <a:ext uri="{FF2B5EF4-FFF2-40B4-BE49-F238E27FC236}">
                <a16:creationId xmlns:a16="http://schemas.microsoft.com/office/drawing/2014/main" id="{887AF3E2-C687-F14E-974B-607F5B20E6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523715" name="Rectangle 3">
            <a:extLst>
              <a:ext uri="{FF2B5EF4-FFF2-40B4-BE49-F238E27FC236}">
                <a16:creationId xmlns:a16="http://schemas.microsoft.com/office/drawing/2014/main" id="{3AF7891F-8A7D-2A46-BAB9-DC879F418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2989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DF4AD84-1BBD-A545-8167-245EA397F7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3E02EF-2B19-5448-9527-F462A96351B0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525762" name="Rectangle 2">
            <a:extLst>
              <a:ext uri="{FF2B5EF4-FFF2-40B4-BE49-F238E27FC236}">
                <a16:creationId xmlns:a16="http://schemas.microsoft.com/office/drawing/2014/main" id="{BFADF5FE-BCC5-9440-B1F7-797D11BDCC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525763" name="Rectangle 3">
            <a:extLst>
              <a:ext uri="{FF2B5EF4-FFF2-40B4-BE49-F238E27FC236}">
                <a16:creationId xmlns:a16="http://schemas.microsoft.com/office/drawing/2014/main" id="{0E117669-9515-2D40-9A9C-975EDE4555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5267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91290E8-E77B-C640-AB74-BFBF2B9F43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6362FC-BEF8-7F4F-A398-7477E9E0DCC5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529858" name="Rectangle 2">
            <a:extLst>
              <a:ext uri="{FF2B5EF4-FFF2-40B4-BE49-F238E27FC236}">
                <a16:creationId xmlns:a16="http://schemas.microsoft.com/office/drawing/2014/main" id="{05FD9B30-5878-E448-B580-26A48D9D9D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529859" name="Rectangle 3">
            <a:extLst>
              <a:ext uri="{FF2B5EF4-FFF2-40B4-BE49-F238E27FC236}">
                <a16:creationId xmlns:a16="http://schemas.microsoft.com/office/drawing/2014/main" id="{45EE1586-1644-0446-BE7A-E0D80E64F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436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C9DEB1-6807-5644-93C2-233966270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236" y="93663"/>
            <a:ext cx="475127" cy="476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FD4E3B-42C0-9C42-8E83-D6F48C8A5B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161" y="65088"/>
            <a:ext cx="981075" cy="50482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76B9CC-541D-684F-AA4F-F4937CE01C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3099" y="103813"/>
            <a:ext cx="457200" cy="45828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9C326-EEFA-204D-A94E-E76E7D89C7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4579" y="104894"/>
            <a:ext cx="88852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7BDB28-BE88-044C-AE60-CA1FCEC3F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236" y="93663"/>
            <a:ext cx="475127" cy="476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FA5BC7-FC7F-C44F-9692-D68C00B818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161" y="65088"/>
            <a:ext cx="981075" cy="50482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811B8-1B4C-A146-9FC1-386939139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236" y="93663"/>
            <a:ext cx="475127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A2106-1C28-5A48-895D-EAC42335A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161" y="65088"/>
            <a:ext cx="981075" cy="50482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01DE3-5139-2B48-96F9-FF8A960C8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236" y="93663"/>
            <a:ext cx="475127" cy="476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DE5013-9CF4-CF46-8973-864228ACCA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161" y="65088"/>
            <a:ext cx="981075" cy="50482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E98734-A949-9140-BC50-580493AE3A7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236" y="93663"/>
            <a:ext cx="475127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34E8E-ECC6-4941-B323-1FEE96A54F5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161" y="65088"/>
            <a:ext cx="981075" cy="504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73/pnas.122653799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gif"/><Relationship Id="rId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73.gi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7.png"/><Relationship Id="rId4" Type="http://schemas.openxmlformats.org/officeDocument/2006/relationships/image" Target="../media/image51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6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37.png"/><Relationship Id="rId4" Type="http://schemas.openxmlformats.org/officeDocument/2006/relationships/image" Target="../media/image7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6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100.png"/><Relationship Id="rId4" Type="http://schemas.openxmlformats.org/officeDocument/2006/relationships/image" Target="../media/image99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0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58.jpeg"/><Relationship Id="rId4" Type="http://schemas.openxmlformats.org/officeDocument/2006/relationships/image" Target="../media/image6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lipartix.com/people-clipart-image-2441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partix.com/people-clipart-image-2428/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37.png"/><Relationship Id="rId4" Type="http://schemas.openxmlformats.org/officeDocument/2006/relationships/image" Target="../media/image7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deswaran/code/zoobp.zi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lipartix.com/people-clipart-image-2441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partix.com/people-clipart-image-2428/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18.png"/><Relationship Id="rId10" Type="http://schemas.openxmlformats.org/officeDocument/2006/relationships/image" Target="../media/image121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20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18.png"/><Relationship Id="rId10" Type="http://schemas.openxmlformats.org/officeDocument/2006/relationships/image" Target="../media/image121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20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lipartix.com/people-clipart-image-2441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partix.com/people-clipart-image-2428/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://www.cs.cmu.edu/~deswaran/code/zoobp.zip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gif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5.png"/><Relationship Id="rId7" Type="http://schemas.openxmlformats.org/officeDocument/2006/relationships/image" Target="../media/image1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deswaran/code/zoobp.zi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7.png"/><Relationship Id="rId4" Type="http://schemas.openxmlformats.org/officeDocument/2006/relationships/image" Target="../media/image51.sv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www.morganclaypool.com/doi/abs/10.2200/S00449ED1V01Y201209DMK00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lipartix.com/people-clipart-image-2441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partix.com/people-clipart-image-2428/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rganclaypool.com/doi/10.2200/S00796ED1V01Y201708DMK014" TargetMode="External"/><Relationship Id="rId2" Type="http://schemas.openxmlformats.org/officeDocument/2006/relationships/hyperlink" Target="http://www.morganclaypool.com/doi/abs/10.2200/S00449ED1V01Y201209DMK00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4.4679" TargetMode="External"/><Relationship Id="rId2" Type="http://schemas.openxmlformats.org/officeDocument/2006/relationships/hyperlink" Target="https://doi.org/10.1007/s10618-014-0365-y" TargetMode="Externa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hyperlink" Target="https://clipartix.com/people-clipart-image-2441/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151.png"/><Relationship Id="rId12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6.jpeg"/><Relationship Id="rId11" Type="http://schemas.openxmlformats.org/officeDocument/2006/relationships/hyperlink" Target="https://clipartix.com/people-clipart-image-2428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54.jpeg"/><Relationship Id="rId4" Type="http://schemas.openxmlformats.org/officeDocument/2006/relationships/image" Target="../media/image51.svg"/><Relationship Id="rId9" Type="http://schemas.openxmlformats.org/officeDocument/2006/relationships/image" Target="../media/image153.png"/><Relationship Id="rId14" Type="http://schemas.openxmlformats.org/officeDocument/2006/relationships/image" Target="../media/image15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lipartix.com/people-clipart-image-2441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partix.com/people-clipart-image-2428/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lipartix.com/people-clipart-image-2441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partix.com/people-clipart-image-2428/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lipartix.com/people-clipart-image-2441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partix.com/people-clipart-image-2428/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lipartix.com/people-clipart-image-2441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partix.com/people-clipart-image-2428/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dgl.ai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8.gif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5.emf"/><Relationship Id="rId9" Type="http://schemas.openxmlformats.org/officeDocument/2006/relationships/image" Target="../media/image38.gi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5.emf"/><Relationship Id="rId9" Type="http://schemas.openxmlformats.org/officeDocument/2006/relationships/image" Target="../media/image38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4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7.png"/><Relationship Id="rId4" Type="http://schemas.openxmlformats.org/officeDocument/2006/relationships/image" Target="../media/image51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145/511446.511513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hyperlink" Target="http://reports-archive.adm.cs.cmu.edu/anon/ml2009/CMU-ML-09-112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7.png"/><Relationship Id="rId4" Type="http://schemas.openxmlformats.org/officeDocument/2006/relationships/image" Target="../media/image5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7.png"/><Relationship Id="rId4" Type="http://schemas.openxmlformats.org/officeDocument/2006/relationships/image" Target="../media/image5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58.jpe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58.jpeg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58.jpeg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58.jpeg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58.jpeg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58.jpeg"/><Relationship Id="rId4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broadcast.amazon.com/videos/141770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fetch/sw/metis/metis-5.1.0.tar.gz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3177" y="747712"/>
            <a:ext cx="7772400" cy="2365375"/>
          </a:xfrm>
        </p:spPr>
        <p:txBody>
          <a:bodyPr/>
          <a:lstStyle/>
          <a:p>
            <a:r>
              <a:rPr lang="en-US" dirty="0"/>
              <a:t>Graph Mining and Multi-Relational Learning: Tools and Applications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8382" y="3900790"/>
            <a:ext cx="7581630" cy="1752600"/>
          </a:xfrm>
        </p:spPr>
        <p:txBody>
          <a:bodyPr/>
          <a:lstStyle/>
          <a:p>
            <a:pPr algn="l"/>
            <a:r>
              <a:rPr lang="en-US" sz="3600" i="1" dirty="0" err="1">
                <a:ea typeface="ＭＳ Ｐゴシック" charset="-128"/>
                <a:cs typeface="ＭＳ Ｐゴシック" charset="-128"/>
              </a:rPr>
              <a:t>Shobeir</a:t>
            </a:r>
            <a:r>
              <a:rPr lang="en-US" sz="3600" i="1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sz="3600" i="1" dirty="0" err="1">
                <a:ea typeface="ＭＳ Ｐゴシック" charset="-128"/>
                <a:cs typeface="ＭＳ Ｐゴシック" charset="-128"/>
              </a:rPr>
              <a:t>Fakhraei</a:t>
            </a:r>
            <a:r>
              <a:rPr lang="en-US" sz="3600" i="1" dirty="0">
                <a:ea typeface="ＭＳ Ｐゴシック" charset="-128"/>
                <a:cs typeface="ＭＳ Ｐゴシック" charset="-128"/>
              </a:rPr>
              <a:t>   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Amazon</a:t>
            </a:r>
          </a:p>
          <a:p>
            <a:pPr algn="l"/>
            <a:endParaRPr lang="en-US" sz="3600" dirty="0">
              <a:ea typeface="ＭＳ Ｐゴシック" charset="-128"/>
              <a:cs typeface="ＭＳ Ｐゴシック" charset="-128"/>
            </a:endParaRPr>
          </a:p>
          <a:p>
            <a:pPr algn="l"/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  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Amazon &amp; CMU</a:t>
            </a:r>
          </a:p>
        </p:txBody>
      </p:sp>
      <p:pic>
        <p:nvPicPr>
          <p:cNvPr id="1026" name="Picture 2" descr="photo">
            <a:extLst>
              <a:ext uri="{FF2B5EF4-FFF2-40B4-BE49-F238E27FC236}">
                <a16:creationId xmlns:a16="http://schemas.microsoft.com/office/drawing/2014/main" id="{77837C29-7CA3-374D-A4E4-6575835C1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142" y="5155881"/>
            <a:ext cx="896231" cy="109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025CD7-7662-8E43-9FBD-85B73C325A55}"/>
              </a:ext>
            </a:extLst>
          </p:cNvPr>
          <p:cNvSpPr txBox="1"/>
          <p:nvPr/>
        </p:nvSpPr>
        <p:spPr>
          <a:xfrm>
            <a:off x="713177" y="3331029"/>
            <a:ext cx="1847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3AB2A-1CD2-4247-B560-A092DA86AA2A}"/>
              </a:ext>
            </a:extLst>
          </p:cNvPr>
          <p:cNvSpPr txBox="1"/>
          <p:nvPr/>
        </p:nvSpPr>
        <p:spPr>
          <a:xfrm>
            <a:off x="4346288" y="2866865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90960-F0F3-5B4C-80FA-59BC13E4E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88" y="3492024"/>
            <a:ext cx="964385" cy="96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9093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07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191500" cy="642228"/>
          </a:xfrm>
        </p:spPr>
        <p:txBody>
          <a:bodyPr lIns="82945" tIns="41473" rIns="82945" bIns="41473" anchor="t"/>
          <a:lstStyle/>
          <a:p>
            <a:pPr defTabSz="912813"/>
            <a:r>
              <a:rPr lang="en-US" dirty="0">
                <a:ea typeface="ＭＳ Ｐゴシック" charset="-128"/>
                <a:cs typeface="ＭＳ Ｐゴシック" charset="-128"/>
              </a:rPr>
              <a:t>Complex, e.g.,  time-evolving graphs</a:t>
            </a:r>
          </a:p>
        </p:txBody>
      </p:sp>
      <p:sp>
        <p:nvSpPr>
          <p:cNvPr id="26629" name="Rectangle 3085"/>
          <p:cNvSpPr>
            <a:spLocks noGrp="1" noChangeArrowheads="1"/>
          </p:cNvSpPr>
          <p:nvPr>
            <p:ph type="body" idx="1"/>
          </p:nvPr>
        </p:nvSpPr>
        <p:spPr>
          <a:xfrm>
            <a:off x="279400" y="1447800"/>
            <a:ext cx="8597900" cy="4648200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What is ‘normal’? suspicious? Groups?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0BF259-2A16-5C47-BC1A-8864DB55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2E47C-EED9-4449-A3C3-5E4BBA00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CC194F-B3EC-884C-8DA4-254501739CC9}"/>
              </a:ext>
            </a:extLst>
          </p:cNvPr>
          <p:cNvGrpSpPr/>
          <p:nvPr/>
        </p:nvGrpSpPr>
        <p:grpSpPr>
          <a:xfrm>
            <a:off x="2590800" y="2461116"/>
            <a:ext cx="4709582" cy="3787284"/>
            <a:chOff x="408164" y="2384916"/>
            <a:chExt cx="4709582" cy="37872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761727-FDC5-4B4B-874B-33671A51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151" y="2596055"/>
              <a:ext cx="680811" cy="8125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002A922-C9DE-404B-9F0A-65BCDD2B7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151" y="3653658"/>
              <a:ext cx="544602" cy="8125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C32A63-ECE3-E545-A498-8EA5003B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2681" y="5359619"/>
              <a:ext cx="465541" cy="812581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98B6452-B237-924F-BCC5-50EAECB183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91255" y="28040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2EB4DB-017C-9B40-8AA9-80C1818FF97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38703" y="29639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8DC69A-DA91-404E-91AE-DB94B1561D3A}"/>
                </a:ext>
              </a:extLst>
            </p:cNvPr>
            <p:cNvCxnSpPr/>
            <p:nvPr/>
          </p:nvCxnSpPr>
          <p:spPr bwMode="auto">
            <a:xfrm>
              <a:off x="2291255" y="3233463"/>
              <a:ext cx="1447266" cy="180066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E9582E8-4AAB-4B47-8CA9-C9AEDB1B4448}"/>
                </a:ext>
              </a:extLst>
            </p:cNvPr>
            <p:cNvCxnSpPr/>
            <p:nvPr/>
          </p:nvCxnSpPr>
          <p:spPr bwMode="auto">
            <a:xfrm flipV="1">
              <a:off x="2194664" y="5213131"/>
              <a:ext cx="1532392" cy="51500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D41A9E-7A39-334F-B6DD-C317CE78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2786" y="4035801"/>
              <a:ext cx="838253" cy="8382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E708C3-2BDE-F248-AC76-208EF5849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8616" y="2384916"/>
              <a:ext cx="838253" cy="8382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D0231E-5D96-234A-81B5-FAFC50F5F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0583" y="5045560"/>
              <a:ext cx="756893" cy="75689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8724C9-A124-1244-9389-1AB00C365002}"/>
                </a:ext>
              </a:extLst>
            </p:cNvPr>
            <p:cNvSpPr txBox="1"/>
            <p:nvPr/>
          </p:nvSpPr>
          <p:spPr>
            <a:xfrm rot="5400000">
              <a:off x="724069" y="4035766"/>
              <a:ext cx="11225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/>
                <a:t>…</a:t>
              </a:r>
            </a:p>
            <a:p>
              <a:endParaRPr lang="en-US" sz="54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647462-2EA3-0B4D-8B23-D06D574C93C6}"/>
                </a:ext>
              </a:extLst>
            </p:cNvPr>
            <p:cNvSpPr txBox="1"/>
            <p:nvPr/>
          </p:nvSpPr>
          <p:spPr>
            <a:xfrm rot="5400000">
              <a:off x="3679325" y="2739271"/>
              <a:ext cx="11225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/>
                <a:t>…</a:t>
              </a:r>
            </a:p>
            <a:p>
              <a:endParaRPr lang="en-US" sz="5400" b="1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7DA9E3-F91C-7A4A-B32A-0B486C5EB4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22656" y="4268949"/>
              <a:ext cx="1763423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9B87F-C0F7-A844-9BF8-6293B771124E}"/>
              </a:ext>
            </a:extLst>
          </p:cNvPr>
          <p:cNvSpPr txBox="1"/>
          <p:nvPr/>
        </p:nvSpPr>
        <p:spPr>
          <a:xfrm>
            <a:off x="4551419" y="2506991"/>
            <a:ext cx="11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3am, 4/1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5BF012-D1CE-D64B-90C9-FEFBAEC3EA7E}"/>
              </a:ext>
            </a:extLst>
          </p:cNvPr>
          <p:cNvSpPr txBox="1"/>
          <p:nvPr/>
        </p:nvSpPr>
        <p:spPr>
          <a:xfrm>
            <a:off x="5093411" y="3459246"/>
            <a:ext cx="11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3am, 4/1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C730EA-3F99-224D-9FE0-B678AAE24430}"/>
              </a:ext>
            </a:extLst>
          </p:cNvPr>
          <p:cNvSpPr txBox="1"/>
          <p:nvPr/>
        </p:nvSpPr>
        <p:spPr>
          <a:xfrm>
            <a:off x="4307134" y="5115692"/>
            <a:ext cx="127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10pm, 4/3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7B8BC4E-6393-AE46-A706-790F543B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EE2BBD3-40BC-0247-9C83-2132291828B8}"/>
              </a:ext>
            </a:extLst>
          </p:cNvPr>
          <p:cNvSpPr/>
          <p:nvPr/>
        </p:nvSpPr>
        <p:spPr bwMode="auto">
          <a:xfrm>
            <a:off x="4386263" y="5800726"/>
            <a:ext cx="1633537" cy="312960"/>
          </a:xfrm>
          <a:custGeom>
            <a:avLst/>
            <a:gdLst>
              <a:gd name="connsiteX0" fmla="*/ 0 w 1671637"/>
              <a:gd name="connsiteY0" fmla="*/ 300038 h 429581"/>
              <a:gd name="connsiteX1" fmla="*/ 1143000 w 1671637"/>
              <a:gd name="connsiteY1" fmla="*/ 414338 h 429581"/>
              <a:gd name="connsiteX2" fmla="*/ 1671637 w 1671637"/>
              <a:gd name="connsiteY2" fmla="*/ 0 h 429581"/>
              <a:gd name="connsiteX3" fmla="*/ 1671637 w 1671637"/>
              <a:gd name="connsiteY3" fmla="*/ 0 h 42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1637" h="429581">
                <a:moveTo>
                  <a:pt x="0" y="300038"/>
                </a:moveTo>
                <a:cubicBezTo>
                  <a:pt x="432197" y="382191"/>
                  <a:pt x="864394" y="464344"/>
                  <a:pt x="1143000" y="414338"/>
                </a:cubicBezTo>
                <a:cubicBezTo>
                  <a:pt x="1421606" y="364332"/>
                  <a:pt x="1671637" y="0"/>
                  <a:pt x="1671637" y="0"/>
                </a:cubicBezTo>
                <a:lnTo>
                  <a:pt x="1671637" y="0"/>
                </a:ln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A71219-C3D6-5446-8E07-D3ABBC56C063}"/>
              </a:ext>
            </a:extLst>
          </p:cNvPr>
          <p:cNvSpPr txBox="1"/>
          <p:nvPr/>
        </p:nvSpPr>
        <p:spPr>
          <a:xfrm>
            <a:off x="4516953" y="5683026"/>
            <a:ext cx="1249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11pm, 4/3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4B1EF-4F5A-B54C-B366-67690F165D3E}"/>
              </a:ext>
            </a:extLst>
          </p:cNvPr>
          <p:cNvSpPr txBox="1"/>
          <p:nvPr/>
        </p:nvSpPr>
        <p:spPr>
          <a:xfrm>
            <a:off x="2008223" y="3917268"/>
            <a:ext cx="9076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296684-D233-6742-AB3E-2CD585705C72}"/>
              </a:ext>
            </a:extLst>
          </p:cNvPr>
          <p:cNvSpPr txBox="1"/>
          <p:nvPr/>
        </p:nvSpPr>
        <p:spPr>
          <a:xfrm>
            <a:off x="2006189" y="2793897"/>
            <a:ext cx="740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4100345161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1055DE-0644-654E-B1B3-FC054B27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40663F-F13B-0642-AC95-D6CD3CF80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EDD606-859E-AB4A-B13D-EF0025FE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52DF-7E1D-064D-AFE3-D64EAC745E44}" type="slidenum">
              <a:rPr lang="en-US" altLang="en-US" smtClean="0"/>
              <a:pPr/>
              <a:t>100</a:t>
            </a:fld>
            <a:endParaRPr lang="en-US" altLang="en-US" dirty="0"/>
          </a:p>
        </p:txBody>
      </p:sp>
      <p:sp>
        <p:nvSpPr>
          <p:cNvPr id="259074" name="Rectangle 2">
            <a:extLst>
              <a:ext uri="{FF2B5EF4-FFF2-40B4-BE49-F238E27FC236}">
                <a16:creationId xmlns:a16="http://schemas.microsoft.com/office/drawing/2014/main" id="{7BFBCABB-1C5F-AB42-8D0B-F79228B8F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Solution #1: METIS</a:t>
            </a:r>
          </a:p>
        </p:txBody>
      </p:sp>
      <p:sp>
        <p:nvSpPr>
          <p:cNvPr id="259075" name="Rectangle 3">
            <a:extLst>
              <a:ext uri="{FF2B5EF4-FFF2-40B4-BE49-F238E27FC236}">
                <a16:creationId xmlns:a16="http://schemas.microsoft.com/office/drawing/2014/main" id="{281AD2EB-5C81-7D41-8DED-44A4CB4F6EC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010400" cy="3048000"/>
          </a:xfrm>
        </p:spPr>
        <p:txBody>
          <a:bodyPr/>
          <a:lstStyle/>
          <a:p>
            <a:r>
              <a:rPr lang="en-US" altLang="en-US" sz="2800"/>
              <a:t>G. Karypis and V. Kumar. </a:t>
            </a:r>
            <a:r>
              <a:rPr lang="en-US" altLang="en-US" sz="2800" i="1"/>
              <a:t>METIS 4.0: Unstructured graph partitioning and sparse matrix ordering system</a:t>
            </a:r>
            <a:r>
              <a:rPr lang="en-US" altLang="en-US" sz="2800"/>
              <a:t>. TR, Dept. of CS,  Univ. of Minnesota, 1998.</a:t>
            </a:r>
          </a:p>
          <a:p>
            <a:r>
              <a:rPr lang="en-US" altLang="en-US" sz="2800"/>
              <a:t>&lt;and many extensions&gt;</a:t>
            </a:r>
          </a:p>
          <a:p>
            <a:pPr>
              <a:buFontTx/>
              <a:buNone/>
            </a:pPr>
            <a:endParaRPr lang="en-US" altLang="en-US" sz="2800"/>
          </a:p>
          <a:p>
            <a:endParaRPr lang="en-US" altLang="en-US" sz="2800"/>
          </a:p>
        </p:txBody>
      </p:sp>
      <p:pic>
        <p:nvPicPr>
          <p:cNvPr id="259076" name="Picture 4" descr="vkumar">
            <a:extLst>
              <a:ext uri="{FF2B5EF4-FFF2-40B4-BE49-F238E27FC236}">
                <a16:creationId xmlns:a16="http://schemas.microsoft.com/office/drawing/2014/main" id="{B81EEE4E-DD73-444C-B378-70FBA252EC8C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3938" y="4038600"/>
            <a:ext cx="1273175" cy="1828800"/>
          </a:xfrm>
        </p:spPr>
      </p:pic>
      <p:pic>
        <p:nvPicPr>
          <p:cNvPr id="259078" name="Picture 6" descr="karypis_d">
            <a:extLst>
              <a:ext uri="{FF2B5EF4-FFF2-40B4-BE49-F238E27FC236}">
                <a16:creationId xmlns:a16="http://schemas.microsoft.com/office/drawing/2014/main" id="{46D4ADE5-5036-6F42-9841-5CFE10FF1A29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0200" y="4038600"/>
            <a:ext cx="1260475" cy="17907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358C4-3DD7-A84A-9C63-0E1F507176E7}"/>
              </a:ext>
            </a:extLst>
          </p:cNvPr>
          <p:cNvSpPr txBox="1"/>
          <p:nvPr/>
        </p:nvSpPr>
        <p:spPr>
          <a:xfrm rot="20941330">
            <a:off x="91267" y="4735323"/>
            <a:ext cx="16113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@ amazon</a:t>
            </a:r>
          </a:p>
          <a:p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aws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357628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1055DE-0644-654E-B1B3-FC054B27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40663F-F13B-0642-AC95-D6CD3CF80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EDD606-859E-AB4A-B13D-EF0025FE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P2-</a:t>
            </a:r>
            <a:fld id="{ED4C52DF-7E1D-064D-AFE3-D64EAC745E44}" type="slidenum">
              <a:rPr lang="en-US" altLang="en-US"/>
              <a:pPr/>
              <a:t>101</a:t>
            </a:fld>
            <a:endParaRPr lang="en-US" altLang="en-US"/>
          </a:p>
        </p:txBody>
      </p:sp>
      <p:sp>
        <p:nvSpPr>
          <p:cNvPr id="259074" name="Rectangle 2">
            <a:extLst>
              <a:ext uri="{FF2B5EF4-FFF2-40B4-BE49-F238E27FC236}">
                <a16:creationId xmlns:a16="http://schemas.microsoft.com/office/drawing/2014/main" id="{7BFBCABB-1C5F-AB42-8D0B-F79228B8F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Solutions #2,3…</a:t>
            </a:r>
          </a:p>
        </p:txBody>
      </p:sp>
      <p:sp>
        <p:nvSpPr>
          <p:cNvPr id="259075" name="Rectangle 3">
            <a:extLst>
              <a:ext uri="{FF2B5EF4-FFF2-40B4-BE49-F238E27FC236}">
                <a16:creationId xmlns:a16="http://schemas.microsoft.com/office/drawing/2014/main" id="{281AD2EB-5C81-7D41-8DED-44A4CB4F6EC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6287" y="1447799"/>
            <a:ext cx="8066225" cy="4625009"/>
          </a:xfrm>
        </p:spPr>
        <p:txBody>
          <a:bodyPr/>
          <a:lstStyle/>
          <a:p>
            <a:r>
              <a:rPr lang="en-US" altLang="en-US" sz="2800" b="1" dirty="0"/>
              <a:t>Fiedler vector </a:t>
            </a:r>
            <a:r>
              <a:rPr lang="en-US" altLang="en-US" sz="2800" dirty="0"/>
              <a:t>(2</a:t>
            </a:r>
            <a:r>
              <a:rPr lang="en-US" altLang="en-US" sz="2800" baseline="30000" dirty="0"/>
              <a:t>nd</a:t>
            </a:r>
            <a:r>
              <a:rPr lang="en-US" altLang="en-US" sz="2800" dirty="0"/>
              <a:t> singular vector of Laplacian).</a:t>
            </a:r>
          </a:p>
          <a:p>
            <a:r>
              <a:rPr lang="en-US" altLang="en-US" sz="2800" b="1" dirty="0"/>
              <a:t>Modularity</a:t>
            </a:r>
            <a:r>
              <a:rPr lang="en-US" altLang="en-US" sz="2800" dirty="0"/>
              <a:t>: </a:t>
            </a:r>
            <a:r>
              <a:rPr lang="en-US" sz="2400" i="1" dirty="0"/>
              <a:t>Community structure in social and biological networks </a:t>
            </a:r>
            <a:r>
              <a:rPr lang="en-US" sz="2400" dirty="0"/>
              <a:t>M. Girvan and M. E. J. Newman, PNAS June 11, 2002. 99 (12) 7821-7826; </a:t>
            </a:r>
            <a:r>
              <a:rPr lang="en-US" sz="2400" dirty="0">
                <a:hlinkClick r:id="rId2"/>
              </a:rPr>
              <a:t>https://doi.org/10.1073/pnas.122653799</a:t>
            </a:r>
            <a:r>
              <a:rPr lang="en-US" sz="2400" dirty="0"/>
              <a:t> </a:t>
            </a:r>
            <a:endParaRPr lang="en-US" altLang="en-US" sz="2400" dirty="0"/>
          </a:p>
          <a:p>
            <a:r>
              <a:rPr lang="en-US" altLang="en-US" sz="2800" b="1" dirty="0"/>
              <a:t>Co-clustering</a:t>
            </a:r>
            <a:r>
              <a:rPr lang="en-US" altLang="en-US" sz="2800" dirty="0"/>
              <a:t>: [Dhillon+, KDD’03]</a:t>
            </a:r>
          </a:p>
          <a:p>
            <a:r>
              <a:rPr lang="en-US" altLang="en-US" sz="2800" b="1" dirty="0"/>
              <a:t>Clustering</a:t>
            </a:r>
            <a:r>
              <a:rPr lang="en-US" altLang="en-US" sz="2800" dirty="0"/>
              <a:t> on the </a:t>
            </a:r>
            <a:r>
              <a:rPr lang="en-US" altLang="en-US" sz="2800" b="1" dirty="0"/>
              <a:t>A</a:t>
            </a:r>
            <a:r>
              <a:rPr lang="en-US" altLang="en-US" sz="2800" baseline="30000" dirty="0"/>
              <a:t>2</a:t>
            </a:r>
            <a:r>
              <a:rPr lang="en-US" altLang="en-US" sz="2800" dirty="0"/>
              <a:t> (square of adjacency matrix) [Zhou, Woodruff, PODS’04]</a:t>
            </a:r>
          </a:p>
          <a:p>
            <a:r>
              <a:rPr lang="en-US" altLang="en-US" sz="2800" b="1" dirty="0"/>
              <a:t>Minimum cut</a:t>
            </a:r>
            <a:r>
              <a:rPr lang="en-US" altLang="en-US" sz="2800" dirty="0"/>
              <a:t> / maximum flow [Flake+, KDD’00]</a:t>
            </a:r>
          </a:p>
          <a:p>
            <a:r>
              <a:rPr lang="en-US" altLang="en-US" sz="2800" dirty="0"/>
              <a:t>….</a:t>
            </a:r>
          </a:p>
          <a:p>
            <a:pPr>
              <a:buFontTx/>
              <a:buNone/>
            </a:pPr>
            <a:endParaRPr lang="en-US" altLang="en-US" sz="2800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3997263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BE35105F-71AF-7547-B898-BCA5E817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91275AB6-64F4-3C40-A5C0-252BE3C8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26BED369-B755-524A-972E-3BCEAFEA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EEC-9FA0-BB42-B7A9-8E455C861BF4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  <p:sp>
        <p:nvSpPr>
          <p:cNvPr id="326658" name="Rectangle 2">
            <a:extLst>
              <a:ext uri="{FF2B5EF4-FFF2-40B4-BE49-F238E27FC236}">
                <a16:creationId xmlns:a16="http://schemas.microsoft.com/office/drawing/2014/main" id="{9F8D6F59-CB38-9F4C-B163-E82DFFFF2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 word of caution</a:t>
            </a:r>
          </a:p>
        </p:txBody>
      </p:sp>
      <p:sp>
        <p:nvSpPr>
          <p:cNvPr id="326659" name="Rectangle 3">
            <a:extLst>
              <a:ext uri="{FF2B5EF4-FFF2-40B4-BE49-F238E27FC236}">
                <a16:creationId xmlns:a16="http://schemas.microsoft.com/office/drawing/2014/main" id="{072EF6C7-15DB-CD43-A65C-85C7769AA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BUT: often, there are </a:t>
            </a:r>
            <a:r>
              <a:rPr lang="en-US" altLang="en-US" b="1" dirty="0"/>
              <a:t>no good cuts</a:t>
            </a:r>
            <a:r>
              <a:rPr lang="en-US" altLang="en-US" dirty="0"/>
              <a:t>:</a:t>
            </a:r>
          </a:p>
          <a:p>
            <a:pPr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8BB178-0B3D-6A46-8F6B-9086B0BD1156}"/>
              </a:ext>
            </a:extLst>
          </p:cNvPr>
          <p:cNvGrpSpPr>
            <a:grpSpLocks noChangeAspect="1"/>
          </p:cNvGrpSpPr>
          <p:nvPr/>
        </p:nvGrpSpPr>
        <p:grpSpPr>
          <a:xfrm>
            <a:off x="3953993" y="2448505"/>
            <a:ext cx="3108960" cy="3066851"/>
            <a:chOff x="4079421" y="2448772"/>
            <a:chExt cx="3827933" cy="37760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B158E8-D8C1-CA4A-A2CD-F9E815EF0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416" y="2787716"/>
              <a:ext cx="702468" cy="59439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5CBA14-4645-4B4F-BF52-2983CCDF31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64480" y="3699669"/>
              <a:ext cx="2377440" cy="237744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45121B-7608-6A48-A298-E4617312C4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64480" y="3696494"/>
              <a:ext cx="819309" cy="819309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29B767-7FD7-1D41-A2E9-5217EEA6F3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98077" y="4530091"/>
              <a:ext cx="1110297" cy="1110297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9EFE2A-B40B-D14D-B74D-B7735D5242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25189" y="5656920"/>
              <a:ext cx="413680" cy="41368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C3D7C7-6985-3C46-A107-F0B55443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8338" y="2448772"/>
              <a:ext cx="604278" cy="933340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E3EA5E-6AF9-FB43-BD06-E166EB2CB3FE}"/>
                </a:ext>
              </a:extLst>
            </p:cNvPr>
            <p:cNvCxnSpPr/>
            <p:nvPr/>
          </p:nvCxnSpPr>
          <p:spPr bwMode="auto">
            <a:xfrm>
              <a:off x="6198077" y="3701097"/>
              <a:ext cx="0" cy="238061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BA7C39-5937-F84B-BC9A-95859941B44B}"/>
                </a:ext>
              </a:extLst>
            </p:cNvPr>
            <p:cNvCxnSpPr/>
            <p:nvPr/>
          </p:nvCxnSpPr>
          <p:spPr bwMode="auto">
            <a:xfrm>
              <a:off x="7325189" y="3704273"/>
              <a:ext cx="0" cy="238061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1E54D8-C60F-1B4B-9D02-F11CB8BCAD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4479" y="5641203"/>
              <a:ext cx="2374389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81B936-CF8F-664E-9BF3-C5FA74B911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4480" y="4509611"/>
              <a:ext cx="2374389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ADF9B7-26D1-0446-B3E5-91F15152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3419" y="2706471"/>
              <a:ext cx="593935" cy="67564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C544B8-744D-A94B-9409-62EBB6CF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4184" y="3808950"/>
              <a:ext cx="702468" cy="59439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DC04E1-7C0F-A947-B0B4-2D500B5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9421" y="4463476"/>
              <a:ext cx="604278" cy="9333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416C2D-410D-2E4D-8ACC-7046A63F7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0129" y="5549216"/>
              <a:ext cx="593935" cy="675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241501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BE35105F-71AF-7547-B898-BCA5E817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91275AB6-64F4-3C40-A5C0-252BE3C8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26BED369-B755-524A-972E-3BCEAFEA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EEC-9FA0-BB42-B7A9-8E455C861BF4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sp>
        <p:nvSpPr>
          <p:cNvPr id="326658" name="Rectangle 2">
            <a:extLst>
              <a:ext uri="{FF2B5EF4-FFF2-40B4-BE49-F238E27FC236}">
                <a16:creationId xmlns:a16="http://schemas.microsoft.com/office/drawing/2014/main" id="{9F8D6F59-CB38-9F4C-B163-E82DFFFF2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 word of caution</a:t>
            </a:r>
          </a:p>
        </p:txBody>
      </p:sp>
      <p:sp>
        <p:nvSpPr>
          <p:cNvPr id="326659" name="Rectangle 3">
            <a:extLst>
              <a:ext uri="{FF2B5EF4-FFF2-40B4-BE49-F238E27FC236}">
                <a16:creationId xmlns:a16="http://schemas.microsoft.com/office/drawing/2014/main" id="{072EF6C7-15DB-CD43-A65C-85C7769AA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BUT: often, there are </a:t>
            </a:r>
            <a:r>
              <a:rPr lang="en-US" altLang="en-US" b="1" dirty="0"/>
              <a:t>no good cuts</a:t>
            </a:r>
            <a:r>
              <a:rPr lang="en-US" altLang="en-US" dirty="0"/>
              <a:t>:</a:t>
            </a:r>
          </a:p>
          <a:p>
            <a:pPr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8BB178-0B3D-6A46-8F6B-9086B0BD1156}"/>
              </a:ext>
            </a:extLst>
          </p:cNvPr>
          <p:cNvGrpSpPr>
            <a:grpSpLocks noChangeAspect="1"/>
          </p:cNvGrpSpPr>
          <p:nvPr/>
        </p:nvGrpSpPr>
        <p:grpSpPr>
          <a:xfrm>
            <a:off x="3953993" y="2448505"/>
            <a:ext cx="3108960" cy="3066851"/>
            <a:chOff x="4079421" y="2448772"/>
            <a:chExt cx="3827933" cy="37760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B158E8-D8C1-CA4A-A2CD-F9E815EF0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416" y="2787716"/>
              <a:ext cx="702468" cy="59439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5CBA14-4645-4B4F-BF52-2983CCDF31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64480" y="3699669"/>
              <a:ext cx="2377440" cy="237744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45121B-7608-6A48-A298-E4617312C4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64480" y="3696494"/>
              <a:ext cx="819309" cy="819309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29B767-7FD7-1D41-A2E9-5217EEA6F3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98077" y="4530091"/>
              <a:ext cx="1110297" cy="1110297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9EFE2A-B40B-D14D-B74D-B7735D5242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25189" y="5656920"/>
              <a:ext cx="413680" cy="41368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C3D7C7-6985-3C46-A107-F0B55443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8338" y="2448772"/>
              <a:ext cx="604278" cy="933340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E3EA5E-6AF9-FB43-BD06-E166EB2CB3FE}"/>
                </a:ext>
              </a:extLst>
            </p:cNvPr>
            <p:cNvCxnSpPr/>
            <p:nvPr/>
          </p:nvCxnSpPr>
          <p:spPr bwMode="auto">
            <a:xfrm>
              <a:off x="6198077" y="3701097"/>
              <a:ext cx="0" cy="238061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BA7C39-5937-F84B-BC9A-95859941B44B}"/>
                </a:ext>
              </a:extLst>
            </p:cNvPr>
            <p:cNvCxnSpPr/>
            <p:nvPr/>
          </p:nvCxnSpPr>
          <p:spPr bwMode="auto">
            <a:xfrm>
              <a:off x="7325189" y="3704273"/>
              <a:ext cx="0" cy="238061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1E54D8-C60F-1B4B-9D02-F11CB8BCAD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4479" y="5641203"/>
              <a:ext cx="2374389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81B936-CF8F-664E-9BF3-C5FA74B911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4480" y="4509611"/>
              <a:ext cx="2374389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ADF9B7-26D1-0446-B3E5-91F151523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3419" y="2706471"/>
              <a:ext cx="593935" cy="67564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C544B8-744D-A94B-9409-62EBB6CF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4184" y="3808950"/>
              <a:ext cx="702468" cy="59439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DC04E1-7C0F-A947-B0B4-2D500B5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9421" y="4463476"/>
              <a:ext cx="604278" cy="9333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416C2D-410D-2E4D-8ACC-7046A63F7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0129" y="5549216"/>
              <a:ext cx="593935" cy="675641"/>
            </a:xfrm>
            <a:prstGeom prst="rect">
              <a:avLst/>
            </a:prstGeom>
          </p:spPr>
        </p:pic>
      </p:grpSp>
      <p:sp>
        <p:nvSpPr>
          <p:cNvPr id="24" name="&quot;No&quot; Symbol 23">
            <a:extLst>
              <a:ext uri="{FF2B5EF4-FFF2-40B4-BE49-F238E27FC236}">
                <a16:creationId xmlns:a16="http://schemas.microsoft.com/office/drawing/2014/main" id="{6495B249-4AC3-824B-A20C-3BA2F9EF53E8}"/>
              </a:ext>
            </a:extLst>
          </p:cNvPr>
          <p:cNvSpPr>
            <a:spLocks noChangeAspect="1"/>
          </p:cNvSpPr>
          <p:nvPr/>
        </p:nvSpPr>
        <p:spPr bwMode="auto">
          <a:xfrm>
            <a:off x="5062538" y="2412915"/>
            <a:ext cx="2443162" cy="2506190"/>
          </a:xfrm>
          <a:prstGeom prst="noSmoking">
            <a:avLst/>
          </a:prstGeom>
          <a:solidFill>
            <a:schemeClr val="tx2">
              <a:alpha val="6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522F1A-071A-4545-8E79-11D27A78E7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95" y="2307423"/>
            <a:ext cx="3147848" cy="31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2599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ate Placeholder 3">
            <a:extLst>
              <a:ext uri="{FF2B5EF4-FFF2-40B4-BE49-F238E27FC236}">
                <a16:creationId xmlns:a16="http://schemas.microsoft.com/office/drawing/2014/main" id="{BE35105F-71AF-7547-B898-BCA5E817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91275AB6-64F4-3C40-A5C0-252BE3C8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26BED369-B755-524A-972E-3BCEAFEA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P2-</a:t>
            </a:r>
            <a:fld id="{09120EEC-9FA0-BB42-B7A9-8E455C861BF4}" type="slidenum">
              <a:rPr lang="en-US" altLang="en-US"/>
              <a:pPr/>
              <a:t>104</a:t>
            </a:fld>
            <a:endParaRPr lang="en-US" altLang="en-US"/>
          </a:p>
        </p:txBody>
      </p:sp>
      <p:sp>
        <p:nvSpPr>
          <p:cNvPr id="326658" name="Rectangle 2">
            <a:extLst>
              <a:ext uri="{FF2B5EF4-FFF2-40B4-BE49-F238E27FC236}">
                <a16:creationId xmlns:a16="http://schemas.microsoft.com/office/drawing/2014/main" id="{9F8D6F59-CB38-9F4C-B163-E82DFFFF2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 word of caution</a:t>
            </a:r>
          </a:p>
        </p:txBody>
      </p:sp>
      <p:sp>
        <p:nvSpPr>
          <p:cNvPr id="326659" name="Rectangle 3">
            <a:extLst>
              <a:ext uri="{FF2B5EF4-FFF2-40B4-BE49-F238E27FC236}">
                <a16:creationId xmlns:a16="http://schemas.microsoft.com/office/drawing/2014/main" id="{072EF6C7-15DB-CD43-A65C-85C7769AA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Maybe there are no good cuts: ``jellyfish’’ shape [Tauro+’01], [Siganos+,’06], strange behavior of cuts [Chakrabarti+’04], [Leskovec+,’08]</a:t>
            </a:r>
          </a:p>
          <a:p>
            <a:pPr>
              <a:buFontTx/>
              <a:buNone/>
            </a:pPr>
            <a:endParaRPr lang="en-US" altLang="en-US"/>
          </a:p>
          <a:p>
            <a:endParaRPr lang="en-US" altLang="en-US"/>
          </a:p>
        </p:txBody>
      </p:sp>
      <p:grpSp>
        <p:nvGrpSpPr>
          <p:cNvPr id="326660" name="Group 4">
            <a:extLst>
              <a:ext uri="{FF2B5EF4-FFF2-40B4-BE49-F238E27FC236}">
                <a16:creationId xmlns:a16="http://schemas.microsoft.com/office/drawing/2014/main" id="{415E2A30-8C7A-9346-8D6A-811E4185E09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038600"/>
            <a:ext cx="1447800" cy="1143000"/>
            <a:chOff x="288" y="2544"/>
            <a:chExt cx="912" cy="720"/>
          </a:xfrm>
        </p:grpSpPr>
        <p:sp>
          <p:nvSpPr>
            <p:cNvPr id="326661" name="Oval 5">
              <a:extLst>
                <a:ext uri="{FF2B5EF4-FFF2-40B4-BE49-F238E27FC236}">
                  <a16:creationId xmlns:a16="http://schemas.microsoft.com/office/drawing/2014/main" id="{91236EA7-4FD7-434C-A547-2B8A94427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544"/>
              <a:ext cx="144" cy="14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62" name="Oval 6">
              <a:extLst>
                <a:ext uri="{FF2B5EF4-FFF2-40B4-BE49-F238E27FC236}">
                  <a16:creationId xmlns:a16="http://schemas.microsoft.com/office/drawing/2014/main" id="{D5C8EB2A-DECF-E140-B0AE-5CB12E481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544"/>
              <a:ext cx="144" cy="14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63" name="Oval 7">
              <a:extLst>
                <a:ext uri="{FF2B5EF4-FFF2-40B4-BE49-F238E27FC236}">
                  <a16:creationId xmlns:a16="http://schemas.microsoft.com/office/drawing/2014/main" id="{2DEB26D0-9A40-B641-A8A4-D4B5EB67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880"/>
              <a:ext cx="144" cy="14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64" name="Oval 8">
              <a:extLst>
                <a:ext uri="{FF2B5EF4-FFF2-40B4-BE49-F238E27FC236}">
                  <a16:creationId xmlns:a16="http://schemas.microsoft.com/office/drawing/2014/main" id="{30A4AF1C-944C-F14E-B962-DC716C9CE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120"/>
              <a:ext cx="144" cy="14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665" name="Oval 9">
              <a:extLst>
                <a:ext uri="{FF2B5EF4-FFF2-40B4-BE49-F238E27FC236}">
                  <a16:creationId xmlns:a16="http://schemas.microsoft.com/office/drawing/2014/main" id="{944CB9C9-3247-9243-99B4-85122541E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928"/>
              <a:ext cx="144" cy="14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26666" name="AutoShape 10">
              <a:extLst>
                <a:ext uri="{FF2B5EF4-FFF2-40B4-BE49-F238E27FC236}">
                  <a16:creationId xmlns:a16="http://schemas.microsoft.com/office/drawing/2014/main" id="{0D31B112-BB04-4746-A63B-A5803DC7150C}"/>
                </a:ext>
              </a:extLst>
            </p:cNvPr>
            <p:cNvCxnSpPr>
              <a:cxnSpLocks noChangeShapeType="1"/>
              <a:stCxn id="326661" idx="6"/>
              <a:endCxn id="326662" idx="2"/>
            </p:cNvCxnSpPr>
            <p:nvPr/>
          </p:nvCxnSpPr>
          <p:spPr bwMode="auto">
            <a:xfrm>
              <a:off x="585" y="2616"/>
              <a:ext cx="36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667" name="AutoShape 11">
              <a:extLst>
                <a:ext uri="{FF2B5EF4-FFF2-40B4-BE49-F238E27FC236}">
                  <a16:creationId xmlns:a16="http://schemas.microsoft.com/office/drawing/2014/main" id="{9214DBF1-C6C1-CB43-8414-F2D7BC4C76E3}"/>
                </a:ext>
              </a:extLst>
            </p:cNvPr>
            <p:cNvCxnSpPr>
              <a:cxnSpLocks noChangeShapeType="1"/>
              <a:stCxn id="326661" idx="3"/>
              <a:endCxn id="326665" idx="7"/>
            </p:cNvCxnSpPr>
            <p:nvPr/>
          </p:nvCxnSpPr>
          <p:spPr bwMode="auto">
            <a:xfrm flipH="1">
              <a:off x="411" y="2676"/>
              <a:ext cx="42" cy="2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668" name="AutoShape 12">
              <a:extLst>
                <a:ext uri="{FF2B5EF4-FFF2-40B4-BE49-F238E27FC236}">
                  <a16:creationId xmlns:a16="http://schemas.microsoft.com/office/drawing/2014/main" id="{D332D743-D6FE-E74C-87D5-CC53FB983A1E}"/>
                </a:ext>
              </a:extLst>
            </p:cNvPr>
            <p:cNvCxnSpPr>
              <a:cxnSpLocks noChangeShapeType="1"/>
              <a:stCxn id="326661" idx="5"/>
              <a:endCxn id="326664" idx="1"/>
            </p:cNvCxnSpPr>
            <p:nvPr/>
          </p:nvCxnSpPr>
          <p:spPr bwMode="auto">
            <a:xfrm>
              <a:off x="555" y="2676"/>
              <a:ext cx="138" cy="45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669" name="AutoShape 13">
              <a:extLst>
                <a:ext uri="{FF2B5EF4-FFF2-40B4-BE49-F238E27FC236}">
                  <a16:creationId xmlns:a16="http://schemas.microsoft.com/office/drawing/2014/main" id="{B82C9332-D287-4344-A6EA-C57D56901DB8}"/>
                </a:ext>
              </a:extLst>
            </p:cNvPr>
            <p:cNvCxnSpPr>
              <a:cxnSpLocks noChangeShapeType="1"/>
              <a:stCxn id="326661" idx="6"/>
              <a:endCxn id="326663" idx="2"/>
            </p:cNvCxnSpPr>
            <p:nvPr/>
          </p:nvCxnSpPr>
          <p:spPr bwMode="auto">
            <a:xfrm>
              <a:off x="585" y="2616"/>
              <a:ext cx="462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670" name="AutoShape 14">
              <a:extLst>
                <a:ext uri="{FF2B5EF4-FFF2-40B4-BE49-F238E27FC236}">
                  <a16:creationId xmlns:a16="http://schemas.microsoft.com/office/drawing/2014/main" id="{034D9063-BD2D-0740-8BAF-5DBEEEBCF692}"/>
                </a:ext>
              </a:extLst>
            </p:cNvPr>
            <p:cNvCxnSpPr>
              <a:cxnSpLocks noChangeShapeType="1"/>
              <a:stCxn id="326662" idx="4"/>
              <a:endCxn id="326663" idx="0"/>
            </p:cNvCxnSpPr>
            <p:nvPr/>
          </p:nvCxnSpPr>
          <p:spPr bwMode="auto">
            <a:xfrm>
              <a:off x="1032" y="2697"/>
              <a:ext cx="96" cy="1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671" name="AutoShape 15">
              <a:extLst>
                <a:ext uri="{FF2B5EF4-FFF2-40B4-BE49-F238E27FC236}">
                  <a16:creationId xmlns:a16="http://schemas.microsoft.com/office/drawing/2014/main" id="{CB0870A8-D75E-9948-B4C3-443AC8EC2248}"/>
                </a:ext>
              </a:extLst>
            </p:cNvPr>
            <p:cNvCxnSpPr>
              <a:cxnSpLocks noChangeShapeType="1"/>
              <a:stCxn id="326662" idx="2"/>
              <a:endCxn id="326664" idx="0"/>
            </p:cNvCxnSpPr>
            <p:nvPr/>
          </p:nvCxnSpPr>
          <p:spPr bwMode="auto">
            <a:xfrm flipH="1">
              <a:off x="744" y="2616"/>
              <a:ext cx="207" cy="49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672" name="AutoShape 16">
              <a:extLst>
                <a:ext uri="{FF2B5EF4-FFF2-40B4-BE49-F238E27FC236}">
                  <a16:creationId xmlns:a16="http://schemas.microsoft.com/office/drawing/2014/main" id="{A5595448-FD04-274C-B210-7ECF13BCF8CC}"/>
                </a:ext>
              </a:extLst>
            </p:cNvPr>
            <p:cNvCxnSpPr>
              <a:cxnSpLocks noChangeShapeType="1"/>
              <a:stCxn id="326665" idx="5"/>
              <a:endCxn id="326664" idx="2"/>
            </p:cNvCxnSpPr>
            <p:nvPr/>
          </p:nvCxnSpPr>
          <p:spPr bwMode="auto">
            <a:xfrm>
              <a:off x="411" y="3060"/>
              <a:ext cx="252" cy="1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673" name="AutoShape 17">
              <a:extLst>
                <a:ext uri="{FF2B5EF4-FFF2-40B4-BE49-F238E27FC236}">
                  <a16:creationId xmlns:a16="http://schemas.microsoft.com/office/drawing/2014/main" id="{5591D1FA-7D45-1645-B575-85A57CEFF722}"/>
                </a:ext>
              </a:extLst>
            </p:cNvPr>
            <p:cNvCxnSpPr>
              <a:cxnSpLocks noChangeShapeType="1"/>
              <a:stCxn id="326664" idx="7"/>
              <a:endCxn id="326663" idx="3"/>
            </p:cNvCxnSpPr>
            <p:nvPr/>
          </p:nvCxnSpPr>
          <p:spPr bwMode="auto">
            <a:xfrm flipV="1">
              <a:off x="795" y="3012"/>
              <a:ext cx="282" cy="1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674" name="AutoShape 18">
              <a:extLst>
                <a:ext uri="{FF2B5EF4-FFF2-40B4-BE49-F238E27FC236}">
                  <a16:creationId xmlns:a16="http://schemas.microsoft.com/office/drawing/2014/main" id="{63616CAD-50A0-6F4D-9597-8331F7EB7D92}"/>
                </a:ext>
              </a:extLst>
            </p:cNvPr>
            <p:cNvCxnSpPr>
              <a:cxnSpLocks noChangeShapeType="1"/>
              <a:stCxn id="326665" idx="6"/>
              <a:endCxn id="326663" idx="2"/>
            </p:cNvCxnSpPr>
            <p:nvPr/>
          </p:nvCxnSpPr>
          <p:spPr bwMode="auto">
            <a:xfrm flipV="1">
              <a:off x="441" y="2952"/>
              <a:ext cx="606" cy="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675" name="AutoShape 19">
              <a:extLst>
                <a:ext uri="{FF2B5EF4-FFF2-40B4-BE49-F238E27FC236}">
                  <a16:creationId xmlns:a16="http://schemas.microsoft.com/office/drawing/2014/main" id="{E7325A6B-FB01-094C-8416-354B97918E8C}"/>
                </a:ext>
              </a:extLst>
            </p:cNvPr>
            <p:cNvCxnSpPr>
              <a:cxnSpLocks noChangeShapeType="1"/>
              <a:stCxn id="326662" idx="2"/>
              <a:endCxn id="326665" idx="6"/>
            </p:cNvCxnSpPr>
            <p:nvPr/>
          </p:nvCxnSpPr>
          <p:spPr bwMode="auto">
            <a:xfrm flipH="1">
              <a:off x="441" y="2616"/>
              <a:ext cx="510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26676" name="Oval 20">
            <a:extLst>
              <a:ext uri="{FF2B5EF4-FFF2-40B4-BE49-F238E27FC236}">
                <a16:creationId xmlns:a16="http://schemas.microsoft.com/office/drawing/2014/main" id="{2AA6AD7B-8128-FF4B-AA9E-15F0E0C86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886200"/>
            <a:ext cx="228600" cy="228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677" name="Oval 21">
            <a:extLst>
              <a:ext uri="{FF2B5EF4-FFF2-40B4-BE49-F238E27FC236}">
                <a16:creationId xmlns:a16="http://schemas.microsoft.com/office/drawing/2014/main" id="{B894D2C1-9F6A-164C-849C-30B6C1EAF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886200"/>
            <a:ext cx="228600" cy="228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678" name="Oval 22">
            <a:extLst>
              <a:ext uri="{FF2B5EF4-FFF2-40B4-BE49-F238E27FC236}">
                <a16:creationId xmlns:a16="http://schemas.microsoft.com/office/drawing/2014/main" id="{86ABB0C4-2D61-8742-A526-453C8B8E1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419600"/>
            <a:ext cx="228600" cy="228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679" name="Oval 23">
            <a:extLst>
              <a:ext uri="{FF2B5EF4-FFF2-40B4-BE49-F238E27FC236}">
                <a16:creationId xmlns:a16="http://schemas.microsoft.com/office/drawing/2014/main" id="{B95B39DF-36C6-1549-8B5E-AE5724141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800600"/>
            <a:ext cx="228600" cy="228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680" name="Oval 24">
            <a:extLst>
              <a:ext uri="{FF2B5EF4-FFF2-40B4-BE49-F238E27FC236}">
                <a16:creationId xmlns:a16="http://schemas.microsoft.com/office/drawing/2014/main" id="{05457973-DD4B-D747-BB54-5BF9B7954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495800"/>
            <a:ext cx="228600" cy="228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26681" name="AutoShape 25">
            <a:extLst>
              <a:ext uri="{FF2B5EF4-FFF2-40B4-BE49-F238E27FC236}">
                <a16:creationId xmlns:a16="http://schemas.microsoft.com/office/drawing/2014/main" id="{85AF18C0-9E06-BA4E-A568-380A1A0044FD}"/>
              </a:ext>
            </a:extLst>
          </p:cNvPr>
          <p:cNvCxnSpPr>
            <a:cxnSpLocks noChangeShapeType="1"/>
            <a:stCxn id="326676" idx="6"/>
            <a:endCxn id="326677" idx="2"/>
          </p:cNvCxnSpPr>
          <p:nvPr/>
        </p:nvCxnSpPr>
        <p:spPr bwMode="auto">
          <a:xfrm>
            <a:off x="3671888" y="4000500"/>
            <a:ext cx="581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682" name="AutoShape 26">
            <a:extLst>
              <a:ext uri="{FF2B5EF4-FFF2-40B4-BE49-F238E27FC236}">
                <a16:creationId xmlns:a16="http://schemas.microsoft.com/office/drawing/2014/main" id="{299359E8-7638-C149-A1D3-B59A639D59D6}"/>
              </a:ext>
            </a:extLst>
          </p:cNvPr>
          <p:cNvCxnSpPr>
            <a:cxnSpLocks noChangeShapeType="1"/>
            <a:stCxn id="326676" idx="3"/>
            <a:endCxn id="326680" idx="7"/>
          </p:cNvCxnSpPr>
          <p:nvPr/>
        </p:nvCxnSpPr>
        <p:spPr bwMode="auto">
          <a:xfrm flipH="1">
            <a:off x="3395663" y="4095750"/>
            <a:ext cx="66675" cy="4191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683" name="AutoShape 27">
            <a:extLst>
              <a:ext uri="{FF2B5EF4-FFF2-40B4-BE49-F238E27FC236}">
                <a16:creationId xmlns:a16="http://schemas.microsoft.com/office/drawing/2014/main" id="{9F784D91-4C7D-3146-AE9C-FC2A1E3A8447}"/>
              </a:ext>
            </a:extLst>
          </p:cNvPr>
          <p:cNvCxnSpPr>
            <a:cxnSpLocks noChangeShapeType="1"/>
            <a:stCxn id="326676" idx="5"/>
            <a:endCxn id="326679" idx="1"/>
          </p:cNvCxnSpPr>
          <p:nvPr/>
        </p:nvCxnSpPr>
        <p:spPr bwMode="auto">
          <a:xfrm>
            <a:off x="3624263" y="4095750"/>
            <a:ext cx="219075" cy="7239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684" name="AutoShape 28">
            <a:extLst>
              <a:ext uri="{FF2B5EF4-FFF2-40B4-BE49-F238E27FC236}">
                <a16:creationId xmlns:a16="http://schemas.microsoft.com/office/drawing/2014/main" id="{08F862A3-0420-5542-A595-9B67F9355165}"/>
              </a:ext>
            </a:extLst>
          </p:cNvPr>
          <p:cNvCxnSpPr>
            <a:cxnSpLocks noChangeShapeType="1"/>
            <a:stCxn id="326676" idx="6"/>
            <a:endCxn id="326678" idx="2"/>
          </p:cNvCxnSpPr>
          <p:nvPr/>
        </p:nvCxnSpPr>
        <p:spPr bwMode="auto">
          <a:xfrm>
            <a:off x="3671888" y="4000500"/>
            <a:ext cx="733425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685" name="AutoShape 29">
            <a:extLst>
              <a:ext uri="{FF2B5EF4-FFF2-40B4-BE49-F238E27FC236}">
                <a16:creationId xmlns:a16="http://schemas.microsoft.com/office/drawing/2014/main" id="{BC35D29A-5E07-0B44-A95A-E6ABBBBA8A6C}"/>
              </a:ext>
            </a:extLst>
          </p:cNvPr>
          <p:cNvCxnSpPr>
            <a:cxnSpLocks noChangeShapeType="1"/>
            <a:stCxn id="326677" idx="4"/>
            <a:endCxn id="326678" idx="0"/>
          </p:cNvCxnSpPr>
          <p:nvPr/>
        </p:nvCxnSpPr>
        <p:spPr bwMode="auto">
          <a:xfrm>
            <a:off x="4381500" y="4129088"/>
            <a:ext cx="152400" cy="2762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686" name="AutoShape 30">
            <a:extLst>
              <a:ext uri="{FF2B5EF4-FFF2-40B4-BE49-F238E27FC236}">
                <a16:creationId xmlns:a16="http://schemas.microsoft.com/office/drawing/2014/main" id="{7E3BA029-2CD1-774A-9453-2D56B2747099}"/>
              </a:ext>
            </a:extLst>
          </p:cNvPr>
          <p:cNvCxnSpPr>
            <a:cxnSpLocks noChangeShapeType="1"/>
            <a:stCxn id="326677" idx="2"/>
            <a:endCxn id="326679" idx="0"/>
          </p:cNvCxnSpPr>
          <p:nvPr/>
        </p:nvCxnSpPr>
        <p:spPr bwMode="auto">
          <a:xfrm flipH="1">
            <a:off x="3924300" y="4000500"/>
            <a:ext cx="328613" cy="7858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687" name="AutoShape 31">
            <a:extLst>
              <a:ext uri="{FF2B5EF4-FFF2-40B4-BE49-F238E27FC236}">
                <a16:creationId xmlns:a16="http://schemas.microsoft.com/office/drawing/2014/main" id="{E933BFCA-6C11-1B46-A18D-049EB83D4F5E}"/>
              </a:ext>
            </a:extLst>
          </p:cNvPr>
          <p:cNvCxnSpPr>
            <a:cxnSpLocks noChangeShapeType="1"/>
            <a:stCxn id="326680" idx="5"/>
            <a:endCxn id="326679" idx="2"/>
          </p:cNvCxnSpPr>
          <p:nvPr/>
        </p:nvCxnSpPr>
        <p:spPr bwMode="auto">
          <a:xfrm>
            <a:off x="3395663" y="4705350"/>
            <a:ext cx="400050" cy="2095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688" name="AutoShape 32">
            <a:extLst>
              <a:ext uri="{FF2B5EF4-FFF2-40B4-BE49-F238E27FC236}">
                <a16:creationId xmlns:a16="http://schemas.microsoft.com/office/drawing/2014/main" id="{6256034C-77C0-7F41-981D-EA36556A596D}"/>
              </a:ext>
            </a:extLst>
          </p:cNvPr>
          <p:cNvCxnSpPr>
            <a:cxnSpLocks noChangeShapeType="1"/>
            <a:stCxn id="326679" idx="7"/>
            <a:endCxn id="326678" idx="3"/>
          </p:cNvCxnSpPr>
          <p:nvPr/>
        </p:nvCxnSpPr>
        <p:spPr bwMode="auto">
          <a:xfrm flipV="1">
            <a:off x="4005263" y="4629150"/>
            <a:ext cx="447675" cy="1905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689" name="AutoShape 33">
            <a:extLst>
              <a:ext uri="{FF2B5EF4-FFF2-40B4-BE49-F238E27FC236}">
                <a16:creationId xmlns:a16="http://schemas.microsoft.com/office/drawing/2014/main" id="{877DA4EB-0BEC-F24C-AE7B-8888F216355A}"/>
              </a:ext>
            </a:extLst>
          </p:cNvPr>
          <p:cNvCxnSpPr>
            <a:cxnSpLocks noChangeShapeType="1"/>
            <a:stCxn id="326680" idx="6"/>
            <a:endCxn id="326678" idx="2"/>
          </p:cNvCxnSpPr>
          <p:nvPr/>
        </p:nvCxnSpPr>
        <p:spPr bwMode="auto">
          <a:xfrm flipV="1">
            <a:off x="3443288" y="4533900"/>
            <a:ext cx="962025" cy="76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690" name="AutoShape 34">
            <a:extLst>
              <a:ext uri="{FF2B5EF4-FFF2-40B4-BE49-F238E27FC236}">
                <a16:creationId xmlns:a16="http://schemas.microsoft.com/office/drawing/2014/main" id="{762A89DE-8017-C941-86ED-2A55CBB61319}"/>
              </a:ext>
            </a:extLst>
          </p:cNvPr>
          <p:cNvCxnSpPr>
            <a:cxnSpLocks noChangeShapeType="1"/>
            <a:stCxn id="326677" idx="2"/>
            <a:endCxn id="326680" idx="6"/>
          </p:cNvCxnSpPr>
          <p:nvPr/>
        </p:nvCxnSpPr>
        <p:spPr bwMode="auto">
          <a:xfrm flipH="1">
            <a:off x="3443288" y="4000500"/>
            <a:ext cx="809625" cy="609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6691" name="Oval 35">
            <a:extLst>
              <a:ext uri="{FF2B5EF4-FFF2-40B4-BE49-F238E27FC236}">
                <a16:creationId xmlns:a16="http://schemas.microsoft.com/office/drawing/2014/main" id="{36D0AC4F-E472-9C44-9569-2FD4A3E6B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486400"/>
            <a:ext cx="228600" cy="228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692" name="Oval 36">
            <a:extLst>
              <a:ext uri="{FF2B5EF4-FFF2-40B4-BE49-F238E27FC236}">
                <a16:creationId xmlns:a16="http://schemas.microsoft.com/office/drawing/2014/main" id="{E4D4D702-BFAB-834E-A4CC-580218486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562600"/>
            <a:ext cx="228600" cy="228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693" name="Oval 37">
            <a:extLst>
              <a:ext uri="{FF2B5EF4-FFF2-40B4-BE49-F238E27FC236}">
                <a16:creationId xmlns:a16="http://schemas.microsoft.com/office/drawing/2014/main" id="{D74D14AB-9F78-2A49-A562-5CCD90553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410200"/>
            <a:ext cx="228600" cy="228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694" name="Oval 38">
            <a:extLst>
              <a:ext uri="{FF2B5EF4-FFF2-40B4-BE49-F238E27FC236}">
                <a16:creationId xmlns:a16="http://schemas.microsoft.com/office/drawing/2014/main" id="{2890B5AF-50BE-B44A-99C9-D8FE934D7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191000"/>
            <a:ext cx="228600" cy="228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695" name="Oval 39">
            <a:extLst>
              <a:ext uri="{FF2B5EF4-FFF2-40B4-BE49-F238E27FC236}">
                <a16:creationId xmlns:a16="http://schemas.microsoft.com/office/drawing/2014/main" id="{5AC983F8-D84B-194B-A641-432CF55AF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876800"/>
            <a:ext cx="228600" cy="228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6696" name="Oval 40">
            <a:extLst>
              <a:ext uri="{FF2B5EF4-FFF2-40B4-BE49-F238E27FC236}">
                <a16:creationId xmlns:a16="http://schemas.microsoft.com/office/drawing/2014/main" id="{7394269C-59D1-A949-9D5E-4C47D5F5C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495800"/>
            <a:ext cx="228600" cy="228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26697" name="AutoShape 41">
            <a:extLst>
              <a:ext uri="{FF2B5EF4-FFF2-40B4-BE49-F238E27FC236}">
                <a16:creationId xmlns:a16="http://schemas.microsoft.com/office/drawing/2014/main" id="{8840B45A-C4C4-5540-938D-1A396213C2B2}"/>
              </a:ext>
            </a:extLst>
          </p:cNvPr>
          <p:cNvCxnSpPr>
            <a:cxnSpLocks noChangeShapeType="1"/>
            <a:stCxn id="326679" idx="3"/>
            <a:endCxn id="326691" idx="0"/>
          </p:cNvCxnSpPr>
          <p:nvPr/>
        </p:nvCxnSpPr>
        <p:spPr bwMode="auto">
          <a:xfrm flipH="1">
            <a:off x="3695700" y="5010150"/>
            <a:ext cx="147638" cy="4619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698" name="AutoShape 42">
            <a:extLst>
              <a:ext uri="{FF2B5EF4-FFF2-40B4-BE49-F238E27FC236}">
                <a16:creationId xmlns:a16="http://schemas.microsoft.com/office/drawing/2014/main" id="{2CE183C7-93F2-2F4A-96EE-10BDBB90322B}"/>
              </a:ext>
            </a:extLst>
          </p:cNvPr>
          <p:cNvCxnSpPr>
            <a:cxnSpLocks noChangeShapeType="1"/>
            <a:stCxn id="326679" idx="4"/>
            <a:endCxn id="326692" idx="0"/>
          </p:cNvCxnSpPr>
          <p:nvPr/>
        </p:nvCxnSpPr>
        <p:spPr bwMode="auto">
          <a:xfrm>
            <a:off x="3924300" y="5043488"/>
            <a:ext cx="7620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699" name="AutoShape 43">
            <a:extLst>
              <a:ext uri="{FF2B5EF4-FFF2-40B4-BE49-F238E27FC236}">
                <a16:creationId xmlns:a16="http://schemas.microsoft.com/office/drawing/2014/main" id="{51E7EC40-FE88-6441-8FD2-52D6E804B39F}"/>
              </a:ext>
            </a:extLst>
          </p:cNvPr>
          <p:cNvCxnSpPr>
            <a:cxnSpLocks noChangeShapeType="1"/>
            <a:stCxn id="326679" idx="5"/>
            <a:endCxn id="326693" idx="1"/>
          </p:cNvCxnSpPr>
          <p:nvPr/>
        </p:nvCxnSpPr>
        <p:spPr bwMode="auto">
          <a:xfrm>
            <a:off x="4005263" y="5010150"/>
            <a:ext cx="219075" cy="4191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700" name="AutoShape 44">
            <a:extLst>
              <a:ext uri="{FF2B5EF4-FFF2-40B4-BE49-F238E27FC236}">
                <a16:creationId xmlns:a16="http://schemas.microsoft.com/office/drawing/2014/main" id="{B07ABED6-3AC2-0D4C-82DF-FDF8BD62B55C}"/>
              </a:ext>
            </a:extLst>
          </p:cNvPr>
          <p:cNvCxnSpPr>
            <a:cxnSpLocks noChangeShapeType="1"/>
            <a:stCxn id="326678" idx="5"/>
            <a:endCxn id="326695" idx="2"/>
          </p:cNvCxnSpPr>
          <p:nvPr/>
        </p:nvCxnSpPr>
        <p:spPr bwMode="auto">
          <a:xfrm>
            <a:off x="4614863" y="4629150"/>
            <a:ext cx="476250" cy="3619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701" name="AutoShape 45">
            <a:extLst>
              <a:ext uri="{FF2B5EF4-FFF2-40B4-BE49-F238E27FC236}">
                <a16:creationId xmlns:a16="http://schemas.microsoft.com/office/drawing/2014/main" id="{97BC1C7F-BCED-E14D-A95F-6EEE00D900E7}"/>
              </a:ext>
            </a:extLst>
          </p:cNvPr>
          <p:cNvCxnSpPr>
            <a:cxnSpLocks noChangeShapeType="1"/>
            <a:stCxn id="326678" idx="6"/>
            <a:endCxn id="326696" idx="2"/>
          </p:cNvCxnSpPr>
          <p:nvPr/>
        </p:nvCxnSpPr>
        <p:spPr bwMode="auto">
          <a:xfrm>
            <a:off x="4662488" y="4533900"/>
            <a:ext cx="581025" cy="76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702" name="AutoShape 46">
            <a:extLst>
              <a:ext uri="{FF2B5EF4-FFF2-40B4-BE49-F238E27FC236}">
                <a16:creationId xmlns:a16="http://schemas.microsoft.com/office/drawing/2014/main" id="{15CF61A2-799A-4840-BBA2-A94C952F0AF2}"/>
              </a:ext>
            </a:extLst>
          </p:cNvPr>
          <p:cNvCxnSpPr>
            <a:cxnSpLocks noChangeShapeType="1"/>
            <a:stCxn id="326678" idx="7"/>
            <a:endCxn id="326694" idx="2"/>
          </p:cNvCxnSpPr>
          <p:nvPr/>
        </p:nvCxnSpPr>
        <p:spPr bwMode="auto">
          <a:xfrm flipV="1">
            <a:off x="4614863" y="4305300"/>
            <a:ext cx="476250" cy="133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B2F313-E650-8D4A-B36F-17358A9AA8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725" y="-13138"/>
            <a:ext cx="1460938" cy="14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94438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ate Placeholder 3">
            <a:extLst>
              <a:ext uri="{FF2B5EF4-FFF2-40B4-BE49-F238E27FC236}">
                <a16:creationId xmlns:a16="http://schemas.microsoft.com/office/drawing/2014/main" id="{50AB8E66-060E-E541-95F0-B28694617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52" name="Footer Placeholder 4">
            <a:extLst>
              <a:ext uri="{FF2B5EF4-FFF2-40B4-BE49-F238E27FC236}">
                <a16:creationId xmlns:a16="http://schemas.microsoft.com/office/drawing/2014/main" id="{CCC75358-F101-4842-A8B3-9B8A98D1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69AE823B-A8DA-F742-8D4F-89B0F8C2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P2-</a:t>
            </a:r>
            <a:fld id="{EE5F2E6F-D4BC-B74B-9DB9-37DE29ADE87E}" type="slidenum">
              <a:rPr lang="en-US" altLang="en-US"/>
              <a:pPr/>
              <a:t>105</a:t>
            </a:fld>
            <a:endParaRPr lang="en-US" altLang="en-US"/>
          </a:p>
        </p:txBody>
      </p:sp>
      <p:sp>
        <p:nvSpPr>
          <p:cNvPr id="311298" name="Rectangle 2">
            <a:extLst>
              <a:ext uri="{FF2B5EF4-FFF2-40B4-BE49-F238E27FC236}">
                <a16:creationId xmlns:a16="http://schemas.microsoft.com/office/drawing/2014/main" id="{5F22E092-3857-FA47-91E6-D2D826675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 word of caution</a:t>
            </a:r>
          </a:p>
        </p:txBody>
      </p:sp>
      <p:sp>
        <p:nvSpPr>
          <p:cNvPr id="311299" name="Rectangle 3">
            <a:extLst>
              <a:ext uri="{FF2B5EF4-FFF2-40B4-BE49-F238E27FC236}">
                <a16:creationId xmlns:a16="http://schemas.microsoft.com/office/drawing/2014/main" id="{0297975E-CD1E-C048-BE12-EC53FA2096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Maybe there are no good cuts: ``jellyfish’’ shape [Tauro+’01], [Siganos+,’06], strange behavior of cuts [Chakrabarti+,’04], [Leskovec+,’08]</a:t>
            </a:r>
          </a:p>
          <a:p>
            <a:pPr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11315" name="Group 19">
            <a:extLst>
              <a:ext uri="{FF2B5EF4-FFF2-40B4-BE49-F238E27FC236}">
                <a16:creationId xmlns:a16="http://schemas.microsoft.com/office/drawing/2014/main" id="{00DAD33B-7E57-934F-B532-6A7848AA1C6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038600"/>
            <a:ext cx="1447800" cy="1143000"/>
            <a:chOff x="288" y="2544"/>
            <a:chExt cx="912" cy="720"/>
          </a:xfrm>
        </p:grpSpPr>
        <p:sp>
          <p:nvSpPr>
            <p:cNvPr id="311300" name="Oval 4">
              <a:extLst>
                <a:ext uri="{FF2B5EF4-FFF2-40B4-BE49-F238E27FC236}">
                  <a16:creationId xmlns:a16="http://schemas.microsoft.com/office/drawing/2014/main" id="{3F82FB6F-C388-6D41-892C-C7ED4525D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544"/>
              <a:ext cx="144" cy="14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01" name="Oval 5">
              <a:extLst>
                <a:ext uri="{FF2B5EF4-FFF2-40B4-BE49-F238E27FC236}">
                  <a16:creationId xmlns:a16="http://schemas.microsoft.com/office/drawing/2014/main" id="{1FCEAC6D-4192-584B-8805-7FA25A575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544"/>
              <a:ext cx="144" cy="14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02" name="Oval 6">
              <a:extLst>
                <a:ext uri="{FF2B5EF4-FFF2-40B4-BE49-F238E27FC236}">
                  <a16:creationId xmlns:a16="http://schemas.microsoft.com/office/drawing/2014/main" id="{39D0165F-9C93-D940-9911-9F59CB96B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880"/>
              <a:ext cx="144" cy="14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03" name="Oval 7">
              <a:extLst>
                <a:ext uri="{FF2B5EF4-FFF2-40B4-BE49-F238E27FC236}">
                  <a16:creationId xmlns:a16="http://schemas.microsoft.com/office/drawing/2014/main" id="{8B89599F-80A0-DF4C-8D33-9AE4C7D34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120"/>
              <a:ext cx="144" cy="14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04" name="Oval 8">
              <a:extLst>
                <a:ext uri="{FF2B5EF4-FFF2-40B4-BE49-F238E27FC236}">
                  <a16:creationId xmlns:a16="http://schemas.microsoft.com/office/drawing/2014/main" id="{7E981B49-D342-A749-BD01-FAE9A4DF0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928"/>
              <a:ext cx="144" cy="14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11305" name="AutoShape 9">
              <a:extLst>
                <a:ext uri="{FF2B5EF4-FFF2-40B4-BE49-F238E27FC236}">
                  <a16:creationId xmlns:a16="http://schemas.microsoft.com/office/drawing/2014/main" id="{78E448A3-23AF-4B49-9FD2-EE7FD009AC06}"/>
                </a:ext>
              </a:extLst>
            </p:cNvPr>
            <p:cNvCxnSpPr>
              <a:cxnSpLocks noChangeShapeType="1"/>
              <a:stCxn id="311300" idx="6"/>
              <a:endCxn id="311301" idx="2"/>
            </p:cNvCxnSpPr>
            <p:nvPr/>
          </p:nvCxnSpPr>
          <p:spPr bwMode="auto">
            <a:xfrm>
              <a:off x="585" y="2616"/>
              <a:ext cx="36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06" name="AutoShape 10">
              <a:extLst>
                <a:ext uri="{FF2B5EF4-FFF2-40B4-BE49-F238E27FC236}">
                  <a16:creationId xmlns:a16="http://schemas.microsoft.com/office/drawing/2014/main" id="{37763BB4-6E8D-724E-8FD2-3C924C15557B}"/>
                </a:ext>
              </a:extLst>
            </p:cNvPr>
            <p:cNvCxnSpPr>
              <a:cxnSpLocks noChangeShapeType="1"/>
              <a:stCxn id="311300" idx="3"/>
              <a:endCxn id="311304" idx="7"/>
            </p:cNvCxnSpPr>
            <p:nvPr/>
          </p:nvCxnSpPr>
          <p:spPr bwMode="auto">
            <a:xfrm flipH="1">
              <a:off x="411" y="2676"/>
              <a:ext cx="42" cy="2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07" name="AutoShape 11">
              <a:extLst>
                <a:ext uri="{FF2B5EF4-FFF2-40B4-BE49-F238E27FC236}">
                  <a16:creationId xmlns:a16="http://schemas.microsoft.com/office/drawing/2014/main" id="{387A715A-44F9-7849-B9CD-6CC854FE87C6}"/>
                </a:ext>
              </a:extLst>
            </p:cNvPr>
            <p:cNvCxnSpPr>
              <a:cxnSpLocks noChangeShapeType="1"/>
              <a:stCxn id="311300" idx="5"/>
              <a:endCxn id="311303" idx="1"/>
            </p:cNvCxnSpPr>
            <p:nvPr/>
          </p:nvCxnSpPr>
          <p:spPr bwMode="auto">
            <a:xfrm>
              <a:off x="555" y="2676"/>
              <a:ext cx="138" cy="45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08" name="AutoShape 12">
              <a:extLst>
                <a:ext uri="{FF2B5EF4-FFF2-40B4-BE49-F238E27FC236}">
                  <a16:creationId xmlns:a16="http://schemas.microsoft.com/office/drawing/2014/main" id="{9BF7AD4D-B5C0-ED4D-B006-E883AC751EA2}"/>
                </a:ext>
              </a:extLst>
            </p:cNvPr>
            <p:cNvCxnSpPr>
              <a:cxnSpLocks noChangeShapeType="1"/>
              <a:stCxn id="311300" idx="6"/>
              <a:endCxn id="311302" idx="2"/>
            </p:cNvCxnSpPr>
            <p:nvPr/>
          </p:nvCxnSpPr>
          <p:spPr bwMode="auto">
            <a:xfrm>
              <a:off x="585" y="2616"/>
              <a:ext cx="462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09" name="AutoShape 13">
              <a:extLst>
                <a:ext uri="{FF2B5EF4-FFF2-40B4-BE49-F238E27FC236}">
                  <a16:creationId xmlns:a16="http://schemas.microsoft.com/office/drawing/2014/main" id="{96BA3C97-DC6E-F247-9374-58795C61A4CC}"/>
                </a:ext>
              </a:extLst>
            </p:cNvPr>
            <p:cNvCxnSpPr>
              <a:cxnSpLocks noChangeShapeType="1"/>
              <a:stCxn id="311301" idx="4"/>
              <a:endCxn id="311302" idx="0"/>
            </p:cNvCxnSpPr>
            <p:nvPr/>
          </p:nvCxnSpPr>
          <p:spPr bwMode="auto">
            <a:xfrm>
              <a:off x="1032" y="2697"/>
              <a:ext cx="96" cy="1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10" name="AutoShape 14">
              <a:extLst>
                <a:ext uri="{FF2B5EF4-FFF2-40B4-BE49-F238E27FC236}">
                  <a16:creationId xmlns:a16="http://schemas.microsoft.com/office/drawing/2014/main" id="{1E186895-E7AF-6343-8F8F-EA8F96D27EBE}"/>
                </a:ext>
              </a:extLst>
            </p:cNvPr>
            <p:cNvCxnSpPr>
              <a:cxnSpLocks noChangeShapeType="1"/>
              <a:stCxn id="311301" idx="2"/>
              <a:endCxn id="311303" idx="0"/>
            </p:cNvCxnSpPr>
            <p:nvPr/>
          </p:nvCxnSpPr>
          <p:spPr bwMode="auto">
            <a:xfrm flipH="1">
              <a:off x="744" y="2616"/>
              <a:ext cx="207" cy="49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11" name="AutoShape 15">
              <a:extLst>
                <a:ext uri="{FF2B5EF4-FFF2-40B4-BE49-F238E27FC236}">
                  <a16:creationId xmlns:a16="http://schemas.microsoft.com/office/drawing/2014/main" id="{456CEB63-3946-3946-ABC8-6F0292F90A68}"/>
                </a:ext>
              </a:extLst>
            </p:cNvPr>
            <p:cNvCxnSpPr>
              <a:cxnSpLocks noChangeShapeType="1"/>
              <a:stCxn id="311304" idx="5"/>
              <a:endCxn id="311303" idx="2"/>
            </p:cNvCxnSpPr>
            <p:nvPr/>
          </p:nvCxnSpPr>
          <p:spPr bwMode="auto">
            <a:xfrm>
              <a:off x="411" y="3060"/>
              <a:ext cx="252" cy="1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12" name="AutoShape 16">
              <a:extLst>
                <a:ext uri="{FF2B5EF4-FFF2-40B4-BE49-F238E27FC236}">
                  <a16:creationId xmlns:a16="http://schemas.microsoft.com/office/drawing/2014/main" id="{DB80A6B9-5DCD-294D-A996-2BCF9C7FB962}"/>
                </a:ext>
              </a:extLst>
            </p:cNvPr>
            <p:cNvCxnSpPr>
              <a:cxnSpLocks noChangeShapeType="1"/>
              <a:stCxn id="311303" idx="7"/>
              <a:endCxn id="311302" idx="3"/>
            </p:cNvCxnSpPr>
            <p:nvPr/>
          </p:nvCxnSpPr>
          <p:spPr bwMode="auto">
            <a:xfrm flipV="1">
              <a:off x="795" y="3012"/>
              <a:ext cx="282" cy="1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13" name="AutoShape 17">
              <a:extLst>
                <a:ext uri="{FF2B5EF4-FFF2-40B4-BE49-F238E27FC236}">
                  <a16:creationId xmlns:a16="http://schemas.microsoft.com/office/drawing/2014/main" id="{B1968626-BC9C-0F49-AE21-663FF40CC1D1}"/>
                </a:ext>
              </a:extLst>
            </p:cNvPr>
            <p:cNvCxnSpPr>
              <a:cxnSpLocks noChangeShapeType="1"/>
              <a:stCxn id="311304" idx="6"/>
              <a:endCxn id="311302" idx="2"/>
            </p:cNvCxnSpPr>
            <p:nvPr/>
          </p:nvCxnSpPr>
          <p:spPr bwMode="auto">
            <a:xfrm flipV="1">
              <a:off x="441" y="2952"/>
              <a:ext cx="606" cy="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14" name="AutoShape 18">
              <a:extLst>
                <a:ext uri="{FF2B5EF4-FFF2-40B4-BE49-F238E27FC236}">
                  <a16:creationId xmlns:a16="http://schemas.microsoft.com/office/drawing/2014/main" id="{0D6A0177-97A5-1244-8650-8B1155F5B2DB}"/>
                </a:ext>
              </a:extLst>
            </p:cNvPr>
            <p:cNvCxnSpPr>
              <a:cxnSpLocks noChangeShapeType="1"/>
              <a:stCxn id="311301" idx="2"/>
              <a:endCxn id="311304" idx="6"/>
            </p:cNvCxnSpPr>
            <p:nvPr/>
          </p:nvCxnSpPr>
          <p:spPr bwMode="auto">
            <a:xfrm flipH="1">
              <a:off x="441" y="2616"/>
              <a:ext cx="510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1347" name="Freeform 51">
            <a:extLst>
              <a:ext uri="{FF2B5EF4-FFF2-40B4-BE49-F238E27FC236}">
                <a16:creationId xmlns:a16="http://schemas.microsoft.com/office/drawing/2014/main" id="{BD7E25AC-01C0-A84C-BF9A-D17E9ACD75CC}"/>
              </a:ext>
            </a:extLst>
          </p:cNvPr>
          <p:cNvSpPr>
            <a:spLocks/>
          </p:cNvSpPr>
          <p:nvPr/>
        </p:nvSpPr>
        <p:spPr bwMode="auto">
          <a:xfrm>
            <a:off x="777875" y="3552825"/>
            <a:ext cx="1203325" cy="1857375"/>
          </a:xfrm>
          <a:custGeom>
            <a:avLst/>
            <a:gdLst>
              <a:gd name="T0" fmla="*/ 6 w 758"/>
              <a:gd name="T1" fmla="*/ 2 h 1170"/>
              <a:gd name="T2" fmla="*/ 46 w 758"/>
              <a:gd name="T3" fmla="*/ 50 h 1170"/>
              <a:gd name="T4" fmla="*/ 94 w 758"/>
              <a:gd name="T5" fmla="*/ 114 h 1170"/>
              <a:gd name="T6" fmla="*/ 142 w 758"/>
              <a:gd name="T7" fmla="*/ 194 h 1170"/>
              <a:gd name="T8" fmla="*/ 182 w 758"/>
              <a:gd name="T9" fmla="*/ 314 h 1170"/>
              <a:gd name="T10" fmla="*/ 206 w 758"/>
              <a:gd name="T11" fmla="*/ 370 h 1170"/>
              <a:gd name="T12" fmla="*/ 262 w 758"/>
              <a:gd name="T13" fmla="*/ 610 h 1170"/>
              <a:gd name="T14" fmla="*/ 374 w 758"/>
              <a:gd name="T15" fmla="*/ 874 h 1170"/>
              <a:gd name="T16" fmla="*/ 422 w 758"/>
              <a:gd name="T17" fmla="*/ 938 h 1170"/>
              <a:gd name="T18" fmla="*/ 622 w 758"/>
              <a:gd name="T19" fmla="*/ 1050 h 1170"/>
              <a:gd name="T20" fmla="*/ 662 w 758"/>
              <a:gd name="T21" fmla="*/ 1090 h 1170"/>
              <a:gd name="T22" fmla="*/ 694 w 758"/>
              <a:gd name="T23" fmla="*/ 1114 h 1170"/>
              <a:gd name="T24" fmla="*/ 758 w 758"/>
              <a:gd name="T25" fmla="*/ 1170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58" h="1170">
                <a:moveTo>
                  <a:pt x="6" y="2"/>
                </a:moveTo>
                <a:cubicBezTo>
                  <a:pt x="23" y="52"/>
                  <a:pt x="0" y="0"/>
                  <a:pt x="46" y="50"/>
                </a:cubicBezTo>
                <a:cubicBezTo>
                  <a:pt x="64" y="70"/>
                  <a:pt x="94" y="114"/>
                  <a:pt x="94" y="114"/>
                </a:cubicBezTo>
                <a:cubicBezTo>
                  <a:pt x="105" y="147"/>
                  <a:pt x="124" y="165"/>
                  <a:pt x="142" y="194"/>
                </a:cubicBezTo>
                <a:cubicBezTo>
                  <a:pt x="167" y="233"/>
                  <a:pt x="162" y="273"/>
                  <a:pt x="182" y="314"/>
                </a:cubicBezTo>
                <a:cubicBezTo>
                  <a:pt x="196" y="342"/>
                  <a:pt x="198" y="343"/>
                  <a:pt x="206" y="370"/>
                </a:cubicBezTo>
                <a:cubicBezTo>
                  <a:pt x="228" y="446"/>
                  <a:pt x="218" y="544"/>
                  <a:pt x="262" y="610"/>
                </a:cubicBezTo>
                <a:cubicBezTo>
                  <a:pt x="282" y="690"/>
                  <a:pt x="316" y="816"/>
                  <a:pt x="374" y="874"/>
                </a:cubicBezTo>
                <a:cubicBezTo>
                  <a:pt x="385" y="906"/>
                  <a:pt x="394" y="919"/>
                  <a:pt x="422" y="938"/>
                </a:cubicBezTo>
                <a:cubicBezTo>
                  <a:pt x="468" y="1007"/>
                  <a:pt x="545" y="1031"/>
                  <a:pt x="622" y="1050"/>
                </a:cubicBezTo>
                <a:cubicBezTo>
                  <a:pt x="686" y="1093"/>
                  <a:pt x="609" y="1037"/>
                  <a:pt x="662" y="1090"/>
                </a:cubicBezTo>
                <a:cubicBezTo>
                  <a:pt x="671" y="1099"/>
                  <a:pt x="685" y="1105"/>
                  <a:pt x="694" y="1114"/>
                </a:cubicBezTo>
                <a:lnTo>
                  <a:pt x="758" y="1170"/>
                </a:lnTo>
              </a:path>
            </a:pathLst>
          </a:cu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350" name="Text Box 54">
            <a:extLst>
              <a:ext uri="{FF2B5EF4-FFF2-40B4-BE49-F238E27FC236}">
                <a16:creationId xmlns:a16="http://schemas.microsoft.com/office/drawing/2014/main" id="{5B0937FC-522E-A74A-A98B-D2C226307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5118100"/>
            <a:ext cx="368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0E023C-3170-4B4A-A469-3FABC957A42A}"/>
              </a:ext>
            </a:extLst>
          </p:cNvPr>
          <p:cNvGrpSpPr/>
          <p:nvPr/>
        </p:nvGrpSpPr>
        <p:grpSpPr>
          <a:xfrm>
            <a:off x="2908300" y="3886200"/>
            <a:ext cx="2578100" cy="1905000"/>
            <a:chOff x="2908300" y="3886200"/>
            <a:chExt cx="2578100" cy="1905000"/>
          </a:xfrm>
        </p:grpSpPr>
        <p:sp>
          <p:nvSpPr>
            <p:cNvPr id="311317" name="Oval 21">
              <a:extLst>
                <a:ext uri="{FF2B5EF4-FFF2-40B4-BE49-F238E27FC236}">
                  <a16:creationId xmlns:a16="http://schemas.microsoft.com/office/drawing/2014/main" id="{52413B5A-D26E-9F4E-83AB-72709E3A0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3886200"/>
              <a:ext cx="228600" cy="2286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18" name="Oval 22">
              <a:extLst>
                <a:ext uri="{FF2B5EF4-FFF2-40B4-BE49-F238E27FC236}">
                  <a16:creationId xmlns:a16="http://schemas.microsoft.com/office/drawing/2014/main" id="{6A06E6EA-77BF-484F-ABAF-9A61F1516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3886200"/>
              <a:ext cx="228600" cy="2286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19" name="Oval 23">
              <a:extLst>
                <a:ext uri="{FF2B5EF4-FFF2-40B4-BE49-F238E27FC236}">
                  <a16:creationId xmlns:a16="http://schemas.microsoft.com/office/drawing/2014/main" id="{35956B45-202D-704F-8A5B-68E7AFA2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419600"/>
              <a:ext cx="228600" cy="2286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0" name="Oval 24">
              <a:extLst>
                <a:ext uri="{FF2B5EF4-FFF2-40B4-BE49-F238E27FC236}">
                  <a16:creationId xmlns:a16="http://schemas.microsoft.com/office/drawing/2014/main" id="{A7F93753-FA10-7647-9E46-57D3E9A8D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4800600"/>
              <a:ext cx="228600" cy="2286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1" name="Oval 25">
              <a:extLst>
                <a:ext uri="{FF2B5EF4-FFF2-40B4-BE49-F238E27FC236}">
                  <a16:creationId xmlns:a16="http://schemas.microsoft.com/office/drawing/2014/main" id="{E89D323B-D596-404E-A917-93312DA28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4495800"/>
              <a:ext cx="228600" cy="2286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11322" name="AutoShape 26">
              <a:extLst>
                <a:ext uri="{FF2B5EF4-FFF2-40B4-BE49-F238E27FC236}">
                  <a16:creationId xmlns:a16="http://schemas.microsoft.com/office/drawing/2014/main" id="{F3E5F9A6-F615-3D4B-88BE-1BAB44BE71D7}"/>
                </a:ext>
              </a:extLst>
            </p:cNvPr>
            <p:cNvCxnSpPr>
              <a:cxnSpLocks noChangeShapeType="1"/>
              <a:stCxn id="311317" idx="6"/>
              <a:endCxn id="311318" idx="2"/>
            </p:cNvCxnSpPr>
            <p:nvPr/>
          </p:nvCxnSpPr>
          <p:spPr bwMode="auto">
            <a:xfrm>
              <a:off x="3671888" y="4000500"/>
              <a:ext cx="581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23" name="AutoShape 27">
              <a:extLst>
                <a:ext uri="{FF2B5EF4-FFF2-40B4-BE49-F238E27FC236}">
                  <a16:creationId xmlns:a16="http://schemas.microsoft.com/office/drawing/2014/main" id="{B915986B-7B88-8B47-A62D-EF808A6788DA}"/>
                </a:ext>
              </a:extLst>
            </p:cNvPr>
            <p:cNvCxnSpPr>
              <a:cxnSpLocks noChangeShapeType="1"/>
              <a:stCxn id="311317" idx="3"/>
              <a:endCxn id="311321" idx="7"/>
            </p:cNvCxnSpPr>
            <p:nvPr/>
          </p:nvCxnSpPr>
          <p:spPr bwMode="auto">
            <a:xfrm flipH="1">
              <a:off x="3395663" y="4095750"/>
              <a:ext cx="66675" cy="4191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24" name="AutoShape 28">
              <a:extLst>
                <a:ext uri="{FF2B5EF4-FFF2-40B4-BE49-F238E27FC236}">
                  <a16:creationId xmlns:a16="http://schemas.microsoft.com/office/drawing/2014/main" id="{0DFC01DF-FFA2-6E4D-AF06-E815AF2F65D0}"/>
                </a:ext>
              </a:extLst>
            </p:cNvPr>
            <p:cNvCxnSpPr>
              <a:cxnSpLocks noChangeShapeType="1"/>
              <a:stCxn id="311317" idx="5"/>
              <a:endCxn id="311320" idx="1"/>
            </p:cNvCxnSpPr>
            <p:nvPr/>
          </p:nvCxnSpPr>
          <p:spPr bwMode="auto">
            <a:xfrm>
              <a:off x="3624263" y="4095750"/>
              <a:ext cx="219075" cy="7239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25" name="AutoShape 29">
              <a:extLst>
                <a:ext uri="{FF2B5EF4-FFF2-40B4-BE49-F238E27FC236}">
                  <a16:creationId xmlns:a16="http://schemas.microsoft.com/office/drawing/2014/main" id="{039BE42F-7E55-8148-BD27-91097EFB086A}"/>
                </a:ext>
              </a:extLst>
            </p:cNvPr>
            <p:cNvCxnSpPr>
              <a:cxnSpLocks noChangeShapeType="1"/>
              <a:stCxn id="311317" idx="6"/>
              <a:endCxn id="311319" idx="2"/>
            </p:cNvCxnSpPr>
            <p:nvPr/>
          </p:nvCxnSpPr>
          <p:spPr bwMode="auto">
            <a:xfrm>
              <a:off x="3671888" y="4000500"/>
              <a:ext cx="733425" cy="5334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26" name="AutoShape 30">
              <a:extLst>
                <a:ext uri="{FF2B5EF4-FFF2-40B4-BE49-F238E27FC236}">
                  <a16:creationId xmlns:a16="http://schemas.microsoft.com/office/drawing/2014/main" id="{FCA6EF93-CCA1-A24B-AD42-C98985CFF6BF}"/>
                </a:ext>
              </a:extLst>
            </p:cNvPr>
            <p:cNvCxnSpPr>
              <a:cxnSpLocks noChangeShapeType="1"/>
              <a:stCxn id="311318" idx="4"/>
              <a:endCxn id="311319" idx="0"/>
            </p:cNvCxnSpPr>
            <p:nvPr/>
          </p:nvCxnSpPr>
          <p:spPr bwMode="auto">
            <a:xfrm>
              <a:off x="4381500" y="4129088"/>
              <a:ext cx="152400" cy="2762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27" name="AutoShape 31">
              <a:extLst>
                <a:ext uri="{FF2B5EF4-FFF2-40B4-BE49-F238E27FC236}">
                  <a16:creationId xmlns:a16="http://schemas.microsoft.com/office/drawing/2014/main" id="{6A8F3500-CDEC-8442-B7F9-A9670CCA010E}"/>
                </a:ext>
              </a:extLst>
            </p:cNvPr>
            <p:cNvCxnSpPr>
              <a:cxnSpLocks noChangeShapeType="1"/>
              <a:stCxn id="311318" idx="2"/>
              <a:endCxn id="311320" idx="0"/>
            </p:cNvCxnSpPr>
            <p:nvPr/>
          </p:nvCxnSpPr>
          <p:spPr bwMode="auto">
            <a:xfrm flipH="1">
              <a:off x="3924300" y="4000500"/>
              <a:ext cx="328613" cy="78581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28" name="AutoShape 32">
              <a:extLst>
                <a:ext uri="{FF2B5EF4-FFF2-40B4-BE49-F238E27FC236}">
                  <a16:creationId xmlns:a16="http://schemas.microsoft.com/office/drawing/2014/main" id="{229F30ED-CAEC-974A-AA08-60FB89A30568}"/>
                </a:ext>
              </a:extLst>
            </p:cNvPr>
            <p:cNvCxnSpPr>
              <a:cxnSpLocks noChangeShapeType="1"/>
              <a:stCxn id="311321" idx="5"/>
              <a:endCxn id="311320" idx="2"/>
            </p:cNvCxnSpPr>
            <p:nvPr/>
          </p:nvCxnSpPr>
          <p:spPr bwMode="auto">
            <a:xfrm>
              <a:off x="3395663" y="4705350"/>
              <a:ext cx="400050" cy="2095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29" name="AutoShape 33">
              <a:extLst>
                <a:ext uri="{FF2B5EF4-FFF2-40B4-BE49-F238E27FC236}">
                  <a16:creationId xmlns:a16="http://schemas.microsoft.com/office/drawing/2014/main" id="{388F16F1-59AA-294D-9F6D-4D620B3A3F28}"/>
                </a:ext>
              </a:extLst>
            </p:cNvPr>
            <p:cNvCxnSpPr>
              <a:cxnSpLocks noChangeShapeType="1"/>
              <a:stCxn id="311320" idx="7"/>
              <a:endCxn id="311319" idx="3"/>
            </p:cNvCxnSpPr>
            <p:nvPr/>
          </p:nvCxnSpPr>
          <p:spPr bwMode="auto">
            <a:xfrm flipV="1">
              <a:off x="4005263" y="4629150"/>
              <a:ext cx="447675" cy="1905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30" name="AutoShape 34">
              <a:extLst>
                <a:ext uri="{FF2B5EF4-FFF2-40B4-BE49-F238E27FC236}">
                  <a16:creationId xmlns:a16="http://schemas.microsoft.com/office/drawing/2014/main" id="{83B3A921-B0A7-5441-B982-993BF72951CF}"/>
                </a:ext>
              </a:extLst>
            </p:cNvPr>
            <p:cNvCxnSpPr>
              <a:cxnSpLocks noChangeShapeType="1"/>
              <a:stCxn id="311321" idx="6"/>
              <a:endCxn id="311319" idx="2"/>
            </p:cNvCxnSpPr>
            <p:nvPr/>
          </p:nvCxnSpPr>
          <p:spPr bwMode="auto">
            <a:xfrm flipV="1">
              <a:off x="3443288" y="4533900"/>
              <a:ext cx="962025" cy="762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31" name="AutoShape 35">
              <a:extLst>
                <a:ext uri="{FF2B5EF4-FFF2-40B4-BE49-F238E27FC236}">
                  <a16:creationId xmlns:a16="http://schemas.microsoft.com/office/drawing/2014/main" id="{33639D05-356A-BB41-A837-499365295D9A}"/>
                </a:ext>
              </a:extLst>
            </p:cNvPr>
            <p:cNvCxnSpPr>
              <a:cxnSpLocks noChangeShapeType="1"/>
              <a:stCxn id="311318" idx="2"/>
              <a:endCxn id="311321" idx="6"/>
            </p:cNvCxnSpPr>
            <p:nvPr/>
          </p:nvCxnSpPr>
          <p:spPr bwMode="auto">
            <a:xfrm flipH="1">
              <a:off x="3443288" y="4000500"/>
              <a:ext cx="809625" cy="6096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1332" name="Oval 36">
              <a:extLst>
                <a:ext uri="{FF2B5EF4-FFF2-40B4-BE49-F238E27FC236}">
                  <a16:creationId xmlns:a16="http://schemas.microsoft.com/office/drawing/2014/main" id="{81B9A773-76A7-334D-A156-B13481714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486400"/>
              <a:ext cx="228600" cy="2286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3" name="Oval 37">
              <a:extLst>
                <a:ext uri="{FF2B5EF4-FFF2-40B4-BE49-F238E27FC236}">
                  <a16:creationId xmlns:a16="http://schemas.microsoft.com/office/drawing/2014/main" id="{2A7D4587-1537-4142-B7E4-C1994A2E0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5562600"/>
              <a:ext cx="228600" cy="2286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4" name="Oval 38">
              <a:extLst>
                <a:ext uri="{FF2B5EF4-FFF2-40B4-BE49-F238E27FC236}">
                  <a16:creationId xmlns:a16="http://schemas.microsoft.com/office/drawing/2014/main" id="{069ED9D5-6BB4-6740-90F2-349B01C7E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5410200"/>
              <a:ext cx="228600" cy="2286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5" name="Oval 39">
              <a:extLst>
                <a:ext uri="{FF2B5EF4-FFF2-40B4-BE49-F238E27FC236}">
                  <a16:creationId xmlns:a16="http://schemas.microsoft.com/office/drawing/2014/main" id="{E8806078-982B-CD4C-B9E3-EF14B99D7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4191000"/>
              <a:ext cx="228600" cy="2286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6" name="Oval 40">
              <a:extLst>
                <a:ext uri="{FF2B5EF4-FFF2-40B4-BE49-F238E27FC236}">
                  <a16:creationId xmlns:a16="http://schemas.microsoft.com/office/drawing/2014/main" id="{1AF736D7-4AA5-1444-91BB-0C1104F46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4876800"/>
              <a:ext cx="228600" cy="2286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7" name="Oval 41">
              <a:extLst>
                <a:ext uri="{FF2B5EF4-FFF2-40B4-BE49-F238E27FC236}">
                  <a16:creationId xmlns:a16="http://schemas.microsoft.com/office/drawing/2014/main" id="{C2DD593C-1575-ED41-87E6-ED92236F4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495800"/>
              <a:ext cx="228600" cy="2286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11338" name="AutoShape 42">
              <a:extLst>
                <a:ext uri="{FF2B5EF4-FFF2-40B4-BE49-F238E27FC236}">
                  <a16:creationId xmlns:a16="http://schemas.microsoft.com/office/drawing/2014/main" id="{99B11FF8-0705-6A49-BC83-21F88E5A9920}"/>
                </a:ext>
              </a:extLst>
            </p:cNvPr>
            <p:cNvCxnSpPr>
              <a:cxnSpLocks noChangeShapeType="1"/>
              <a:stCxn id="311320" idx="3"/>
              <a:endCxn id="311332" idx="0"/>
            </p:cNvCxnSpPr>
            <p:nvPr/>
          </p:nvCxnSpPr>
          <p:spPr bwMode="auto">
            <a:xfrm flipH="1">
              <a:off x="3695700" y="5010150"/>
              <a:ext cx="147638" cy="4619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40" name="AutoShape 44">
              <a:extLst>
                <a:ext uri="{FF2B5EF4-FFF2-40B4-BE49-F238E27FC236}">
                  <a16:creationId xmlns:a16="http://schemas.microsoft.com/office/drawing/2014/main" id="{4937D9C5-35CE-E149-8D33-0FF409E1760E}"/>
                </a:ext>
              </a:extLst>
            </p:cNvPr>
            <p:cNvCxnSpPr>
              <a:cxnSpLocks noChangeShapeType="1"/>
              <a:stCxn id="311320" idx="4"/>
              <a:endCxn id="311333" idx="0"/>
            </p:cNvCxnSpPr>
            <p:nvPr/>
          </p:nvCxnSpPr>
          <p:spPr bwMode="auto">
            <a:xfrm>
              <a:off x="3924300" y="5043488"/>
              <a:ext cx="7620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41" name="AutoShape 45">
              <a:extLst>
                <a:ext uri="{FF2B5EF4-FFF2-40B4-BE49-F238E27FC236}">
                  <a16:creationId xmlns:a16="http://schemas.microsoft.com/office/drawing/2014/main" id="{C204D909-ED31-CE4C-800C-365EC0E1EC37}"/>
                </a:ext>
              </a:extLst>
            </p:cNvPr>
            <p:cNvCxnSpPr>
              <a:cxnSpLocks noChangeShapeType="1"/>
              <a:stCxn id="311320" idx="5"/>
              <a:endCxn id="311334" idx="1"/>
            </p:cNvCxnSpPr>
            <p:nvPr/>
          </p:nvCxnSpPr>
          <p:spPr bwMode="auto">
            <a:xfrm>
              <a:off x="4005263" y="5010150"/>
              <a:ext cx="219075" cy="4191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42" name="AutoShape 46">
              <a:extLst>
                <a:ext uri="{FF2B5EF4-FFF2-40B4-BE49-F238E27FC236}">
                  <a16:creationId xmlns:a16="http://schemas.microsoft.com/office/drawing/2014/main" id="{C1E65254-F536-BA4C-9495-B9B4D4470228}"/>
                </a:ext>
              </a:extLst>
            </p:cNvPr>
            <p:cNvCxnSpPr>
              <a:cxnSpLocks noChangeShapeType="1"/>
              <a:stCxn id="311319" idx="5"/>
              <a:endCxn id="311336" idx="2"/>
            </p:cNvCxnSpPr>
            <p:nvPr/>
          </p:nvCxnSpPr>
          <p:spPr bwMode="auto">
            <a:xfrm>
              <a:off x="4614863" y="4629150"/>
              <a:ext cx="476250" cy="3619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43" name="AutoShape 47">
              <a:extLst>
                <a:ext uri="{FF2B5EF4-FFF2-40B4-BE49-F238E27FC236}">
                  <a16:creationId xmlns:a16="http://schemas.microsoft.com/office/drawing/2014/main" id="{CAD8EAA9-8D05-B44E-8B38-81815A7142AF}"/>
                </a:ext>
              </a:extLst>
            </p:cNvPr>
            <p:cNvCxnSpPr>
              <a:cxnSpLocks noChangeShapeType="1"/>
              <a:stCxn id="311319" idx="6"/>
              <a:endCxn id="311337" idx="2"/>
            </p:cNvCxnSpPr>
            <p:nvPr/>
          </p:nvCxnSpPr>
          <p:spPr bwMode="auto">
            <a:xfrm>
              <a:off x="4662488" y="4533900"/>
              <a:ext cx="581025" cy="762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346" name="AutoShape 50">
              <a:extLst>
                <a:ext uri="{FF2B5EF4-FFF2-40B4-BE49-F238E27FC236}">
                  <a16:creationId xmlns:a16="http://schemas.microsoft.com/office/drawing/2014/main" id="{D97C340D-BAFD-844C-8C14-00378F607317}"/>
                </a:ext>
              </a:extLst>
            </p:cNvPr>
            <p:cNvCxnSpPr>
              <a:cxnSpLocks noChangeShapeType="1"/>
              <a:stCxn id="311319" idx="7"/>
              <a:endCxn id="311335" idx="2"/>
            </p:cNvCxnSpPr>
            <p:nvPr/>
          </p:nvCxnSpPr>
          <p:spPr bwMode="auto">
            <a:xfrm flipV="1">
              <a:off x="4614863" y="4305300"/>
              <a:ext cx="476250" cy="133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1349" name="Freeform 53">
              <a:extLst>
                <a:ext uri="{FF2B5EF4-FFF2-40B4-BE49-F238E27FC236}">
                  <a16:creationId xmlns:a16="http://schemas.microsoft.com/office/drawing/2014/main" id="{2C7F136C-31B4-7040-A788-C395F173F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5067300"/>
              <a:ext cx="1079500" cy="180975"/>
            </a:xfrm>
            <a:custGeom>
              <a:avLst/>
              <a:gdLst>
                <a:gd name="T0" fmla="*/ 0 w 680"/>
                <a:gd name="T1" fmla="*/ 56 h 114"/>
                <a:gd name="T2" fmla="*/ 248 w 680"/>
                <a:gd name="T3" fmla="*/ 88 h 114"/>
                <a:gd name="T4" fmla="*/ 680 w 680"/>
                <a:gd name="T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0" h="114">
                  <a:moveTo>
                    <a:pt x="0" y="56"/>
                  </a:moveTo>
                  <a:cubicBezTo>
                    <a:pt x="85" y="73"/>
                    <a:pt x="161" y="82"/>
                    <a:pt x="248" y="88"/>
                  </a:cubicBezTo>
                  <a:cubicBezTo>
                    <a:pt x="395" y="84"/>
                    <a:pt x="566" y="114"/>
                    <a:pt x="680" y="0"/>
                  </a:cubicBezTo>
                </a:path>
              </a:pathLst>
            </a:cu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51" name="Text Box 55">
              <a:extLst>
                <a:ext uri="{FF2B5EF4-FFF2-40B4-BE49-F238E27FC236}">
                  <a16:creationId xmlns:a16="http://schemas.microsoft.com/office/drawing/2014/main" id="{597CD68C-172D-D249-BF37-5789AA305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8300" y="4953000"/>
              <a:ext cx="3683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</a:rPr>
                <a:t>?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EB504886-C9B8-904B-88C2-4D95ED2932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725" y="-13138"/>
            <a:ext cx="1460938" cy="1460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5CFD6A-2E91-E84E-B2D5-2A302EBC147B}"/>
              </a:ext>
            </a:extLst>
          </p:cNvPr>
          <p:cNvSpPr txBox="1"/>
          <p:nvPr/>
        </p:nvSpPr>
        <p:spPr>
          <a:xfrm>
            <a:off x="-22984" y="6023389"/>
            <a:ext cx="9166984" cy="830997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+mn-lt"/>
              </a:rPr>
              <a:t>D. Chakrabarti, Y. Zhan, D. Blandford, C. Faloutsos and G. </a:t>
            </a:r>
            <a:r>
              <a:rPr lang="en-US" sz="2400" dirty="0" err="1">
                <a:latin typeface="+mn-lt"/>
              </a:rPr>
              <a:t>Blelloch</a:t>
            </a:r>
            <a:r>
              <a:rPr lang="en-US" sz="2400" dirty="0">
                <a:latin typeface="+mn-lt"/>
              </a:rPr>
              <a:t>:  </a:t>
            </a:r>
            <a:r>
              <a:rPr lang="en-US" sz="2400" i="1" dirty="0" err="1">
                <a:latin typeface="+mn-lt"/>
              </a:rPr>
              <a:t>NetMine</a:t>
            </a:r>
            <a:r>
              <a:rPr lang="en-US" sz="2400" i="1" dirty="0">
                <a:latin typeface="+mn-lt"/>
              </a:rPr>
              <a:t>: New Mining Tools for Large Graphs</a:t>
            </a:r>
            <a:r>
              <a:rPr lang="en-US" sz="2400" dirty="0">
                <a:latin typeface="+mn-lt"/>
              </a:rPr>
              <a:t>, in SDM 2004 Workshop</a:t>
            </a:r>
          </a:p>
        </p:txBody>
      </p:sp>
    </p:spTree>
    <p:extLst>
      <p:ext uri="{BB962C8B-B14F-4D97-AF65-F5344CB8AC3E}">
        <p14:creationId xmlns:p14="http://schemas.microsoft.com/office/powerpoint/2010/main" val="2155557232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>
            <a:extLst>
              <a:ext uri="{FF2B5EF4-FFF2-40B4-BE49-F238E27FC236}">
                <a16:creationId xmlns:a16="http://schemas.microsoft.com/office/drawing/2014/main" id="{B876D772-05C3-AE45-81F2-9E7AD40120C6}"/>
              </a:ext>
            </a:extLst>
          </p:cNvPr>
          <p:cNvSpPr/>
          <p:nvPr/>
        </p:nvSpPr>
        <p:spPr bwMode="auto">
          <a:xfrm>
            <a:off x="4468253" y="3141832"/>
            <a:ext cx="995649" cy="2260375"/>
          </a:xfrm>
          <a:prstGeom prst="ellipse">
            <a:avLst/>
          </a:prstGeom>
          <a:solidFill>
            <a:srgbClr val="92D050"/>
          </a:solidFill>
          <a:ln w="3175" cap="flat" cmpd="sng" algn="ctr">
            <a:solidFill>
              <a:srgbClr val="00B050"/>
            </a:solidFill>
            <a:prstDash val="dash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53C093-B627-2F49-8F8E-B92F7314CCB3}"/>
              </a:ext>
            </a:extLst>
          </p:cNvPr>
          <p:cNvSpPr/>
          <p:nvPr/>
        </p:nvSpPr>
        <p:spPr bwMode="auto">
          <a:xfrm>
            <a:off x="2841104" y="3141832"/>
            <a:ext cx="1223201" cy="2236401"/>
          </a:xfrm>
          <a:prstGeom prst="ellipse">
            <a:avLst/>
          </a:prstGeom>
          <a:solidFill>
            <a:srgbClr val="92D050"/>
          </a:solidFill>
          <a:ln w="3175" cap="flat" cmpd="sng" algn="ctr">
            <a:solidFill>
              <a:srgbClr val="00B050"/>
            </a:solidFill>
            <a:prstDash val="dash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B1C73CC9-5042-6C46-96A2-2B42A09F7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Short answer</a:t>
            </a:r>
          </a:p>
        </p:txBody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B70673BD-D2A0-5D44-9073-14245CBE65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METIS [</a:t>
            </a:r>
            <a:r>
              <a:rPr lang="en-US" altLang="en-US" dirty="0" err="1"/>
              <a:t>Karypis</a:t>
            </a:r>
            <a:r>
              <a:rPr lang="en-US" altLang="en-US" dirty="0"/>
              <a:t>, Kumar]</a:t>
            </a:r>
          </a:p>
          <a:p>
            <a:r>
              <a:rPr lang="en-US" altLang="en-US" dirty="0"/>
              <a:t>(but: maybe NO good cuts exist!)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307704B5-888C-E44E-8B31-4CDC90D0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E79D3C0-5AB9-8043-817C-F2A653F6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3B34AA3C-5253-3A41-914E-D57B040C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P2-</a:t>
            </a:r>
            <a:fld id="{D11ED0FB-9685-274E-9817-B22EF3F540F4}" type="slidenum">
              <a:rPr lang="en-US" altLang="en-US"/>
              <a:pPr/>
              <a:t>106</a:t>
            </a:fld>
            <a:endParaRPr lang="en-US" alt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4F3477-1860-C348-8E1E-A8E96A810F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381" y="861896"/>
            <a:ext cx="1194619" cy="101940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46A0973D-FCFC-6047-AB4F-113EFE556206}"/>
              </a:ext>
            </a:extLst>
          </p:cNvPr>
          <p:cNvGrpSpPr/>
          <p:nvPr/>
        </p:nvGrpSpPr>
        <p:grpSpPr>
          <a:xfrm>
            <a:off x="2930811" y="3669946"/>
            <a:ext cx="2390217" cy="1210342"/>
            <a:chOff x="7701643" y="4081081"/>
            <a:chExt cx="1201114" cy="60821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1F4FF36-E4AE-B64F-AB59-B82DBFDDC19F}"/>
                </a:ext>
              </a:extLst>
            </p:cNvPr>
            <p:cNvSpPr/>
            <p:nvPr/>
          </p:nvSpPr>
          <p:spPr bwMode="auto">
            <a:xfrm>
              <a:off x="7932512" y="4081081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6956F6E-A707-8D46-BAC0-1C75F9F7CA5C}"/>
                </a:ext>
              </a:extLst>
            </p:cNvPr>
            <p:cNvSpPr/>
            <p:nvPr/>
          </p:nvSpPr>
          <p:spPr bwMode="auto">
            <a:xfrm>
              <a:off x="7701643" y="4254117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2A2272-75EE-C247-971A-AE4A86625BCD}"/>
                </a:ext>
              </a:extLst>
            </p:cNvPr>
            <p:cNvSpPr/>
            <p:nvPr/>
          </p:nvSpPr>
          <p:spPr bwMode="auto">
            <a:xfrm>
              <a:off x="8167630" y="4255751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6CE32E4-8B7B-2F4C-912B-13DDF6058C51}"/>
                </a:ext>
              </a:extLst>
            </p:cNvPr>
            <p:cNvSpPr/>
            <p:nvPr/>
          </p:nvSpPr>
          <p:spPr bwMode="auto">
            <a:xfrm>
              <a:off x="7789470" y="4621965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93312BC-FFC5-0A44-A228-86B22B27E255}"/>
                </a:ext>
              </a:extLst>
            </p:cNvPr>
            <p:cNvSpPr/>
            <p:nvPr/>
          </p:nvSpPr>
          <p:spPr bwMode="auto">
            <a:xfrm>
              <a:off x="8094070" y="4625076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B1EFD02-A597-9E47-85AA-0523741E4889}"/>
                </a:ext>
              </a:extLst>
            </p:cNvPr>
            <p:cNvCxnSpPr>
              <a:cxnSpLocks/>
              <a:stCxn id="65" idx="6"/>
              <a:endCxn id="67" idx="1"/>
            </p:cNvCxnSpPr>
            <p:nvPr/>
          </p:nvCxnSpPr>
          <p:spPr bwMode="auto">
            <a:xfrm>
              <a:off x="8008712" y="4113190"/>
              <a:ext cx="170077" cy="15196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D40A27A-01EA-BF4E-BAAC-294A0346926A}"/>
                </a:ext>
              </a:extLst>
            </p:cNvPr>
            <p:cNvCxnSpPr>
              <a:stCxn id="65" idx="5"/>
              <a:endCxn id="69" idx="1"/>
            </p:cNvCxnSpPr>
            <p:nvPr/>
          </p:nvCxnSpPr>
          <p:spPr bwMode="auto">
            <a:xfrm>
              <a:off x="7997553" y="4135894"/>
              <a:ext cx="107676" cy="49858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57CA77F-0EEA-D947-AA4E-152BAD927AFB}"/>
                </a:ext>
              </a:extLst>
            </p:cNvPr>
            <p:cNvCxnSpPr>
              <a:stCxn id="65" idx="3"/>
              <a:endCxn id="68" idx="7"/>
            </p:cNvCxnSpPr>
            <p:nvPr/>
          </p:nvCxnSpPr>
          <p:spPr bwMode="auto">
            <a:xfrm flipH="1">
              <a:off x="7854511" y="4135894"/>
              <a:ext cx="89160" cy="4954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6770D57-AE04-F749-A871-E2F65BA62D9E}"/>
                </a:ext>
              </a:extLst>
            </p:cNvPr>
            <p:cNvCxnSpPr>
              <a:cxnSpLocks/>
              <a:stCxn id="65" idx="1"/>
              <a:endCxn id="66" idx="7"/>
            </p:cNvCxnSpPr>
            <p:nvPr/>
          </p:nvCxnSpPr>
          <p:spPr bwMode="auto">
            <a:xfrm flipH="1">
              <a:off x="7766684" y="4090485"/>
              <a:ext cx="176987" cy="1730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7F7A8E-9EE0-FC41-A799-C3AF186F3C3F}"/>
                </a:ext>
              </a:extLst>
            </p:cNvPr>
            <p:cNvCxnSpPr>
              <a:stCxn id="66" idx="6"/>
              <a:endCxn id="67" idx="2"/>
            </p:cNvCxnSpPr>
            <p:nvPr/>
          </p:nvCxnSpPr>
          <p:spPr bwMode="auto">
            <a:xfrm>
              <a:off x="7777843" y="4286226"/>
              <a:ext cx="38978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0C0779-3F07-364F-9A59-8D859AB44963}"/>
                </a:ext>
              </a:extLst>
            </p:cNvPr>
            <p:cNvCxnSpPr>
              <a:stCxn id="67" idx="4"/>
              <a:endCxn id="69" idx="0"/>
            </p:cNvCxnSpPr>
            <p:nvPr/>
          </p:nvCxnSpPr>
          <p:spPr bwMode="auto">
            <a:xfrm flipH="1">
              <a:off x="8132170" y="4319968"/>
              <a:ext cx="73560" cy="30510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AE698EE-50BA-EA4C-9A5A-466677AE8F89}"/>
                </a:ext>
              </a:extLst>
            </p:cNvPr>
            <p:cNvCxnSpPr>
              <a:stCxn id="68" idx="6"/>
              <a:endCxn id="69" idx="2"/>
            </p:cNvCxnSpPr>
            <p:nvPr/>
          </p:nvCxnSpPr>
          <p:spPr bwMode="auto">
            <a:xfrm>
              <a:off x="7865670" y="4654074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4BB548E-66D2-1145-B7FE-A23BA73A9EE8}"/>
                </a:ext>
              </a:extLst>
            </p:cNvPr>
            <p:cNvCxnSpPr>
              <a:stCxn id="66" idx="4"/>
              <a:endCxn id="68" idx="0"/>
            </p:cNvCxnSpPr>
            <p:nvPr/>
          </p:nvCxnSpPr>
          <p:spPr bwMode="auto">
            <a:xfrm>
              <a:off x="7739743" y="4318334"/>
              <a:ext cx="87827" cy="30363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3A4F6ED-7302-FB42-ADC9-A14589E663B4}"/>
                </a:ext>
              </a:extLst>
            </p:cNvPr>
            <p:cNvCxnSpPr>
              <a:stCxn id="66" idx="5"/>
              <a:endCxn id="69" idx="1"/>
            </p:cNvCxnSpPr>
            <p:nvPr/>
          </p:nvCxnSpPr>
          <p:spPr bwMode="auto">
            <a:xfrm>
              <a:off x="7766684" y="4308930"/>
              <a:ext cx="338545" cy="32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50A6F50-3CE3-6641-9042-2CA24F880B2F}"/>
                </a:ext>
              </a:extLst>
            </p:cNvPr>
            <p:cNvCxnSpPr>
              <a:stCxn id="67" idx="4"/>
              <a:endCxn id="68" idx="7"/>
            </p:cNvCxnSpPr>
            <p:nvPr/>
          </p:nvCxnSpPr>
          <p:spPr bwMode="auto">
            <a:xfrm flipH="1">
              <a:off x="7854511" y="4319968"/>
              <a:ext cx="351219" cy="31140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4F7E53-CBAB-2A41-8E85-22D3FFC4E716}"/>
                </a:ext>
              </a:extLst>
            </p:cNvPr>
            <p:cNvSpPr/>
            <p:nvPr/>
          </p:nvSpPr>
          <p:spPr bwMode="auto">
            <a:xfrm>
              <a:off x="8510797" y="4254117"/>
              <a:ext cx="79285" cy="72143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005ED9C-F998-CC4F-917D-28B2763E82AE}"/>
                </a:ext>
              </a:extLst>
            </p:cNvPr>
            <p:cNvSpPr/>
            <p:nvPr/>
          </p:nvSpPr>
          <p:spPr bwMode="auto">
            <a:xfrm>
              <a:off x="8835252" y="4254117"/>
              <a:ext cx="64907" cy="7214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BA824E1-805D-5646-A3C6-7B04CC132B2B}"/>
                </a:ext>
              </a:extLst>
            </p:cNvPr>
            <p:cNvSpPr/>
            <p:nvPr/>
          </p:nvSpPr>
          <p:spPr bwMode="auto">
            <a:xfrm>
              <a:off x="8521957" y="4618854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50C566B-81C6-CF44-90A9-438AE3293DE0}"/>
                </a:ext>
              </a:extLst>
            </p:cNvPr>
            <p:cNvSpPr/>
            <p:nvPr/>
          </p:nvSpPr>
          <p:spPr bwMode="auto">
            <a:xfrm>
              <a:off x="8826557" y="4621965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F19B0FD-6029-484E-9B66-F033A4F51777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 bwMode="auto">
            <a:xfrm flipV="1">
              <a:off x="8590082" y="4290188"/>
              <a:ext cx="245170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3E05850-04D4-784A-9485-3FDD0E953383}"/>
                </a:ext>
              </a:extLst>
            </p:cNvPr>
            <p:cNvCxnSpPr>
              <a:cxnSpLocks/>
              <a:stCxn id="81" idx="4"/>
              <a:endCxn id="83" idx="0"/>
            </p:cNvCxnSpPr>
            <p:nvPr/>
          </p:nvCxnSpPr>
          <p:spPr bwMode="auto">
            <a:xfrm flipH="1">
              <a:off x="8864657" y="4326259"/>
              <a:ext cx="3049" cy="29570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47E2287-C259-054A-8414-2AD393A0F67B}"/>
                </a:ext>
              </a:extLst>
            </p:cNvPr>
            <p:cNvCxnSpPr>
              <a:stCxn id="82" idx="6"/>
              <a:endCxn id="83" idx="2"/>
            </p:cNvCxnSpPr>
            <p:nvPr/>
          </p:nvCxnSpPr>
          <p:spPr bwMode="auto">
            <a:xfrm>
              <a:off x="8598157" y="4650963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1377FA4-A22E-364B-ACF6-8E61D9DD336F}"/>
                </a:ext>
              </a:extLst>
            </p:cNvPr>
            <p:cNvCxnSpPr>
              <a:cxnSpLocks/>
              <a:stCxn id="80" idx="4"/>
              <a:endCxn id="82" idx="0"/>
            </p:cNvCxnSpPr>
            <p:nvPr/>
          </p:nvCxnSpPr>
          <p:spPr bwMode="auto">
            <a:xfrm>
              <a:off x="8550440" y="4326260"/>
              <a:ext cx="9617" cy="29259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71458B9-AE3A-6C41-9D15-28E2807435CA}"/>
                </a:ext>
              </a:extLst>
            </p:cNvPr>
            <p:cNvCxnSpPr>
              <a:cxnSpLocks/>
              <a:stCxn id="80" idx="5"/>
              <a:endCxn id="83" idx="1"/>
            </p:cNvCxnSpPr>
            <p:nvPr/>
          </p:nvCxnSpPr>
          <p:spPr bwMode="auto">
            <a:xfrm>
              <a:off x="8578471" y="4315695"/>
              <a:ext cx="259245" cy="3156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FA05F0-95F3-D444-A7C0-A159EE111089}"/>
                </a:ext>
              </a:extLst>
            </p:cNvPr>
            <p:cNvCxnSpPr>
              <a:cxnSpLocks/>
              <a:stCxn id="81" idx="3"/>
              <a:endCxn id="82" idx="7"/>
            </p:cNvCxnSpPr>
            <p:nvPr/>
          </p:nvCxnSpPr>
          <p:spPr bwMode="auto">
            <a:xfrm flipH="1">
              <a:off x="8586998" y="4315694"/>
              <a:ext cx="257759" cy="31256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4FAC03B-F7E6-7247-A347-B1D46C4A3FAA}"/>
                </a:ext>
              </a:extLst>
            </p:cNvPr>
            <p:cNvCxnSpPr>
              <a:stCxn id="67" idx="6"/>
              <a:endCxn id="80" idx="2"/>
            </p:cNvCxnSpPr>
            <p:nvPr/>
          </p:nvCxnSpPr>
          <p:spPr bwMode="auto">
            <a:xfrm>
              <a:off x="8243830" y="4287860"/>
              <a:ext cx="266967" cy="232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64" name="Lightning Bolt 63">
            <a:extLst>
              <a:ext uri="{FF2B5EF4-FFF2-40B4-BE49-F238E27FC236}">
                <a16:creationId xmlns:a16="http://schemas.microsoft.com/office/drawing/2014/main" id="{9E40E23F-01E5-EF4A-B9CF-1CFA0F9725D2}"/>
              </a:ext>
            </a:extLst>
          </p:cNvPr>
          <p:cNvSpPr/>
          <p:nvPr/>
        </p:nvSpPr>
        <p:spPr bwMode="auto">
          <a:xfrm>
            <a:off x="4069551" y="3770190"/>
            <a:ext cx="395308" cy="615985"/>
          </a:xfrm>
          <a:prstGeom prst="lightningBol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362D80-8AE0-9A4B-B77B-D000E3324B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24" y="2662022"/>
            <a:ext cx="959619" cy="95961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9224012-0F83-9E48-AEFC-F28BE4472345}"/>
              </a:ext>
            </a:extLst>
          </p:cNvPr>
          <p:cNvGrpSpPr>
            <a:grpSpLocks noChangeAspect="1"/>
          </p:cNvGrpSpPr>
          <p:nvPr/>
        </p:nvGrpSpPr>
        <p:grpSpPr>
          <a:xfrm>
            <a:off x="373787" y="3885048"/>
            <a:ext cx="1331596" cy="1109663"/>
            <a:chOff x="3200400" y="3886200"/>
            <a:chExt cx="2286000" cy="1905000"/>
          </a:xfrm>
        </p:grpSpPr>
        <p:sp>
          <p:nvSpPr>
            <p:cNvPr id="40" name="Oval 21">
              <a:extLst>
                <a:ext uri="{FF2B5EF4-FFF2-40B4-BE49-F238E27FC236}">
                  <a16:creationId xmlns:a16="http://schemas.microsoft.com/office/drawing/2014/main" id="{7B473527-AE35-9348-8269-8CDF66625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3886200"/>
              <a:ext cx="228600" cy="22860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22">
              <a:extLst>
                <a:ext uri="{FF2B5EF4-FFF2-40B4-BE49-F238E27FC236}">
                  <a16:creationId xmlns:a16="http://schemas.microsoft.com/office/drawing/2014/main" id="{F1743097-DBD9-3F4D-8846-0FFE74948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3886200"/>
              <a:ext cx="228600" cy="22860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DCA0F3EF-B4CD-374D-A6EE-5F827C6B8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419600"/>
              <a:ext cx="228600" cy="22860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24">
              <a:extLst>
                <a:ext uri="{FF2B5EF4-FFF2-40B4-BE49-F238E27FC236}">
                  <a16:creationId xmlns:a16="http://schemas.microsoft.com/office/drawing/2014/main" id="{0F8F079F-0685-8C4C-97D4-7358011B3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4800600"/>
              <a:ext cx="228600" cy="22860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25">
              <a:extLst>
                <a:ext uri="{FF2B5EF4-FFF2-40B4-BE49-F238E27FC236}">
                  <a16:creationId xmlns:a16="http://schemas.microsoft.com/office/drawing/2014/main" id="{7CF108AD-4F8B-F140-8BAF-586E921AF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4495800"/>
              <a:ext cx="228600" cy="22860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5" name="AutoShape 26">
              <a:extLst>
                <a:ext uri="{FF2B5EF4-FFF2-40B4-BE49-F238E27FC236}">
                  <a16:creationId xmlns:a16="http://schemas.microsoft.com/office/drawing/2014/main" id="{1559CFAB-94D7-9B4B-AF44-FEA29470F849}"/>
                </a:ext>
              </a:extLst>
            </p:cNvPr>
            <p:cNvCxnSpPr>
              <a:cxnSpLocks noChangeShapeType="1"/>
              <a:stCxn id="40" idx="6"/>
              <a:endCxn id="41" idx="2"/>
            </p:cNvCxnSpPr>
            <p:nvPr/>
          </p:nvCxnSpPr>
          <p:spPr bwMode="auto">
            <a:xfrm>
              <a:off x="3671888" y="4000500"/>
              <a:ext cx="581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27">
              <a:extLst>
                <a:ext uri="{FF2B5EF4-FFF2-40B4-BE49-F238E27FC236}">
                  <a16:creationId xmlns:a16="http://schemas.microsoft.com/office/drawing/2014/main" id="{A85496D0-D85B-9F44-9DFA-B4DCE65DE471}"/>
                </a:ext>
              </a:extLst>
            </p:cNvPr>
            <p:cNvCxnSpPr>
              <a:cxnSpLocks noChangeShapeType="1"/>
              <a:stCxn id="40" idx="3"/>
              <a:endCxn id="44" idx="7"/>
            </p:cNvCxnSpPr>
            <p:nvPr/>
          </p:nvCxnSpPr>
          <p:spPr bwMode="auto">
            <a:xfrm flipH="1">
              <a:off x="3395663" y="4095750"/>
              <a:ext cx="66675" cy="4191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28">
              <a:extLst>
                <a:ext uri="{FF2B5EF4-FFF2-40B4-BE49-F238E27FC236}">
                  <a16:creationId xmlns:a16="http://schemas.microsoft.com/office/drawing/2014/main" id="{85F5401F-CA37-C843-B303-81273BBDA393}"/>
                </a:ext>
              </a:extLst>
            </p:cNvPr>
            <p:cNvCxnSpPr>
              <a:cxnSpLocks noChangeShapeType="1"/>
              <a:stCxn id="40" idx="5"/>
              <a:endCxn id="43" idx="1"/>
            </p:cNvCxnSpPr>
            <p:nvPr/>
          </p:nvCxnSpPr>
          <p:spPr bwMode="auto">
            <a:xfrm>
              <a:off x="3624263" y="4095750"/>
              <a:ext cx="219075" cy="7239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29">
              <a:extLst>
                <a:ext uri="{FF2B5EF4-FFF2-40B4-BE49-F238E27FC236}">
                  <a16:creationId xmlns:a16="http://schemas.microsoft.com/office/drawing/2014/main" id="{E9877FF8-4A14-3A40-B3E9-A69D7A8E2DB6}"/>
                </a:ext>
              </a:extLst>
            </p:cNvPr>
            <p:cNvCxnSpPr>
              <a:cxnSpLocks noChangeShapeType="1"/>
              <a:stCxn id="40" idx="6"/>
              <a:endCxn id="42" idx="2"/>
            </p:cNvCxnSpPr>
            <p:nvPr/>
          </p:nvCxnSpPr>
          <p:spPr bwMode="auto">
            <a:xfrm>
              <a:off x="3671888" y="4000500"/>
              <a:ext cx="733425" cy="5334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30">
              <a:extLst>
                <a:ext uri="{FF2B5EF4-FFF2-40B4-BE49-F238E27FC236}">
                  <a16:creationId xmlns:a16="http://schemas.microsoft.com/office/drawing/2014/main" id="{0EBF8125-8C13-2041-88AB-58BF97C5C79B}"/>
                </a:ext>
              </a:extLst>
            </p:cNvPr>
            <p:cNvCxnSpPr>
              <a:cxnSpLocks noChangeShapeType="1"/>
              <a:stCxn id="41" idx="4"/>
              <a:endCxn id="42" idx="0"/>
            </p:cNvCxnSpPr>
            <p:nvPr/>
          </p:nvCxnSpPr>
          <p:spPr bwMode="auto">
            <a:xfrm>
              <a:off x="4381500" y="4129088"/>
              <a:ext cx="152400" cy="2762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31">
              <a:extLst>
                <a:ext uri="{FF2B5EF4-FFF2-40B4-BE49-F238E27FC236}">
                  <a16:creationId xmlns:a16="http://schemas.microsoft.com/office/drawing/2014/main" id="{7E2753E4-7D0B-9041-911B-97DBBFB95718}"/>
                </a:ext>
              </a:extLst>
            </p:cNvPr>
            <p:cNvCxnSpPr>
              <a:cxnSpLocks noChangeShapeType="1"/>
              <a:stCxn id="41" idx="2"/>
              <a:endCxn id="43" idx="0"/>
            </p:cNvCxnSpPr>
            <p:nvPr/>
          </p:nvCxnSpPr>
          <p:spPr bwMode="auto">
            <a:xfrm flipH="1">
              <a:off x="3924300" y="4000500"/>
              <a:ext cx="328613" cy="78581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32">
              <a:extLst>
                <a:ext uri="{FF2B5EF4-FFF2-40B4-BE49-F238E27FC236}">
                  <a16:creationId xmlns:a16="http://schemas.microsoft.com/office/drawing/2014/main" id="{B1BD0C39-8381-F749-81FE-5F0064E1D4BA}"/>
                </a:ext>
              </a:extLst>
            </p:cNvPr>
            <p:cNvCxnSpPr>
              <a:cxnSpLocks noChangeShapeType="1"/>
              <a:stCxn id="44" idx="5"/>
              <a:endCxn id="43" idx="2"/>
            </p:cNvCxnSpPr>
            <p:nvPr/>
          </p:nvCxnSpPr>
          <p:spPr bwMode="auto">
            <a:xfrm>
              <a:off x="3395663" y="4705350"/>
              <a:ext cx="400050" cy="2095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AutoShape 33">
              <a:extLst>
                <a:ext uri="{FF2B5EF4-FFF2-40B4-BE49-F238E27FC236}">
                  <a16:creationId xmlns:a16="http://schemas.microsoft.com/office/drawing/2014/main" id="{AF6D2AC0-6CA3-554D-B371-8851E7F32B97}"/>
                </a:ext>
              </a:extLst>
            </p:cNvPr>
            <p:cNvCxnSpPr>
              <a:cxnSpLocks noChangeShapeType="1"/>
              <a:stCxn id="43" idx="7"/>
              <a:endCxn id="42" idx="3"/>
            </p:cNvCxnSpPr>
            <p:nvPr/>
          </p:nvCxnSpPr>
          <p:spPr bwMode="auto">
            <a:xfrm flipV="1">
              <a:off x="4005263" y="4629150"/>
              <a:ext cx="447675" cy="1905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AutoShape 34">
              <a:extLst>
                <a:ext uri="{FF2B5EF4-FFF2-40B4-BE49-F238E27FC236}">
                  <a16:creationId xmlns:a16="http://schemas.microsoft.com/office/drawing/2014/main" id="{22673A99-15D2-464A-8886-332ECED9B14A}"/>
                </a:ext>
              </a:extLst>
            </p:cNvPr>
            <p:cNvCxnSpPr>
              <a:cxnSpLocks noChangeShapeType="1"/>
              <a:stCxn id="44" idx="6"/>
              <a:endCxn id="42" idx="2"/>
            </p:cNvCxnSpPr>
            <p:nvPr/>
          </p:nvCxnSpPr>
          <p:spPr bwMode="auto">
            <a:xfrm flipV="1">
              <a:off x="3443288" y="4533900"/>
              <a:ext cx="962025" cy="762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AutoShape 35">
              <a:extLst>
                <a:ext uri="{FF2B5EF4-FFF2-40B4-BE49-F238E27FC236}">
                  <a16:creationId xmlns:a16="http://schemas.microsoft.com/office/drawing/2014/main" id="{7EE6A338-8D52-3347-971B-ECA325EA6373}"/>
                </a:ext>
              </a:extLst>
            </p:cNvPr>
            <p:cNvCxnSpPr>
              <a:cxnSpLocks noChangeShapeType="1"/>
              <a:stCxn id="41" idx="2"/>
              <a:endCxn id="44" idx="6"/>
            </p:cNvCxnSpPr>
            <p:nvPr/>
          </p:nvCxnSpPr>
          <p:spPr bwMode="auto">
            <a:xfrm flipH="1">
              <a:off x="3443288" y="4000500"/>
              <a:ext cx="809625" cy="6096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5" name="Oval 36">
              <a:extLst>
                <a:ext uri="{FF2B5EF4-FFF2-40B4-BE49-F238E27FC236}">
                  <a16:creationId xmlns:a16="http://schemas.microsoft.com/office/drawing/2014/main" id="{E9C4632A-71F6-7F4D-B852-9BA5DC63C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486400"/>
              <a:ext cx="228600" cy="22860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37">
              <a:extLst>
                <a:ext uri="{FF2B5EF4-FFF2-40B4-BE49-F238E27FC236}">
                  <a16:creationId xmlns:a16="http://schemas.microsoft.com/office/drawing/2014/main" id="{C07B084B-3C4C-A141-8896-D5397DFA6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5562600"/>
              <a:ext cx="228600" cy="22860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38">
              <a:extLst>
                <a:ext uri="{FF2B5EF4-FFF2-40B4-BE49-F238E27FC236}">
                  <a16:creationId xmlns:a16="http://schemas.microsoft.com/office/drawing/2014/main" id="{BE78CD0E-A62A-A74F-997E-14CFFFB7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5410200"/>
              <a:ext cx="228600" cy="22860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39">
              <a:extLst>
                <a:ext uri="{FF2B5EF4-FFF2-40B4-BE49-F238E27FC236}">
                  <a16:creationId xmlns:a16="http://schemas.microsoft.com/office/drawing/2014/main" id="{C92E3A10-54A4-0841-98D7-574D4CE10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4191000"/>
              <a:ext cx="228600" cy="22860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40">
              <a:extLst>
                <a:ext uri="{FF2B5EF4-FFF2-40B4-BE49-F238E27FC236}">
                  <a16:creationId xmlns:a16="http://schemas.microsoft.com/office/drawing/2014/main" id="{D943CFC6-08F9-DC42-8A7E-2F27198BD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4876800"/>
              <a:ext cx="228600" cy="22860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41">
              <a:extLst>
                <a:ext uri="{FF2B5EF4-FFF2-40B4-BE49-F238E27FC236}">
                  <a16:creationId xmlns:a16="http://schemas.microsoft.com/office/drawing/2014/main" id="{179755D8-CADC-AB41-B9BD-BE69835A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495800"/>
              <a:ext cx="228600" cy="22860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91" name="AutoShape 42">
              <a:extLst>
                <a:ext uri="{FF2B5EF4-FFF2-40B4-BE49-F238E27FC236}">
                  <a16:creationId xmlns:a16="http://schemas.microsoft.com/office/drawing/2014/main" id="{937B7BF2-8383-6B40-B7C0-BE0BE2BDF3A3}"/>
                </a:ext>
              </a:extLst>
            </p:cNvPr>
            <p:cNvCxnSpPr>
              <a:cxnSpLocks noChangeShapeType="1"/>
              <a:stCxn id="43" idx="3"/>
              <a:endCxn id="55" idx="0"/>
            </p:cNvCxnSpPr>
            <p:nvPr/>
          </p:nvCxnSpPr>
          <p:spPr bwMode="auto">
            <a:xfrm flipH="1">
              <a:off x="3695700" y="5010150"/>
              <a:ext cx="147638" cy="4619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AutoShape 44">
              <a:extLst>
                <a:ext uri="{FF2B5EF4-FFF2-40B4-BE49-F238E27FC236}">
                  <a16:creationId xmlns:a16="http://schemas.microsoft.com/office/drawing/2014/main" id="{0EBAE50C-EBDB-CA4B-8A9E-2714B902A4C3}"/>
                </a:ext>
              </a:extLst>
            </p:cNvPr>
            <p:cNvCxnSpPr>
              <a:cxnSpLocks noChangeShapeType="1"/>
              <a:stCxn id="43" idx="4"/>
              <a:endCxn id="56" idx="0"/>
            </p:cNvCxnSpPr>
            <p:nvPr/>
          </p:nvCxnSpPr>
          <p:spPr bwMode="auto">
            <a:xfrm>
              <a:off x="3924300" y="5043488"/>
              <a:ext cx="7620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AutoShape 45">
              <a:extLst>
                <a:ext uri="{FF2B5EF4-FFF2-40B4-BE49-F238E27FC236}">
                  <a16:creationId xmlns:a16="http://schemas.microsoft.com/office/drawing/2014/main" id="{E00A3125-A72B-544F-B1A5-C99791EE5E4F}"/>
                </a:ext>
              </a:extLst>
            </p:cNvPr>
            <p:cNvCxnSpPr>
              <a:cxnSpLocks noChangeShapeType="1"/>
              <a:stCxn id="43" idx="5"/>
              <a:endCxn id="57" idx="1"/>
            </p:cNvCxnSpPr>
            <p:nvPr/>
          </p:nvCxnSpPr>
          <p:spPr bwMode="auto">
            <a:xfrm>
              <a:off x="4005263" y="5010150"/>
              <a:ext cx="219075" cy="4191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AutoShape 46">
              <a:extLst>
                <a:ext uri="{FF2B5EF4-FFF2-40B4-BE49-F238E27FC236}">
                  <a16:creationId xmlns:a16="http://schemas.microsoft.com/office/drawing/2014/main" id="{B776DD63-818F-C440-BAB5-E32E0E094DA3}"/>
                </a:ext>
              </a:extLst>
            </p:cNvPr>
            <p:cNvCxnSpPr>
              <a:cxnSpLocks noChangeShapeType="1"/>
              <a:stCxn id="42" idx="5"/>
              <a:endCxn id="59" idx="2"/>
            </p:cNvCxnSpPr>
            <p:nvPr/>
          </p:nvCxnSpPr>
          <p:spPr bwMode="auto">
            <a:xfrm>
              <a:off x="4614863" y="4629150"/>
              <a:ext cx="476250" cy="3619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AutoShape 47">
              <a:extLst>
                <a:ext uri="{FF2B5EF4-FFF2-40B4-BE49-F238E27FC236}">
                  <a16:creationId xmlns:a16="http://schemas.microsoft.com/office/drawing/2014/main" id="{6B2D4BD1-E9DD-584A-8BEF-7648B79E5AA6}"/>
                </a:ext>
              </a:extLst>
            </p:cNvPr>
            <p:cNvCxnSpPr>
              <a:cxnSpLocks noChangeShapeType="1"/>
              <a:stCxn id="42" idx="6"/>
              <a:endCxn id="60" idx="2"/>
            </p:cNvCxnSpPr>
            <p:nvPr/>
          </p:nvCxnSpPr>
          <p:spPr bwMode="auto">
            <a:xfrm>
              <a:off x="4662488" y="4533900"/>
              <a:ext cx="581025" cy="762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AutoShape 50">
              <a:extLst>
                <a:ext uri="{FF2B5EF4-FFF2-40B4-BE49-F238E27FC236}">
                  <a16:creationId xmlns:a16="http://schemas.microsoft.com/office/drawing/2014/main" id="{1E4DEE38-61B1-AB44-B679-BA94F7FEE3CD}"/>
                </a:ext>
              </a:extLst>
            </p:cNvPr>
            <p:cNvCxnSpPr>
              <a:cxnSpLocks noChangeShapeType="1"/>
              <a:stCxn id="42" idx="7"/>
              <a:endCxn id="58" idx="2"/>
            </p:cNvCxnSpPr>
            <p:nvPr/>
          </p:nvCxnSpPr>
          <p:spPr bwMode="auto">
            <a:xfrm flipV="1">
              <a:off x="4614863" y="4305300"/>
              <a:ext cx="476250" cy="133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39048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642237-CC12-664A-994E-9814836AF4E9}"/>
              </a:ext>
            </a:extLst>
          </p:cNvPr>
          <p:cNvSpPr/>
          <p:nvPr/>
        </p:nvSpPr>
        <p:spPr bwMode="auto">
          <a:xfrm>
            <a:off x="134565" y="3698818"/>
            <a:ext cx="3007469" cy="33609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27" name="Graphic 26" descr="Thumbs up sign">
            <a:extLst>
              <a:ext uri="{FF2B5EF4-FFF2-40B4-BE49-F238E27FC236}">
                <a16:creationId xmlns:a16="http://schemas.microsoft.com/office/drawing/2014/main" id="{8AF3FAC6-B9AD-AE47-9328-57A29155E3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5834" y="2922344"/>
            <a:ext cx="336090" cy="336090"/>
          </a:xfrm>
          <a:prstGeom prst="rect">
            <a:avLst/>
          </a:prstGeom>
        </p:spPr>
      </p:pic>
      <p:pic>
        <p:nvPicPr>
          <p:cNvPr id="37" name="Graphic 36" descr="Thumbs up sign">
            <a:extLst>
              <a:ext uri="{FF2B5EF4-FFF2-40B4-BE49-F238E27FC236}">
                <a16:creationId xmlns:a16="http://schemas.microsoft.com/office/drawing/2014/main" id="{1C176155-7273-054B-8E83-9CAB1F58CD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0295" y="3284478"/>
            <a:ext cx="336090" cy="336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19" name="Graphic 18" descr="Thumbs up sign">
            <a:extLst>
              <a:ext uri="{FF2B5EF4-FFF2-40B4-BE49-F238E27FC236}">
                <a16:creationId xmlns:a16="http://schemas.microsoft.com/office/drawing/2014/main" id="{CA28C9CA-C356-AF40-B216-FEFBC74B4C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498" y="3700697"/>
            <a:ext cx="336090" cy="3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86327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642237-CC12-664A-994E-9814836AF4E9}"/>
              </a:ext>
            </a:extLst>
          </p:cNvPr>
          <p:cNvSpPr/>
          <p:nvPr/>
        </p:nvSpPr>
        <p:spPr bwMode="auto">
          <a:xfrm>
            <a:off x="116731" y="4128176"/>
            <a:ext cx="3007469" cy="33609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27" name="Graphic 26" descr="Thumbs up sign">
            <a:extLst>
              <a:ext uri="{FF2B5EF4-FFF2-40B4-BE49-F238E27FC236}">
                <a16:creationId xmlns:a16="http://schemas.microsoft.com/office/drawing/2014/main" id="{8AF3FAC6-B9AD-AE47-9328-57A29155E3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5834" y="2922344"/>
            <a:ext cx="336090" cy="336090"/>
          </a:xfrm>
          <a:prstGeom prst="rect">
            <a:avLst/>
          </a:prstGeom>
        </p:spPr>
      </p:pic>
      <p:pic>
        <p:nvPicPr>
          <p:cNvPr id="37" name="Graphic 36" descr="Thumbs up sign">
            <a:extLst>
              <a:ext uri="{FF2B5EF4-FFF2-40B4-BE49-F238E27FC236}">
                <a16:creationId xmlns:a16="http://schemas.microsoft.com/office/drawing/2014/main" id="{1C176155-7273-054B-8E83-9CAB1F58CD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295" y="3284478"/>
            <a:ext cx="336090" cy="336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19" name="Graphic 18" descr="Thumbs up sign">
            <a:extLst>
              <a:ext uri="{FF2B5EF4-FFF2-40B4-BE49-F238E27FC236}">
                <a16:creationId xmlns:a16="http://schemas.microsoft.com/office/drawing/2014/main" id="{CA28C9CA-C356-AF40-B216-FEFBC74B4C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498" y="3700697"/>
            <a:ext cx="336090" cy="3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53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4FA02F0-D9D7-3F45-89AB-E1C871CBA0F7}"/>
              </a:ext>
            </a:extLst>
          </p:cNvPr>
          <p:cNvSpPr/>
          <p:nvPr/>
        </p:nvSpPr>
        <p:spPr bwMode="auto">
          <a:xfrm>
            <a:off x="6895121" y="4087434"/>
            <a:ext cx="1440936" cy="1301885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EBCFAE-7D4C-894B-AE32-DC1ACE1ED9C2}"/>
              </a:ext>
            </a:extLst>
          </p:cNvPr>
          <p:cNvSpPr/>
          <p:nvPr/>
        </p:nvSpPr>
        <p:spPr bwMode="auto">
          <a:xfrm>
            <a:off x="492812" y="4266959"/>
            <a:ext cx="5430469" cy="45720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Bird’s eye view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(simple) Graphs</a:t>
            </a:r>
          </a:p>
          <a:p>
            <a:pPr lvl="1"/>
            <a:r>
              <a:rPr lang="en-US" dirty="0"/>
              <a:t>P1.1: node importance</a:t>
            </a:r>
          </a:p>
          <a:p>
            <a:pPr lvl="1"/>
            <a:r>
              <a:rPr lang="en-US" dirty="0"/>
              <a:t>P1.2: community detection</a:t>
            </a:r>
          </a:p>
          <a:p>
            <a:pPr lvl="1"/>
            <a:r>
              <a:rPr lang="en-US" dirty="0"/>
              <a:t>P1.3: fraud/anomaly detection</a:t>
            </a:r>
          </a:p>
          <a:p>
            <a:pPr lvl="1"/>
            <a:r>
              <a:rPr lang="en-US" dirty="0"/>
              <a:t>P1.4: belief propagation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/>
              <a:t>WWW 2021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S. Fakhraei and  C. Faloutsos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C0BD-DFA4-7F4C-A99B-902E20B6E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6530"/>
            <a:ext cx="1097280" cy="822960"/>
          </a:xfrm>
          <a:prstGeom prst="rect">
            <a:avLst/>
          </a:prstGeom>
        </p:spPr>
      </p:pic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C7745482-5BC7-D44C-80B3-7E140699ADE3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A9CF61F-D18B-5946-9F36-FA97BCA712E8}" type="slidenum">
              <a:rPr lang="en-US" smtClean="0"/>
              <a:pPr/>
              <a:t>109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3E01FC-5838-2E46-9FB3-B5514C5B31B4}"/>
              </a:ext>
            </a:extLst>
          </p:cNvPr>
          <p:cNvGrpSpPr/>
          <p:nvPr/>
        </p:nvGrpSpPr>
        <p:grpSpPr>
          <a:xfrm>
            <a:off x="7003143" y="4608131"/>
            <a:ext cx="1201114" cy="608212"/>
            <a:chOff x="7701643" y="4081081"/>
            <a:chExt cx="1201114" cy="60821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496C6CA-C704-9A49-A0E3-500AB553F69B}"/>
                </a:ext>
              </a:extLst>
            </p:cNvPr>
            <p:cNvSpPr/>
            <p:nvPr/>
          </p:nvSpPr>
          <p:spPr bwMode="auto">
            <a:xfrm>
              <a:off x="7932512" y="4081081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EA1C044-C889-EE42-9E3A-8BCE26265AF0}"/>
                </a:ext>
              </a:extLst>
            </p:cNvPr>
            <p:cNvSpPr/>
            <p:nvPr/>
          </p:nvSpPr>
          <p:spPr bwMode="auto">
            <a:xfrm>
              <a:off x="7701643" y="4254117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38D018-D043-4042-8425-83E7F3DB5D41}"/>
                </a:ext>
              </a:extLst>
            </p:cNvPr>
            <p:cNvSpPr/>
            <p:nvPr/>
          </p:nvSpPr>
          <p:spPr bwMode="auto">
            <a:xfrm>
              <a:off x="8167630" y="4255751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1F1E365-695D-514B-B927-C79E0568BA23}"/>
                </a:ext>
              </a:extLst>
            </p:cNvPr>
            <p:cNvSpPr/>
            <p:nvPr/>
          </p:nvSpPr>
          <p:spPr bwMode="auto">
            <a:xfrm>
              <a:off x="7789470" y="4621965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85564F-98B5-D740-A5CA-65612770DCFA}"/>
                </a:ext>
              </a:extLst>
            </p:cNvPr>
            <p:cNvSpPr/>
            <p:nvPr/>
          </p:nvSpPr>
          <p:spPr bwMode="auto">
            <a:xfrm>
              <a:off x="8094070" y="4625076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EFA3BC-3479-FF4F-A551-4CB4EA4753F9}"/>
                </a:ext>
              </a:extLst>
            </p:cNvPr>
            <p:cNvCxnSpPr>
              <a:cxnSpLocks/>
              <a:stCxn id="59" idx="6"/>
              <a:endCxn id="61" idx="1"/>
            </p:cNvCxnSpPr>
            <p:nvPr/>
          </p:nvCxnSpPr>
          <p:spPr bwMode="auto">
            <a:xfrm>
              <a:off x="8008712" y="4113190"/>
              <a:ext cx="170077" cy="15196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6BB38BC-C08A-E340-A9D8-DB7D6B5C2306}"/>
                </a:ext>
              </a:extLst>
            </p:cNvPr>
            <p:cNvCxnSpPr>
              <a:stCxn id="59" idx="5"/>
              <a:endCxn id="63" idx="1"/>
            </p:cNvCxnSpPr>
            <p:nvPr/>
          </p:nvCxnSpPr>
          <p:spPr bwMode="auto">
            <a:xfrm>
              <a:off x="7997553" y="4135894"/>
              <a:ext cx="107676" cy="49858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B0F9B5-6395-1945-8D2A-DF4B41826A22}"/>
                </a:ext>
              </a:extLst>
            </p:cNvPr>
            <p:cNvCxnSpPr>
              <a:stCxn id="59" idx="3"/>
              <a:endCxn id="62" idx="7"/>
            </p:cNvCxnSpPr>
            <p:nvPr/>
          </p:nvCxnSpPr>
          <p:spPr bwMode="auto">
            <a:xfrm flipH="1">
              <a:off x="7854511" y="4135894"/>
              <a:ext cx="89160" cy="4954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EB0988D-2350-3348-BADA-E6F7F3F0EEF8}"/>
                </a:ext>
              </a:extLst>
            </p:cNvPr>
            <p:cNvCxnSpPr>
              <a:cxnSpLocks/>
              <a:stCxn id="59" idx="1"/>
              <a:endCxn id="60" idx="7"/>
            </p:cNvCxnSpPr>
            <p:nvPr/>
          </p:nvCxnSpPr>
          <p:spPr bwMode="auto">
            <a:xfrm flipH="1">
              <a:off x="7766684" y="4090485"/>
              <a:ext cx="176987" cy="1730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AEA4BBA-91CD-A24F-A0E8-E54E46766A78}"/>
                </a:ext>
              </a:extLst>
            </p:cNvPr>
            <p:cNvCxnSpPr>
              <a:stCxn id="60" idx="6"/>
              <a:endCxn id="61" idx="2"/>
            </p:cNvCxnSpPr>
            <p:nvPr/>
          </p:nvCxnSpPr>
          <p:spPr bwMode="auto">
            <a:xfrm>
              <a:off x="7777843" y="4286226"/>
              <a:ext cx="38978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044F1E-9E56-924D-8F3F-2D2CC3491A3B}"/>
                </a:ext>
              </a:extLst>
            </p:cNvPr>
            <p:cNvCxnSpPr>
              <a:stCxn id="61" idx="4"/>
              <a:endCxn id="63" idx="0"/>
            </p:cNvCxnSpPr>
            <p:nvPr/>
          </p:nvCxnSpPr>
          <p:spPr bwMode="auto">
            <a:xfrm flipH="1">
              <a:off x="8132170" y="4319968"/>
              <a:ext cx="73560" cy="30510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AFC75AF-AD57-6048-8798-FFA4A9C4CC32}"/>
                </a:ext>
              </a:extLst>
            </p:cNvPr>
            <p:cNvCxnSpPr>
              <a:stCxn id="62" idx="6"/>
              <a:endCxn id="63" idx="2"/>
            </p:cNvCxnSpPr>
            <p:nvPr/>
          </p:nvCxnSpPr>
          <p:spPr bwMode="auto">
            <a:xfrm>
              <a:off x="7865670" y="4654074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59EFB2-B994-5B4A-832E-395F45C544BE}"/>
                </a:ext>
              </a:extLst>
            </p:cNvPr>
            <p:cNvCxnSpPr>
              <a:stCxn id="60" idx="4"/>
              <a:endCxn id="62" idx="0"/>
            </p:cNvCxnSpPr>
            <p:nvPr/>
          </p:nvCxnSpPr>
          <p:spPr bwMode="auto">
            <a:xfrm>
              <a:off x="7739743" y="4318334"/>
              <a:ext cx="87827" cy="30363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463FB26-807B-A64B-B366-E9EBFEDDF2D6}"/>
                </a:ext>
              </a:extLst>
            </p:cNvPr>
            <p:cNvCxnSpPr>
              <a:stCxn id="60" idx="5"/>
              <a:endCxn id="63" idx="1"/>
            </p:cNvCxnSpPr>
            <p:nvPr/>
          </p:nvCxnSpPr>
          <p:spPr bwMode="auto">
            <a:xfrm>
              <a:off x="7766684" y="4308930"/>
              <a:ext cx="338545" cy="32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3DD059F-87B3-1540-AB4D-3D8728842528}"/>
                </a:ext>
              </a:extLst>
            </p:cNvPr>
            <p:cNvCxnSpPr>
              <a:stCxn id="61" idx="4"/>
              <a:endCxn id="62" idx="7"/>
            </p:cNvCxnSpPr>
            <p:nvPr/>
          </p:nvCxnSpPr>
          <p:spPr bwMode="auto">
            <a:xfrm flipH="1">
              <a:off x="7854511" y="4319968"/>
              <a:ext cx="351219" cy="31140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DCE7431-39DA-154A-B995-34E9BFB5C397}"/>
                </a:ext>
              </a:extLst>
            </p:cNvPr>
            <p:cNvSpPr/>
            <p:nvPr/>
          </p:nvSpPr>
          <p:spPr bwMode="auto">
            <a:xfrm>
              <a:off x="8510797" y="4254117"/>
              <a:ext cx="79285" cy="72143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E6B161D-4AC7-594E-A2B0-313C2504A410}"/>
                </a:ext>
              </a:extLst>
            </p:cNvPr>
            <p:cNvSpPr/>
            <p:nvPr/>
          </p:nvSpPr>
          <p:spPr bwMode="auto">
            <a:xfrm>
              <a:off x="8835252" y="4254117"/>
              <a:ext cx="64907" cy="72142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AA9B8D2-A3F6-1940-BA66-DD6D4411243B}"/>
                </a:ext>
              </a:extLst>
            </p:cNvPr>
            <p:cNvSpPr/>
            <p:nvPr/>
          </p:nvSpPr>
          <p:spPr bwMode="auto">
            <a:xfrm>
              <a:off x="8521957" y="4618854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815DD33-B6F5-644C-8C22-21CFEA61AD35}"/>
                </a:ext>
              </a:extLst>
            </p:cNvPr>
            <p:cNvSpPr/>
            <p:nvPr/>
          </p:nvSpPr>
          <p:spPr bwMode="auto">
            <a:xfrm>
              <a:off x="8826557" y="4621965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EB1643-2DC5-2544-9B47-0CDE748F0FD9}"/>
                </a:ext>
              </a:extLst>
            </p:cNvPr>
            <p:cNvCxnSpPr>
              <a:cxnSpLocks/>
              <a:stCxn id="74" idx="6"/>
              <a:endCxn id="75" idx="2"/>
            </p:cNvCxnSpPr>
            <p:nvPr/>
          </p:nvCxnSpPr>
          <p:spPr bwMode="auto">
            <a:xfrm flipV="1">
              <a:off x="8590082" y="4290188"/>
              <a:ext cx="245170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4ABC4E9-0BEA-EE47-ABD7-3DEB761B7585}"/>
                </a:ext>
              </a:extLst>
            </p:cNvPr>
            <p:cNvCxnSpPr>
              <a:cxnSpLocks/>
              <a:stCxn id="75" idx="4"/>
              <a:endCxn id="77" idx="0"/>
            </p:cNvCxnSpPr>
            <p:nvPr/>
          </p:nvCxnSpPr>
          <p:spPr bwMode="auto">
            <a:xfrm flipH="1">
              <a:off x="8864657" y="4326259"/>
              <a:ext cx="3049" cy="29570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5D57C87-A840-4E4F-BFDA-E1D77EA7FC16}"/>
                </a:ext>
              </a:extLst>
            </p:cNvPr>
            <p:cNvCxnSpPr>
              <a:stCxn id="76" idx="6"/>
              <a:endCxn id="77" idx="2"/>
            </p:cNvCxnSpPr>
            <p:nvPr/>
          </p:nvCxnSpPr>
          <p:spPr bwMode="auto">
            <a:xfrm>
              <a:off x="8598157" y="4650963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E4CEA11-2E55-904B-B091-2D0608121038}"/>
                </a:ext>
              </a:extLst>
            </p:cNvPr>
            <p:cNvCxnSpPr>
              <a:cxnSpLocks/>
              <a:stCxn id="74" idx="4"/>
              <a:endCxn id="76" idx="0"/>
            </p:cNvCxnSpPr>
            <p:nvPr/>
          </p:nvCxnSpPr>
          <p:spPr bwMode="auto">
            <a:xfrm>
              <a:off x="8550440" y="4326260"/>
              <a:ext cx="9617" cy="29259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93FAE9C-A0AC-324A-87E5-9C915566D607}"/>
                </a:ext>
              </a:extLst>
            </p:cNvPr>
            <p:cNvCxnSpPr>
              <a:cxnSpLocks/>
              <a:stCxn id="74" idx="5"/>
              <a:endCxn id="77" idx="1"/>
            </p:cNvCxnSpPr>
            <p:nvPr/>
          </p:nvCxnSpPr>
          <p:spPr bwMode="auto">
            <a:xfrm>
              <a:off x="8578471" y="4315695"/>
              <a:ext cx="259245" cy="3156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121F31F-E387-BA4C-BB72-26A1D0EF99BB}"/>
                </a:ext>
              </a:extLst>
            </p:cNvPr>
            <p:cNvCxnSpPr>
              <a:cxnSpLocks/>
              <a:stCxn id="75" idx="3"/>
              <a:endCxn id="76" idx="7"/>
            </p:cNvCxnSpPr>
            <p:nvPr/>
          </p:nvCxnSpPr>
          <p:spPr bwMode="auto">
            <a:xfrm flipH="1">
              <a:off x="8586998" y="4315694"/>
              <a:ext cx="257759" cy="31256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456CDC5-D408-0347-B67D-5EFFB86AB18E}"/>
                </a:ext>
              </a:extLst>
            </p:cNvPr>
            <p:cNvCxnSpPr>
              <a:stCxn id="61" idx="6"/>
              <a:endCxn id="74" idx="2"/>
            </p:cNvCxnSpPr>
            <p:nvPr/>
          </p:nvCxnSpPr>
          <p:spPr bwMode="auto">
            <a:xfrm>
              <a:off x="8243830" y="4287860"/>
              <a:ext cx="266967" cy="232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BC00876-0B47-2348-872D-54BE97745DA4}"/>
              </a:ext>
            </a:extLst>
          </p:cNvPr>
          <p:cNvSpPr txBox="1"/>
          <p:nvPr/>
        </p:nvSpPr>
        <p:spPr>
          <a:xfrm>
            <a:off x="7491723" y="3958632"/>
            <a:ext cx="388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209785-190C-C944-9231-0A4D08FF73DC}"/>
              </a:ext>
            </a:extLst>
          </p:cNvPr>
          <p:cNvCxnSpPr>
            <a:cxnSpLocks/>
            <a:stCxn id="85" idx="2"/>
          </p:cNvCxnSpPr>
          <p:nvPr/>
        </p:nvCxnSpPr>
        <p:spPr bwMode="auto">
          <a:xfrm flipH="1">
            <a:off x="7545331" y="4451075"/>
            <a:ext cx="140516" cy="265147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290447F-94F2-C442-ACBE-82937C785EEA}"/>
              </a:ext>
            </a:extLst>
          </p:cNvPr>
          <p:cNvCxnSpPr>
            <a:cxnSpLocks/>
            <a:stCxn id="85" idx="2"/>
          </p:cNvCxnSpPr>
          <p:nvPr/>
        </p:nvCxnSpPr>
        <p:spPr bwMode="auto">
          <a:xfrm>
            <a:off x="7685847" y="4451075"/>
            <a:ext cx="142452" cy="25403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EBE961D-99BE-844B-A14E-4E2AF65AC3D6}"/>
              </a:ext>
            </a:extLst>
          </p:cNvPr>
          <p:cNvSpPr txBox="1"/>
          <p:nvPr/>
        </p:nvSpPr>
        <p:spPr>
          <a:xfrm rot="20462190">
            <a:off x="6202341" y="3424559"/>
            <a:ext cx="2340705" cy="52322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un-supervised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97A466-372C-E947-94DC-7F71352119CA}"/>
              </a:ext>
            </a:extLst>
          </p:cNvPr>
          <p:cNvSpPr txBox="1"/>
          <p:nvPr/>
        </p:nvSpPr>
        <p:spPr>
          <a:xfrm rot="20462190">
            <a:off x="6481123" y="5408682"/>
            <a:ext cx="2637261" cy="52322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semi-supervised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E20C07DE-D7C7-8846-B9F9-499AD20FBE2D}"/>
              </a:ext>
            </a:extLst>
          </p:cNvPr>
          <p:cNvCxnSpPr/>
          <p:nvPr/>
        </p:nvCxnSpPr>
        <p:spPr bwMode="auto">
          <a:xfrm rot="10800000" flipV="1">
            <a:off x="6019800" y="4451074"/>
            <a:ext cx="444500" cy="127017"/>
          </a:xfrm>
          <a:prstGeom prst="bentConnector3">
            <a:avLst>
              <a:gd name="adj1" fmla="val 1786"/>
            </a:avLst>
          </a:prstGeom>
          <a:solidFill>
            <a:schemeClr val="accent1"/>
          </a:solidFill>
          <a:ln w="3175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40AEF3B3-510B-7944-BDDC-1B4B2DA0C49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314955" y="4994370"/>
            <a:ext cx="1141413" cy="11016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59293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07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191500" cy="642228"/>
          </a:xfrm>
        </p:spPr>
        <p:txBody>
          <a:bodyPr lIns="82945" tIns="41473" rIns="82945" bIns="41473" anchor="t"/>
          <a:lstStyle/>
          <a:p>
            <a:pPr defTabSz="912813"/>
            <a:r>
              <a:rPr lang="en-US" dirty="0">
                <a:ea typeface="ＭＳ Ｐゴシック" charset="-128"/>
                <a:cs typeface="ＭＳ Ｐゴシック" charset="-128"/>
              </a:rPr>
              <a:t>Complex, e.g.,  </a:t>
            </a:r>
            <a:r>
              <a:rPr lang="en-US" dirty="0" err="1">
                <a:ea typeface="ＭＳ Ｐゴシック" charset="-128"/>
                <a:cs typeface="ＭＳ Ｐゴシック" charset="-128"/>
              </a:rPr>
              <a:t>MultiView</a:t>
            </a:r>
            <a:r>
              <a:rPr lang="en-US" dirty="0">
                <a:ea typeface="ＭＳ Ｐゴシック" charset="-128"/>
                <a:cs typeface="ＭＳ Ｐゴシック" charset="-128"/>
              </a:rPr>
              <a:t> Graph</a:t>
            </a:r>
          </a:p>
        </p:txBody>
      </p:sp>
      <p:sp>
        <p:nvSpPr>
          <p:cNvPr id="26629" name="Rectangle 3085"/>
          <p:cNvSpPr>
            <a:spLocks noGrp="1" noChangeArrowheads="1"/>
          </p:cNvSpPr>
          <p:nvPr>
            <p:ph type="body" idx="1"/>
          </p:nvPr>
        </p:nvSpPr>
        <p:spPr>
          <a:xfrm>
            <a:off x="279400" y="1447800"/>
            <a:ext cx="8597900" cy="4648200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What is ‘normal’? suspicious? Groups?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0BF259-2A16-5C47-BC1A-8864DB55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2E47C-EED9-4449-A3C3-5E4BBA00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CC194F-B3EC-884C-8DA4-254501739CC9}"/>
              </a:ext>
            </a:extLst>
          </p:cNvPr>
          <p:cNvGrpSpPr/>
          <p:nvPr/>
        </p:nvGrpSpPr>
        <p:grpSpPr>
          <a:xfrm>
            <a:off x="2590800" y="2461116"/>
            <a:ext cx="4709582" cy="3787284"/>
            <a:chOff x="408164" y="2384916"/>
            <a:chExt cx="4709582" cy="37872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761727-FDC5-4B4B-874B-33671A51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151" y="2596055"/>
              <a:ext cx="680811" cy="8125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002A922-C9DE-404B-9F0A-65BCDD2B7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151" y="3653658"/>
              <a:ext cx="544602" cy="8125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C32A63-ECE3-E545-A498-8EA5003B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2681" y="5359619"/>
              <a:ext cx="465541" cy="812581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98B6452-B237-924F-BCC5-50EAECB183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91255" y="28040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8F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2EB4DB-017C-9B40-8AA9-80C1818FF97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38703" y="29639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8DC69A-DA91-404E-91AE-DB94B1561D3A}"/>
                </a:ext>
              </a:extLst>
            </p:cNvPr>
            <p:cNvCxnSpPr/>
            <p:nvPr/>
          </p:nvCxnSpPr>
          <p:spPr bwMode="auto">
            <a:xfrm>
              <a:off x="2291255" y="3233463"/>
              <a:ext cx="1447266" cy="180066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8F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E9582E8-4AAB-4B47-8CA9-C9AEDB1B4448}"/>
                </a:ext>
              </a:extLst>
            </p:cNvPr>
            <p:cNvCxnSpPr/>
            <p:nvPr/>
          </p:nvCxnSpPr>
          <p:spPr bwMode="auto">
            <a:xfrm flipV="1">
              <a:off x="2194664" y="5213131"/>
              <a:ext cx="1532392" cy="51500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7030A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D41A9E-7A39-334F-B6DD-C317CE78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2786" y="4035801"/>
              <a:ext cx="838253" cy="8382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E708C3-2BDE-F248-AC76-208EF5849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8616" y="2384916"/>
              <a:ext cx="838253" cy="8382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D0231E-5D96-234A-81B5-FAFC50F5F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0583" y="5045560"/>
              <a:ext cx="756893" cy="75689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8724C9-A124-1244-9389-1AB00C365002}"/>
                </a:ext>
              </a:extLst>
            </p:cNvPr>
            <p:cNvSpPr txBox="1"/>
            <p:nvPr/>
          </p:nvSpPr>
          <p:spPr>
            <a:xfrm rot="5400000">
              <a:off x="724069" y="4035766"/>
              <a:ext cx="11225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/>
                <a:t>…</a:t>
              </a:r>
            </a:p>
            <a:p>
              <a:endParaRPr lang="en-US" sz="54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647462-2EA3-0B4D-8B23-D06D574C93C6}"/>
                </a:ext>
              </a:extLst>
            </p:cNvPr>
            <p:cNvSpPr txBox="1"/>
            <p:nvPr/>
          </p:nvSpPr>
          <p:spPr>
            <a:xfrm rot="5400000">
              <a:off x="3679325" y="2739271"/>
              <a:ext cx="11225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/>
                <a:t>…</a:t>
              </a:r>
            </a:p>
            <a:p>
              <a:endParaRPr lang="en-US" sz="5400" b="1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7DA9E3-F91C-7A4A-B32A-0B486C5EB4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22656" y="4268949"/>
              <a:ext cx="1763423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008F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9B87F-C0F7-A844-9BF8-6293B771124E}"/>
              </a:ext>
            </a:extLst>
          </p:cNvPr>
          <p:cNvSpPr txBox="1"/>
          <p:nvPr/>
        </p:nvSpPr>
        <p:spPr>
          <a:xfrm>
            <a:off x="4823930" y="2506991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8F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likes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5BF012-D1CE-D64B-90C9-FEFBAEC3EA7E}"/>
              </a:ext>
            </a:extLst>
          </p:cNvPr>
          <p:cNvSpPr txBox="1"/>
          <p:nvPr/>
        </p:nvSpPr>
        <p:spPr>
          <a:xfrm>
            <a:off x="5341074" y="3459246"/>
            <a:ext cx="684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buys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C730EA-3F99-224D-9FE0-B678AAE24430}"/>
              </a:ext>
            </a:extLst>
          </p:cNvPr>
          <p:cNvSpPr txBox="1"/>
          <p:nvPr/>
        </p:nvSpPr>
        <p:spPr>
          <a:xfrm>
            <a:off x="4479458" y="5115692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reviews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7B8BC4E-6393-AE46-A706-790F543B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EE2BBD3-40BC-0247-9C83-2132291828B8}"/>
              </a:ext>
            </a:extLst>
          </p:cNvPr>
          <p:cNvSpPr/>
          <p:nvPr/>
        </p:nvSpPr>
        <p:spPr bwMode="auto">
          <a:xfrm>
            <a:off x="4386263" y="5800726"/>
            <a:ext cx="1633537" cy="312960"/>
          </a:xfrm>
          <a:custGeom>
            <a:avLst/>
            <a:gdLst>
              <a:gd name="connsiteX0" fmla="*/ 0 w 1671637"/>
              <a:gd name="connsiteY0" fmla="*/ 300038 h 429581"/>
              <a:gd name="connsiteX1" fmla="*/ 1143000 w 1671637"/>
              <a:gd name="connsiteY1" fmla="*/ 414338 h 429581"/>
              <a:gd name="connsiteX2" fmla="*/ 1671637 w 1671637"/>
              <a:gd name="connsiteY2" fmla="*/ 0 h 429581"/>
              <a:gd name="connsiteX3" fmla="*/ 1671637 w 1671637"/>
              <a:gd name="connsiteY3" fmla="*/ 0 h 42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1637" h="429581">
                <a:moveTo>
                  <a:pt x="0" y="300038"/>
                </a:moveTo>
                <a:cubicBezTo>
                  <a:pt x="432197" y="382191"/>
                  <a:pt x="864394" y="464344"/>
                  <a:pt x="1143000" y="414338"/>
                </a:cubicBezTo>
                <a:cubicBezTo>
                  <a:pt x="1421606" y="364332"/>
                  <a:pt x="1671637" y="0"/>
                  <a:pt x="1671637" y="0"/>
                </a:cubicBezTo>
                <a:lnTo>
                  <a:pt x="1671637" y="0"/>
                </a:lnTo>
              </a:path>
            </a:pathLst>
          </a:custGeom>
          <a:noFill/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A71219-C3D6-5446-8E07-D3ABBC56C063}"/>
              </a:ext>
            </a:extLst>
          </p:cNvPr>
          <p:cNvSpPr txBox="1"/>
          <p:nvPr/>
        </p:nvSpPr>
        <p:spPr>
          <a:xfrm>
            <a:off x="4799081" y="5683026"/>
            <a:ext cx="684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buys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3D13F-E4C7-3543-AE13-764A69390565}"/>
              </a:ext>
            </a:extLst>
          </p:cNvPr>
          <p:cNvSpPr txBox="1"/>
          <p:nvPr/>
        </p:nvSpPr>
        <p:spPr>
          <a:xfrm>
            <a:off x="2008223" y="3917268"/>
            <a:ext cx="9076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E232A1-219A-274D-9385-3D6FFFED49AB}"/>
              </a:ext>
            </a:extLst>
          </p:cNvPr>
          <p:cNvSpPr txBox="1"/>
          <p:nvPr/>
        </p:nvSpPr>
        <p:spPr>
          <a:xfrm>
            <a:off x="2006189" y="2793897"/>
            <a:ext cx="740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01E35A-CA2B-444B-A1D9-7FF0FD3A9453}"/>
              </a:ext>
            </a:extLst>
          </p:cNvPr>
          <p:cNvSpPr txBox="1"/>
          <p:nvPr/>
        </p:nvSpPr>
        <p:spPr>
          <a:xfrm>
            <a:off x="1996993" y="5609711"/>
            <a:ext cx="10550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Chuck</a:t>
            </a:r>
          </a:p>
        </p:txBody>
      </p:sp>
    </p:spTree>
    <p:extLst>
      <p:ext uri="{BB962C8B-B14F-4D97-AF65-F5344CB8AC3E}">
        <p14:creationId xmlns:p14="http://schemas.microsoft.com/office/powerpoint/2010/main" val="4031793792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4FA02F0-D9D7-3F45-89AB-E1C871CBA0F7}"/>
              </a:ext>
            </a:extLst>
          </p:cNvPr>
          <p:cNvSpPr/>
          <p:nvPr/>
        </p:nvSpPr>
        <p:spPr bwMode="auto">
          <a:xfrm>
            <a:off x="6895121" y="4087434"/>
            <a:ext cx="1440936" cy="1301885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EBCFAE-7D4C-894B-AE32-DC1ACE1ED9C2}"/>
              </a:ext>
            </a:extLst>
          </p:cNvPr>
          <p:cNvSpPr/>
          <p:nvPr/>
        </p:nvSpPr>
        <p:spPr bwMode="auto">
          <a:xfrm>
            <a:off x="492812" y="4733886"/>
            <a:ext cx="5430469" cy="45720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Bird’s eye view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(simple) Graphs</a:t>
            </a:r>
          </a:p>
          <a:p>
            <a:pPr lvl="1"/>
            <a:r>
              <a:rPr lang="en-US" dirty="0"/>
              <a:t>P1.1: node importance</a:t>
            </a:r>
          </a:p>
          <a:p>
            <a:pPr lvl="1"/>
            <a:r>
              <a:rPr lang="en-US" dirty="0"/>
              <a:t>P1.2: community detection</a:t>
            </a:r>
          </a:p>
          <a:p>
            <a:pPr lvl="1"/>
            <a:r>
              <a:rPr lang="en-US" dirty="0"/>
              <a:t>P1.3: fraud/anomaly detection</a:t>
            </a:r>
          </a:p>
          <a:p>
            <a:pPr lvl="2"/>
            <a:r>
              <a:rPr lang="en-US" dirty="0"/>
              <a:t>P1.3.1. Outliers</a:t>
            </a:r>
          </a:p>
          <a:p>
            <a:pPr lvl="2"/>
            <a:r>
              <a:rPr lang="en-US" dirty="0"/>
              <a:t>P1.3.2. Lock-step behavior</a:t>
            </a:r>
          </a:p>
          <a:p>
            <a:pPr lvl="1"/>
            <a:r>
              <a:rPr lang="en-US" dirty="0"/>
              <a:t>P1.4: belief propagation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/>
              <a:t>WWW 2021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S. Fakhraei and  C. Faloutsos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C0BD-DFA4-7F4C-A99B-902E20B6E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6530"/>
            <a:ext cx="1097280" cy="822960"/>
          </a:xfrm>
          <a:prstGeom prst="rect">
            <a:avLst/>
          </a:prstGeom>
        </p:spPr>
      </p:pic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C7745482-5BC7-D44C-80B3-7E140699ADE3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A9CF61F-D18B-5946-9F36-FA97BCA712E8}" type="slidenum">
              <a:rPr lang="en-US" smtClean="0"/>
              <a:pPr/>
              <a:t>110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3E01FC-5838-2E46-9FB3-B5514C5B31B4}"/>
              </a:ext>
            </a:extLst>
          </p:cNvPr>
          <p:cNvGrpSpPr/>
          <p:nvPr/>
        </p:nvGrpSpPr>
        <p:grpSpPr>
          <a:xfrm>
            <a:off x="7003143" y="4608131"/>
            <a:ext cx="1201114" cy="608212"/>
            <a:chOff x="7701643" y="4081081"/>
            <a:chExt cx="1201114" cy="60821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496C6CA-C704-9A49-A0E3-500AB553F69B}"/>
                </a:ext>
              </a:extLst>
            </p:cNvPr>
            <p:cNvSpPr/>
            <p:nvPr/>
          </p:nvSpPr>
          <p:spPr bwMode="auto">
            <a:xfrm>
              <a:off x="7932512" y="4081081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EA1C044-C889-EE42-9E3A-8BCE26265AF0}"/>
                </a:ext>
              </a:extLst>
            </p:cNvPr>
            <p:cNvSpPr/>
            <p:nvPr/>
          </p:nvSpPr>
          <p:spPr bwMode="auto">
            <a:xfrm>
              <a:off x="7701643" y="4254117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38D018-D043-4042-8425-83E7F3DB5D41}"/>
                </a:ext>
              </a:extLst>
            </p:cNvPr>
            <p:cNvSpPr/>
            <p:nvPr/>
          </p:nvSpPr>
          <p:spPr bwMode="auto">
            <a:xfrm>
              <a:off x="8167630" y="4255751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1F1E365-695D-514B-B927-C79E0568BA23}"/>
                </a:ext>
              </a:extLst>
            </p:cNvPr>
            <p:cNvSpPr/>
            <p:nvPr/>
          </p:nvSpPr>
          <p:spPr bwMode="auto">
            <a:xfrm>
              <a:off x="7789470" y="4621965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85564F-98B5-D740-A5CA-65612770DCFA}"/>
                </a:ext>
              </a:extLst>
            </p:cNvPr>
            <p:cNvSpPr/>
            <p:nvPr/>
          </p:nvSpPr>
          <p:spPr bwMode="auto">
            <a:xfrm>
              <a:off x="8094070" y="4625076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EFA3BC-3479-FF4F-A551-4CB4EA4753F9}"/>
                </a:ext>
              </a:extLst>
            </p:cNvPr>
            <p:cNvCxnSpPr>
              <a:cxnSpLocks/>
              <a:stCxn id="59" idx="6"/>
              <a:endCxn id="61" idx="1"/>
            </p:cNvCxnSpPr>
            <p:nvPr/>
          </p:nvCxnSpPr>
          <p:spPr bwMode="auto">
            <a:xfrm>
              <a:off x="8008712" y="4113190"/>
              <a:ext cx="170077" cy="15196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6BB38BC-C08A-E340-A9D8-DB7D6B5C2306}"/>
                </a:ext>
              </a:extLst>
            </p:cNvPr>
            <p:cNvCxnSpPr>
              <a:stCxn id="59" idx="5"/>
              <a:endCxn id="63" idx="1"/>
            </p:cNvCxnSpPr>
            <p:nvPr/>
          </p:nvCxnSpPr>
          <p:spPr bwMode="auto">
            <a:xfrm>
              <a:off x="7997553" y="4135894"/>
              <a:ext cx="107676" cy="49858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B0F9B5-6395-1945-8D2A-DF4B41826A22}"/>
                </a:ext>
              </a:extLst>
            </p:cNvPr>
            <p:cNvCxnSpPr>
              <a:stCxn id="59" idx="3"/>
              <a:endCxn id="62" idx="7"/>
            </p:cNvCxnSpPr>
            <p:nvPr/>
          </p:nvCxnSpPr>
          <p:spPr bwMode="auto">
            <a:xfrm flipH="1">
              <a:off x="7854511" y="4135894"/>
              <a:ext cx="89160" cy="4954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EB0988D-2350-3348-BADA-E6F7F3F0EEF8}"/>
                </a:ext>
              </a:extLst>
            </p:cNvPr>
            <p:cNvCxnSpPr>
              <a:cxnSpLocks/>
              <a:stCxn id="59" idx="1"/>
              <a:endCxn id="60" idx="7"/>
            </p:cNvCxnSpPr>
            <p:nvPr/>
          </p:nvCxnSpPr>
          <p:spPr bwMode="auto">
            <a:xfrm flipH="1">
              <a:off x="7766684" y="4090485"/>
              <a:ext cx="176987" cy="1730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AEA4BBA-91CD-A24F-A0E8-E54E46766A78}"/>
                </a:ext>
              </a:extLst>
            </p:cNvPr>
            <p:cNvCxnSpPr>
              <a:stCxn id="60" idx="6"/>
              <a:endCxn id="61" idx="2"/>
            </p:cNvCxnSpPr>
            <p:nvPr/>
          </p:nvCxnSpPr>
          <p:spPr bwMode="auto">
            <a:xfrm>
              <a:off x="7777843" y="4286226"/>
              <a:ext cx="38978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044F1E-9E56-924D-8F3F-2D2CC3491A3B}"/>
                </a:ext>
              </a:extLst>
            </p:cNvPr>
            <p:cNvCxnSpPr>
              <a:stCxn id="61" idx="4"/>
              <a:endCxn id="63" idx="0"/>
            </p:cNvCxnSpPr>
            <p:nvPr/>
          </p:nvCxnSpPr>
          <p:spPr bwMode="auto">
            <a:xfrm flipH="1">
              <a:off x="8132170" y="4319968"/>
              <a:ext cx="73560" cy="30510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AFC75AF-AD57-6048-8798-FFA4A9C4CC32}"/>
                </a:ext>
              </a:extLst>
            </p:cNvPr>
            <p:cNvCxnSpPr>
              <a:stCxn id="62" idx="6"/>
              <a:endCxn id="63" idx="2"/>
            </p:cNvCxnSpPr>
            <p:nvPr/>
          </p:nvCxnSpPr>
          <p:spPr bwMode="auto">
            <a:xfrm>
              <a:off x="7865670" y="4654074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59EFB2-B994-5B4A-832E-395F45C544BE}"/>
                </a:ext>
              </a:extLst>
            </p:cNvPr>
            <p:cNvCxnSpPr>
              <a:stCxn id="60" idx="4"/>
              <a:endCxn id="62" idx="0"/>
            </p:cNvCxnSpPr>
            <p:nvPr/>
          </p:nvCxnSpPr>
          <p:spPr bwMode="auto">
            <a:xfrm>
              <a:off x="7739743" y="4318334"/>
              <a:ext cx="87827" cy="30363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463FB26-807B-A64B-B366-E9EBFEDDF2D6}"/>
                </a:ext>
              </a:extLst>
            </p:cNvPr>
            <p:cNvCxnSpPr>
              <a:stCxn id="60" idx="5"/>
              <a:endCxn id="63" idx="1"/>
            </p:cNvCxnSpPr>
            <p:nvPr/>
          </p:nvCxnSpPr>
          <p:spPr bwMode="auto">
            <a:xfrm>
              <a:off x="7766684" y="4308930"/>
              <a:ext cx="338545" cy="32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3DD059F-87B3-1540-AB4D-3D8728842528}"/>
                </a:ext>
              </a:extLst>
            </p:cNvPr>
            <p:cNvCxnSpPr>
              <a:stCxn id="61" idx="4"/>
              <a:endCxn id="62" idx="7"/>
            </p:cNvCxnSpPr>
            <p:nvPr/>
          </p:nvCxnSpPr>
          <p:spPr bwMode="auto">
            <a:xfrm flipH="1">
              <a:off x="7854511" y="4319968"/>
              <a:ext cx="351219" cy="31140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DCE7431-39DA-154A-B995-34E9BFB5C397}"/>
                </a:ext>
              </a:extLst>
            </p:cNvPr>
            <p:cNvSpPr/>
            <p:nvPr/>
          </p:nvSpPr>
          <p:spPr bwMode="auto">
            <a:xfrm>
              <a:off x="8510797" y="4254117"/>
              <a:ext cx="79285" cy="72143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E6B161D-4AC7-594E-A2B0-313C2504A410}"/>
                </a:ext>
              </a:extLst>
            </p:cNvPr>
            <p:cNvSpPr/>
            <p:nvPr/>
          </p:nvSpPr>
          <p:spPr bwMode="auto">
            <a:xfrm>
              <a:off x="8835252" y="4254117"/>
              <a:ext cx="64907" cy="72142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AA9B8D2-A3F6-1940-BA66-DD6D4411243B}"/>
                </a:ext>
              </a:extLst>
            </p:cNvPr>
            <p:cNvSpPr/>
            <p:nvPr/>
          </p:nvSpPr>
          <p:spPr bwMode="auto">
            <a:xfrm>
              <a:off x="8521957" y="4618854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815DD33-B6F5-644C-8C22-21CFEA61AD35}"/>
                </a:ext>
              </a:extLst>
            </p:cNvPr>
            <p:cNvSpPr/>
            <p:nvPr/>
          </p:nvSpPr>
          <p:spPr bwMode="auto">
            <a:xfrm>
              <a:off x="8826557" y="4621965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EB1643-2DC5-2544-9B47-0CDE748F0FD9}"/>
                </a:ext>
              </a:extLst>
            </p:cNvPr>
            <p:cNvCxnSpPr>
              <a:cxnSpLocks/>
              <a:stCxn id="74" idx="6"/>
              <a:endCxn id="75" idx="2"/>
            </p:cNvCxnSpPr>
            <p:nvPr/>
          </p:nvCxnSpPr>
          <p:spPr bwMode="auto">
            <a:xfrm flipV="1">
              <a:off x="8590082" y="4290188"/>
              <a:ext cx="245170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4ABC4E9-0BEA-EE47-ABD7-3DEB761B7585}"/>
                </a:ext>
              </a:extLst>
            </p:cNvPr>
            <p:cNvCxnSpPr>
              <a:cxnSpLocks/>
              <a:stCxn id="75" idx="4"/>
              <a:endCxn id="77" idx="0"/>
            </p:cNvCxnSpPr>
            <p:nvPr/>
          </p:nvCxnSpPr>
          <p:spPr bwMode="auto">
            <a:xfrm flipH="1">
              <a:off x="8864657" y="4326259"/>
              <a:ext cx="3049" cy="29570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5D57C87-A840-4E4F-BFDA-E1D77EA7FC16}"/>
                </a:ext>
              </a:extLst>
            </p:cNvPr>
            <p:cNvCxnSpPr>
              <a:stCxn id="76" idx="6"/>
              <a:endCxn id="77" idx="2"/>
            </p:cNvCxnSpPr>
            <p:nvPr/>
          </p:nvCxnSpPr>
          <p:spPr bwMode="auto">
            <a:xfrm>
              <a:off x="8598157" y="4650963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E4CEA11-2E55-904B-B091-2D0608121038}"/>
                </a:ext>
              </a:extLst>
            </p:cNvPr>
            <p:cNvCxnSpPr>
              <a:cxnSpLocks/>
              <a:stCxn id="74" idx="4"/>
              <a:endCxn id="76" idx="0"/>
            </p:cNvCxnSpPr>
            <p:nvPr/>
          </p:nvCxnSpPr>
          <p:spPr bwMode="auto">
            <a:xfrm>
              <a:off x="8550440" y="4326260"/>
              <a:ext cx="9617" cy="29259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93FAE9C-A0AC-324A-87E5-9C915566D607}"/>
                </a:ext>
              </a:extLst>
            </p:cNvPr>
            <p:cNvCxnSpPr>
              <a:cxnSpLocks/>
              <a:stCxn id="74" idx="5"/>
              <a:endCxn id="77" idx="1"/>
            </p:cNvCxnSpPr>
            <p:nvPr/>
          </p:nvCxnSpPr>
          <p:spPr bwMode="auto">
            <a:xfrm>
              <a:off x="8578471" y="4315695"/>
              <a:ext cx="259245" cy="3156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121F31F-E387-BA4C-BB72-26A1D0EF99BB}"/>
                </a:ext>
              </a:extLst>
            </p:cNvPr>
            <p:cNvCxnSpPr>
              <a:cxnSpLocks/>
              <a:stCxn id="75" idx="3"/>
              <a:endCxn id="76" idx="7"/>
            </p:cNvCxnSpPr>
            <p:nvPr/>
          </p:nvCxnSpPr>
          <p:spPr bwMode="auto">
            <a:xfrm flipH="1">
              <a:off x="8586998" y="4315694"/>
              <a:ext cx="257759" cy="31256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456CDC5-D408-0347-B67D-5EFFB86AB18E}"/>
                </a:ext>
              </a:extLst>
            </p:cNvPr>
            <p:cNvCxnSpPr>
              <a:stCxn id="61" idx="6"/>
              <a:endCxn id="74" idx="2"/>
            </p:cNvCxnSpPr>
            <p:nvPr/>
          </p:nvCxnSpPr>
          <p:spPr bwMode="auto">
            <a:xfrm>
              <a:off x="8243830" y="4287860"/>
              <a:ext cx="266967" cy="232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BC00876-0B47-2348-872D-54BE97745DA4}"/>
              </a:ext>
            </a:extLst>
          </p:cNvPr>
          <p:cNvSpPr txBox="1"/>
          <p:nvPr/>
        </p:nvSpPr>
        <p:spPr>
          <a:xfrm>
            <a:off x="7491723" y="3958632"/>
            <a:ext cx="388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209785-190C-C944-9231-0A4D08FF73DC}"/>
              </a:ext>
            </a:extLst>
          </p:cNvPr>
          <p:cNvCxnSpPr>
            <a:cxnSpLocks/>
            <a:stCxn id="85" idx="2"/>
          </p:cNvCxnSpPr>
          <p:nvPr/>
        </p:nvCxnSpPr>
        <p:spPr bwMode="auto">
          <a:xfrm flipH="1">
            <a:off x="7545331" y="4451075"/>
            <a:ext cx="140516" cy="265147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290447F-94F2-C442-ACBE-82937C785EEA}"/>
              </a:ext>
            </a:extLst>
          </p:cNvPr>
          <p:cNvCxnSpPr>
            <a:cxnSpLocks/>
            <a:stCxn id="85" idx="2"/>
          </p:cNvCxnSpPr>
          <p:nvPr/>
        </p:nvCxnSpPr>
        <p:spPr bwMode="auto">
          <a:xfrm>
            <a:off x="7685847" y="4451075"/>
            <a:ext cx="142452" cy="25403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EBE961D-99BE-844B-A14E-4E2AF65AC3D6}"/>
              </a:ext>
            </a:extLst>
          </p:cNvPr>
          <p:cNvSpPr txBox="1"/>
          <p:nvPr/>
        </p:nvSpPr>
        <p:spPr>
          <a:xfrm rot="20462190">
            <a:off x="6202341" y="3424559"/>
            <a:ext cx="2340705" cy="52322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un-supervised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E20C07DE-D7C7-8846-B9F9-499AD20FBE2D}"/>
              </a:ext>
            </a:extLst>
          </p:cNvPr>
          <p:cNvCxnSpPr/>
          <p:nvPr/>
        </p:nvCxnSpPr>
        <p:spPr bwMode="auto">
          <a:xfrm rot="10800000" flipV="1">
            <a:off x="6019800" y="4451074"/>
            <a:ext cx="444500" cy="127017"/>
          </a:xfrm>
          <a:prstGeom prst="bentConnector3">
            <a:avLst>
              <a:gd name="adj1" fmla="val 1786"/>
            </a:avLst>
          </a:prstGeom>
          <a:solidFill>
            <a:schemeClr val="accent1"/>
          </a:solidFill>
          <a:ln w="3175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4612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D8DB-E450-5C49-ADA3-7D9B433E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A142-3ABE-824A-BE72-69CEAF1F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D1C1-A1E5-5549-A888-4948DF44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718E5-B07C-334B-A05E-AF44F89A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  <p:pic>
        <p:nvPicPr>
          <p:cNvPr id="7" name="Picture 4" descr="0iterations">
            <a:extLst>
              <a:ext uri="{FF2B5EF4-FFF2-40B4-BE49-F238E27FC236}">
                <a16:creationId xmlns:a16="http://schemas.microsoft.com/office/drawing/2014/main" id="{71CA2F6B-4737-B14D-BB94-5D4E8163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21" y="2351307"/>
            <a:ext cx="2581507" cy="284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6D3D41-FD34-6344-AC54-9CCA80CA4741}"/>
              </a:ext>
            </a:extLst>
          </p:cNvPr>
          <p:cNvSpPr txBox="1"/>
          <p:nvPr/>
        </p:nvSpPr>
        <p:spPr>
          <a:xfrm>
            <a:off x="1021705" y="1840243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Given: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81D443-22EA-8146-A4C6-83354E3E2A51}"/>
              </a:ext>
            </a:extLst>
          </p:cNvPr>
          <p:cNvGrpSpPr>
            <a:grpSpLocks noChangeAspect="1"/>
          </p:cNvGrpSpPr>
          <p:nvPr/>
        </p:nvGrpSpPr>
        <p:grpSpPr>
          <a:xfrm>
            <a:off x="3718560" y="3734039"/>
            <a:ext cx="2834640" cy="1617596"/>
            <a:chOff x="3930282" y="2786095"/>
            <a:chExt cx="3956976" cy="2258055"/>
          </a:xfrm>
        </p:grpSpPr>
        <p:pic>
          <p:nvPicPr>
            <p:cNvPr id="8" name="Picture 4" descr="0iterations">
              <a:extLst>
                <a:ext uri="{FF2B5EF4-FFF2-40B4-BE49-F238E27FC236}">
                  <a16:creationId xmlns:a16="http://schemas.microsoft.com/office/drawing/2014/main" id="{F3B381EC-7DF9-7545-A230-FF2C702B0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282" y="2786095"/>
              <a:ext cx="2051674" cy="2258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4" descr="0iterations">
              <a:extLst>
                <a:ext uri="{FF2B5EF4-FFF2-40B4-BE49-F238E27FC236}">
                  <a16:creationId xmlns:a16="http://schemas.microsoft.com/office/drawing/2014/main" id="{51A24325-4B11-D843-BE4B-01B6C305E1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21626" y="3191702"/>
              <a:ext cx="1554480" cy="1573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6B1361-26C7-5F4B-B366-2D36025E0C7A}"/>
                </a:ext>
              </a:extLst>
            </p:cNvPr>
            <p:cNvSpPr/>
            <p:nvPr/>
          </p:nvSpPr>
          <p:spPr bwMode="auto">
            <a:xfrm>
              <a:off x="4617446" y="4436453"/>
              <a:ext cx="433265" cy="338399"/>
            </a:xfrm>
            <a:prstGeom prst="rect">
              <a:avLst/>
            </a:prstGeom>
            <a:noFill/>
            <a:ln w="508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D36727-FEC4-D84A-9432-F4671F139F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17446" y="3191702"/>
              <a:ext cx="1693028" cy="124475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E37CD4-3520-8540-9334-641C8D58DFE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050711" y="3191702"/>
              <a:ext cx="2836547" cy="124475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BE551F-5D2E-614C-99A4-E5FD16D37F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050711" y="4388629"/>
              <a:ext cx="2836547" cy="38622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48D9B9-536F-D441-8EB5-DAAB9B6114E2}"/>
              </a:ext>
            </a:extLst>
          </p:cNvPr>
          <p:cNvCxnSpPr/>
          <p:nvPr/>
        </p:nvCxnSpPr>
        <p:spPr bwMode="auto">
          <a:xfrm>
            <a:off x="3098810" y="1728731"/>
            <a:ext cx="0" cy="401061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A157490-7FE5-9947-B067-4419526499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818" y="752423"/>
            <a:ext cx="1194619" cy="1014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9A7D6F-C841-C341-BF07-839C86FBDADE}"/>
              </a:ext>
            </a:extLst>
          </p:cNvPr>
          <p:cNvSpPr txBox="1"/>
          <p:nvPr/>
        </p:nvSpPr>
        <p:spPr>
          <a:xfrm>
            <a:off x="3293218" y="1840242"/>
            <a:ext cx="2345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Find:</a:t>
            </a:r>
          </a:p>
          <a:p>
            <a:pPr marL="514350" indent="-514350" algn="l">
              <a:buAutoNum type="arabicParenR"/>
            </a:pPr>
            <a:r>
              <a:rPr lang="en-US" sz="3200" dirty="0">
                <a:latin typeface="+mn-lt"/>
              </a:rPr>
              <a:t>Outliers</a:t>
            </a:r>
          </a:p>
          <a:p>
            <a:pPr marL="514350" indent="-514350" algn="l">
              <a:buAutoNum type="arabicParenR"/>
            </a:pPr>
            <a:r>
              <a:rPr lang="en-US" sz="3200" dirty="0">
                <a:latin typeface="+mn-lt"/>
              </a:rPr>
              <a:t>Lock-step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CDCE82C2-8337-DA42-A7BB-96FB6A95E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0373" y="2352182"/>
            <a:ext cx="640080" cy="545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18FB4BE-12DE-FE41-A2D3-205395A8A45A}"/>
              </a:ext>
            </a:extLst>
          </p:cNvPr>
          <p:cNvSpPr/>
          <p:nvPr/>
        </p:nvSpPr>
        <p:spPr bwMode="auto">
          <a:xfrm rot="20120851">
            <a:off x="6929442" y="3914775"/>
            <a:ext cx="370521" cy="228600"/>
          </a:xfrm>
          <a:prstGeom prst="righ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A1516C9-A563-2040-A81E-8F9407B45B50}"/>
              </a:ext>
            </a:extLst>
          </p:cNvPr>
          <p:cNvSpPr/>
          <p:nvPr/>
        </p:nvSpPr>
        <p:spPr bwMode="auto">
          <a:xfrm rot="18637055">
            <a:off x="6796092" y="3424239"/>
            <a:ext cx="370521" cy="228600"/>
          </a:xfrm>
          <a:prstGeom prst="righ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1D84CDAB-4872-FC44-83C3-5DEF57A9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2883" y="3433830"/>
            <a:ext cx="1399165" cy="8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679828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D8DB-E450-5C49-ADA3-7D9B433E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A142-3ABE-824A-BE72-69CEAF1F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D1C1-A1E5-5549-A888-4948DF44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718E5-B07C-334B-A05E-AF44F89A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  <p:pic>
        <p:nvPicPr>
          <p:cNvPr id="7" name="Picture 4" descr="0iterations">
            <a:extLst>
              <a:ext uri="{FF2B5EF4-FFF2-40B4-BE49-F238E27FC236}">
                <a16:creationId xmlns:a16="http://schemas.microsoft.com/office/drawing/2014/main" id="{71CA2F6B-4737-B14D-BB94-5D4E8163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21" y="2351307"/>
            <a:ext cx="2581507" cy="284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6D3D41-FD34-6344-AC54-9CCA80CA4741}"/>
              </a:ext>
            </a:extLst>
          </p:cNvPr>
          <p:cNvSpPr txBox="1"/>
          <p:nvPr/>
        </p:nvSpPr>
        <p:spPr>
          <a:xfrm>
            <a:off x="1021705" y="1840243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Given: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81D443-22EA-8146-A4C6-83354E3E2A51}"/>
              </a:ext>
            </a:extLst>
          </p:cNvPr>
          <p:cNvGrpSpPr>
            <a:grpSpLocks noChangeAspect="1"/>
          </p:cNvGrpSpPr>
          <p:nvPr/>
        </p:nvGrpSpPr>
        <p:grpSpPr>
          <a:xfrm>
            <a:off x="3718560" y="3734039"/>
            <a:ext cx="2834640" cy="1617596"/>
            <a:chOff x="3930282" y="2786095"/>
            <a:chExt cx="3956976" cy="2258055"/>
          </a:xfrm>
        </p:grpSpPr>
        <p:pic>
          <p:nvPicPr>
            <p:cNvPr id="8" name="Picture 4" descr="0iterations">
              <a:extLst>
                <a:ext uri="{FF2B5EF4-FFF2-40B4-BE49-F238E27FC236}">
                  <a16:creationId xmlns:a16="http://schemas.microsoft.com/office/drawing/2014/main" id="{F3B381EC-7DF9-7545-A230-FF2C702B0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282" y="2786095"/>
              <a:ext cx="2051674" cy="2258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4" descr="0iterations">
              <a:extLst>
                <a:ext uri="{FF2B5EF4-FFF2-40B4-BE49-F238E27FC236}">
                  <a16:creationId xmlns:a16="http://schemas.microsoft.com/office/drawing/2014/main" id="{51A24325-4B11-D843-BE4B-01B6C305E1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21626" y="3191702"/>
              <a:ext cx="1554480" cy="1573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6B1361-26C7-5F4B-B366-2D36025E0C7A}"/>
                </a:ext>
              </a:extLst>
            </p:cNvPr>
            <p:cNvSpPr/>
            <p:nvPr/>
          </p:nvSpPr>
          <p:spPr bwMode="auto">
            <a:xfrm>
              <a:off x="4617446" y="4436453"/>
              <a:ext cx="433265" cy="338399"/>
            </a:xfrm>
            <a:prstGeom prst="rect">
              <a:avLst/>
            </a:prstGeom>
            <a:noFill/>
            <a:ln w="508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D36727-FEC4-D84A-9432-F4671F139F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17446" y="3191702"/>
              <a:ext cx="1693028" cy="124475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E37CD4-3520-8540-9334-641C8D58DFE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050711" y="3191702"/>
              <a:ext cx="2836547" cy="124475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BE551F-5D2E-614C-99A4-E5FD16D37F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050711" y="4388629"/>
              <a:ext cx="2836547" cy="38622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48D9B9-536F-D441-8EB5-DAAB9B6114E2}"/>
              </a:ext>
            </a:extLst>
          </p:cNvPr>
          <p:cNvCxnSpPr/>
          <p:nvPr/>
        </p:nvCxnSpPr>
        <p:spPr bwMode="auto">
          <a:xfrm>
            <a:off x="3098810" y="1728731"/>
            <a:ext cx="0" cy="401061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9A7D6F-C841-C341-BF07-839C86FBDADE}"/>
              </a:ext>
            </a:extLst>
          </p:cNvPr>
          <p:cNvSpPr txBox="1"/>
          <p:nvPr/>
        </p:nvSpPr>
        <p:spPr>
          <a:xfrm>
            <a:off x="3293218" y="1840242"/>
            <a:ext cx="2345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Find:</a:t>
            </a:r>
          </a:p>
          <a:p>
            <a:pPr marL="514350" indent="-514350" algn="l">
              <a:buAutoNum type="arabicParenR"/>
            </a:pPr>
            <a:r>
              <a:rPr lang="en-US" sz="3200" dirty="0">
                <a:latin typeface="+mn-lt"/>
              </a:rPr>
              <a:t>Outliers</a:t>
            </a:r>
          </a:p>
          <a:p>
            <a:pPr marL="514350" indent="-514350" algn="l">
              <a:buAutoNum type="arabicParenR"/>
            </a:pPr>
            <a:r>
              <a:rPr lang="en-US" sz="3200" dirty="0">
                <a:latin typeface="+mn-lt"/>
              </a:rPr>
              <a:t>Lock-step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CDCE82C2-8337-DA42-A7BB-96FB6A95E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0373" y="2352182"/>
            <a:ext cx="640080" cy="545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18FB4BE-12DE-FE41-A2D3-205395A8A45A}"/>
              </a:ext>
            </a:extLst>
          </p:cNvPr>
          <p:cNvSpPr/>
          <p:nvPr/>
        </p:nvSpPr>
        <p:spPr bwMode="auto">
          <a:xfrm rot="20120851">
            <a:off x="6929442" y="3914775"/>
            <a:ext cx="370521" cy="228600"/>
          </a:xfrm>
          <a:prstGeom prst="righ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A1516C9-A563-2040-A81E-8F9407B45B50}"/>
              </a:ext>
            </a:extLst>
          </p:cNvPr>
          <p:cNvSpPr/>
          <p:nvPr/>
        </p:nvSpPr>
        <p:spPr bwMode="auto">
          <a:xfrm rot="18637055">
            <a:off x="6796092" y="3424239"/>
            <a:ext cx="370521" cy="228600"/>
          </a:xfrm>
          <a:prstGeom prst="righ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6D2D80-147E-3E47-A947-3E5C5F4628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207" y="865077"/>
            <a:ext cx="1194619" cy="1019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42EF5-3F8C-0940-BF6A-B75EEA0570A6}"/>
              </a:ext>
            </a:extLst>
          </p:cNvPr>
          <p:cNvSpPr txBox="1"/>
          <p:nvPr/>
        </p:nvSpPr>
        <p:spPr>
          <a:xfrm rot="20413490">
            <a:off x="5615015" y="1941432"/>
            <a:ext cx="1665841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3200" b="1" dirty="0" err="1">
                <a:solidFill>
                  <a:schemeClr val="bg1"/>
                </a:solidFill>
                <a:latin typeface="+mn-lt"/>
              </a:rPr>
              <a:t>OddBall</a:t>
            </a:r>
            <a:endParaRPr lang="en-US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6FD64-F38D-704E-8B1A-79A66F60D264}"/>
              </a:ext>
            </a:extLst>
          </p:cNvPr>
          <p:cNvSpPr txBox="1"/>
          <p:nvPr/>
        </p:nvSpPr>
        <p:spPr>
          <a:xfrm rot="20329494">
            <a:off x="5672166" y="2777271"/>
            <a:ext cx="1005403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+mn-lt"/>
              </a:rPr>
              <a:t>SVD</a:t>
            </a: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B10B3393-D701-1041-BD95-CA4E4E1C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2883" y="3433830"/>
            <a:ext cx="1399165" cy="8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678509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P1.3.1.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0B97-71DF-3147-9690-794FC3B99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node(s) are strange?</a:t>
            </a:r>
          </a:p>
          <a:p>
            <a:pPr lvl="1"/>
            <a:r>
              <a:rPr lang="en-US" dirty="0"/>
              <a:t>Q: How to start?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115BD-69E7-6348-814E-C851F395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  <p:pic>
        <p:nvPicPr>
          <p:cNvPr id="7" name="Picture 4" descr="0iterations">
            <a:extLst>
              <a:ext uri="{FF2B5EF4-FFF2-40B4-BE49-F238E27FC236}">
                <a16:creationId xmlns:a16="http://schemas.microsoft.com/office/drawing/2014/main" id="{A381568F-43C4-DF4B-9954-F96B35CE4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21" y="3008537"/>
            <a:ext cx="2581507" cy="284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9548725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P1.3.1.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0B97-71DF-3147-9690-794FC3B99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node(s) are strange?</a:t>
            </a:r>
          </a:p>
          <a:p>
            <a:pPr lvl="1"/>
            <a:r>
              <a:rPr lang="en-US" dirty="0"/>
              <a:t>Q: How to start?</a:t>
            </a:r>
          </a:p>
          <a:p>
            <a:pPr lvl="1"/>
            <a:r>
              <a:rPr lang="en-US" dirty="0"/>
              <a:t>A1: egonet; and extract node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115BD-69E7-6348-814E-C851F395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  <p:pic>
        <p:nvPicPr>
          <p:cNvPr id="7" name="Picture 4" descr="0iterations">
            <a:extLst>
              <a:ext uri="{FF2B5EF4-FFF2-40B4-BE49-F238E27FC236}">
                <a16:creationId xmlns:a16="http://schemas.microsoft.com/office/drawing/2014/main" id="{A381568F-43C4-DF4B-9954-F96B35CE4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21" y="3008537"/>
            <a:ext cx="2581507" cy="284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4378947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Ego-net Patterns: Which is strange?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B99-FC7E-AC43-B41E-A99A9A519522}" type="slidenum">
              <a:rPr lang="en-US" smtClean="0"/>
              <a:t>115</a:t>
            </a:fld>
            <a:endParaRPr lang="en-US"/>
          </a:p>
        </p:txBody>
      </p:sp>
      <p:pic>
        <p:nvPicPr>
          <p:cNvPr id="8" name="Picture 13" descr="phot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0262" y="5144469"/>
            <a:ext cx="641845" cy="862738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700" y="5141899"/>
            <a:ext cx="667520" cy="862737"/>
          </a:xfrm>
          <a:prstGeom prst="rect">
            <a:avLst/>
          </a:prstGeom>
          <a:ln w="6350">
            <a:solidFill>
              <a:schemeClr val="bg1"/>
            </a:solidFill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037" y="5141899"/>
            <a:ext cx="668621" cy="862737"/>
          </a:xfrm>
          <a:prstGeom prst="rect">
            <a:avLst/>
          </a:prstGeom>
          <a:ln w="6350">
            <a:solidFill>
              <a:schemeClr val="bg1"/>
            </a:solidFill>
          </a:ln>
          <a:effec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4AC085-12A9-CE40-919C-F8B33AB17C43}"/>
              </a:ext>
            </a:extLst>
          </p:cNvPr>
          <p:cNvGrpSpPr/>
          <p:nvPr/>
        </p:nvGrpSpPr>
        <p:grpSpPr>
          <a:xfrm>
            <a:off x="744538" y="1773237"/>
            <a:ext cx="7729536" cy="3113010"/>
            <a:chOff x="744538" y="1587493"/>
            <a:chExt cx="7729536" cy="311301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538" y="1587493"/>
              <a:ext cx="1565275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5100" y="1587493"/>
              <a:ext cx="1724025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412" y="1587493"/>
              <a:ext cx="1663700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399" y="1587493"/>
              <a:ext cx="1566863" cy="14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506" y="3120149"/>
              <a:ext cx="1557337" cy="153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478" y="3157453"/>
              <a:ext cx="1654175" cy="154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775" y="3149503"/>
              <a:ext cx="1622425" cy="142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9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399" y="3157453"/>
              <a:ext cx="1590675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73BFAF-D4DF-634A-8D0C-1D351BFA6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4B01E4-C5E2-9443-84CC-962B7E92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75" y="6034002"/>
            <a:ext cx="9092107" cy="830997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i="1" dirty="0">
                <a:solidFill>
                  <a:srgbClr val="FFFFFF"/>
                </a:solidFill>
              </a:rPr>
              <a:t>Oddball: Spotting anomalies in weighted graphs</a:t>
            </a:r>
            <a:r>
              <a:rPr lang="en-US" sz="2400" b="1" dirty="0">
                <a:solidFill>
                  <a:srgbClr val="FFFFFF"/>
                </a:solidFill>
              </a:rPr>
              <a:t>, Leman Akoglu, Mary </a:t>
            </a:r>
            <a:r>
              <a:rPr lang="en-US" sz="2400" b="1" dirty="0" err="1">
                <a:solidFill>
                  <a:srgbClr val="FFFFFF"/>
                </a:solidFill>
              </a:rPr>
              <a:t>McGlohon</a:t>
            </a:r>
            <a:r>
              <a:rPr lang="en-US" sz="2400" b="1" dirty="0">
                <a:solidFill>
                  <a:srgbClr val="FFFFFF"/>
                </a:solidFill>
              </a:rPr>
              <a:t>, Christos Faloutsos, </a:t>
            </a:r>
            <a:r>
              <a:rPr lang="en-US" sz="2400" b="1" i="1" dirty="0">
                <a:solidFill>
                  <a:srgbClr val="FFFFFF"/>
                </a:solidFill>
              </a:rPr>
              <a:t>PAKDD</a:t>
            </a:r>
            <a:r>
              <a:rPr lang="en-US" sz="2400" b="1" dirty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DE574-D37B-1542-9211-12132D8AF845}"/>
              </a:ext>
            </a:extLst>
          </p:cNvPr>
          <p:cNvSpPr/>
          <p:nvPr/>
        </p:nvSpPr>
        <p:spPr bwMode="auto">
          <a:xfrm>
            <a:off x="404261" y="3305893"/>
            <a:ext cx="8489482" cy="1836006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620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P1.3.1.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0B97-71DF-3147-9690-794FC3B99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node(s) are strange?</a:t>
            </a:r>
          </a:p>
          <a:p>
            <a:pPr lvl="1"/>
            <a:r>
              <a:rPr lang="en-US" dirty="0"/>
              <a:t>Q: How to start?</a:t>
            </a:r>
          </a:p>
          <a:p>
            <a:pPr lvl="1"/>
            <a:r>
              <a:rPr lang="en-US" dirty="0"/>
              <a:t>A: egonet; and extract node features</a:t>
            </a:r>
          </a:p>
          <a:p>
            <a:pPr lvl="1"/>
            <a:r>
              <a:rPr lang="en-US" dirty="0"/>
              <a:t>Q’: which features?</a:t>
            </a:r>
          </a:p>
          <a:p>
            <a:pPr lvl="1"/>
            <a:r>
              <a:rPr lang="en-US" dirty="0"/>
              <a:t>A’: ART! Infinite! Pick a few, e.g.: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115BD-69E7-6348-814E-C851F395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  <p:pic>
        <p:nvPicPr>
          <p:cNvPr id="7" name="Picture 4" descr="0iterations">
            <a:extLst>
              <a:ext uri="{FF2B5EF4-FFF2-40B4-BE49-F238E27FC236}">
                <a16:creationId xmlns:a16="http://schemas.microsoft.com/office/drawing/2014/main" id="{A381568F-43C4-DF4B-9954-F96B35CE4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322" y="4073596"/>
            <a:ext cx="1613792" cy="1776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C818D1-577F-7D4C-A348-20DBD95EB833}"/>
              </a:ext>
            </a:extLst>
          </p:cNvPr>
          <p:cNvSpPr/>
          <p:nvPr/>
        </p:nvSpPr>
        <p:spPr bwMode="auto">
          <a:xfrm rot="21227751">
            <a:off x="2459179" y="4675794"/>
            <a:ext cx="5685182" cy="1192696"/>
          </a:xfrm>
          <a:prstGeom prst="roundRect">
            <a:avLst/>
          </a:prstGeom>
          <a:noFill/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latin typeface="+mn-lt"/>
              </a:rPr>
              <a:t>KDD2020 ADS Panel: In ML </a:t>
            </a:r>
          </a:p>
          <a:p>
            <a:pPr algn="l"/>
            <a:r>
              <a:rPr lang="en-US" dirty="0">
                <a:latin typeface="+mn-lt"/>
              </a:rPr>
              <a:t>‘</a:t>
            </a:r>
            <a:r>
              <a:rPr lang="en-US" i="1" dirty="0">
                <a:latin typeface="+mn-lt"/>
              </a:rPr>
              <a:t>feature engineering is the hardest part</a:t>
            </a:r>
            <a:r>
              <a:rPr lang="en-US" dirty="0">
                <a:latin typeface="+mn-lt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710706544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304800" y="1496392"/>
            <a:ext cx="8610600" cy="437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14350" indent="-514350" algn="l">
              <a:buFont typeface="Wingdings" charset="0"/>
              <a:buChar char="§"/>
            </a:pPr>
            <a:r>
              <a:rPr lang="en-US" sz="2800" i="1" dirty="0">
                <a:solidFill>
                  <a:srgbClr val="A53926"/>
                </a:solidFill>
                <a:latin typeface="Georgia" charset="0"/>
              </a:rPr>
              <a:t>N</a:t>
            </a:r>
            <a:r>
              <a:rPr lang="en-US" sz="2800" i="1" baseline="-25000" dirty="0">
                <a:solidFill>
                  <a:srgbClr val="A53926"/>
                </a:solidFill>
                <a:latin typeface="Georgia" charset="0"/>
              </a:rPr>
              <a:t>i</a:t>
            </a:r>
            <a:r>
              <a:rPr lang="en-US" sz="2800" dirty="0">
                <a:solidFill>
                  <a:srgbClr val="A53926"/>
                </a:solidFill>
              </a:rPr>
              <a:t>: </a:t>
            </a:r>
            <a:r>
              <a:rPr lang="en-US" sz="2800" dirty="0"/>
              <a:t>number of neighbors (degree) of ego </a:t>
            </a:r>
            <a:r>
              <a:rPr lang="en-US" sz="2800" i="1" dirty="0" err="1">
                <a:latin typeface="Georgia" charset="0"/>
              </a:rPr>
              <a:t>i</a:t>
            </a:r>
            <a:endParaRPr lang="en-US" sz="2800" i="1" dirty="0">
              <a:latin typeface="Georgia" charset="0"/>
            </a:endParaRPr>
          </a:p>
          <a:p>
            <a:pPr marL="514350" indent="-514350" algn="l">
              <a:buFont typeface="Wingdings" charset="0"/>
              <a:buChar char="§"/>
            </a:pPr>
            <a:r>
              <a:rPr lang="en-US" sz="2800" i="1" dirty="0" err="1">
                <a:solidFill>
                  <a:srgbClr val="A53926"/>
                </a:solidFill>
                <a:latin typeface="Georgia" charset="0"/>
              </a:rPr>
              <a:t>E</a:t>
            </a:r>
            <a:r>
              <a:rPr lang="en-US" sz="2800" i="1" baseline="-25000" dirty="0" err="1">
                <a:solidFill>
                  <a:srgbClr val="A53926"/>
                </a:solidFill>
                <a:latin typeface="Georgia" charset="0"/>
              </a:rPr>
              <a:t>i</a:t>
            </a:r>
            <a:r>
              <a:rPr lang="en-US" sz="2800" dirty="0">
                <a:solidFill>
                  <a:srgbClr val="A53926"/>
                </a:solidFill>
              </a:rPr>
              <a:t>: </a:t>
            </a:r>
            <a:r>
              <a:rPr lang="en-US" sz="2800" dirty="0"/>
              <a:t>number of edges in </a:t>
            </a:r>
            <a:r>
              <a:rPr lang="en-US" sz="2800" dirty="0" err="1"/>
              <a:t>egonet</a:t>
            </a:r>
            <a:r>
              <a:rPr lang="en-US" sz="2800" dirty="0"/>
              <a:t> </a:t>
            </a:r>
            <a:r>
              <a:rPr lang="en-US" sz="2800" i="1" dirty="0" err="1">
                <a:latin typeface="Georgia" charset="0"/>
              </a:rPr>
              <a:t>i</a:t>
            </a:r>
            <a:endParaRPr lang="en-US" sz="2800" i="1" dirty="0">
              <a:latin typeface="Georgia" charset="0"/>
            </a:endParaRPr>
          </a:p>
          <a:p>
            <a:pPr marL="514350" indent="-514350" algn="l">
              <a:buFont typeface="Wingdings" charset="0"/>
              <a:buChar char="§"/>
            </a:pPr>
            <a:endParaRPr lang="en-US" sz="2800" i="1" dirty="0">
              <a:latin typeface="Georgia" charset="0"/>
            </a:endParaRPr>
          </a:p>
          <a:p>
            <a:pPr marL="514350" indent="-514350" algn="l">
              <a:buFont typeface="Wingdings" charset="0"/>
              <a:buChar char="§"/>
            </a:pPr>
            <a:endParaRPr lang="en-US" sz="2800" dirty="0"/>
          </a:p>
          <a:p>
            <a:pPr marL="514350" indent="-514350" algn="l">
              <a:buFont typeface="Wingdings" charset="0"/>
              <a:buChar char="§"/>
            </a:pPr>
            <a:r>
              <a:rPr lang="en-US" sz="2800" i="1" dirty="0">
                <a:solidFill>
                  <a:srgbClr val="A53926"/>
                </a:solidFill>
                <a:latin typeface="Georgia" charset="0"/>
              </a:rPr>
              <a:t>W</a:t>
            </a:r>
            <a:r>
              <a:rPr lang="en-US" sz="2800" i="1" baseline="-25000" dirty="0">
                <a:solidFill>
                  <a:srgbClr val="A53926"/>
                </a:solidFill>
                <a:latin typeface="Georgia" charset="0"/>
              </a:rPr>
              <a:t>i</a:t>
            </a:r>
            <a:r>
              <a:rPr lang="en-US" sz="2800" dirty="0">
                <a:solidFill>
                  <a:srgbClr val="A53926"/>
                </a:solidFill>
              </a:rPr>
              <a:t>: </a:t>
            </a:r>
            <a:r>
              <a:rPr lang="en-US" sz="2800" dirty="0"/>
              <a:t>total weight of </a:t>
            </a:r>
            <a:r>
              <a:rPr lang="en-US" sz="2800" dirty="0" err="1"/>
              <a:t>egonet</a:t>
            </a:r>
            <a:r>
              <a:rPr lang="en-US" sz="2800" dirty="0"/>
              <a:t> </a:t>
            </a:r>
            <a:r>
              <a:rPr lang="en-US" sz="2800" i="1" dirty="0" err="1">
                <a:latin typeface="Georgia" charset="0"/>
              </a:rPr>
              <a:t>i</a:t>
            </a:r>
            <a:endParaRPr lang="en-US" sz="2800" dirty="0"/>
          </a:p>
          <a:p>
            <a:pPr marL="514350" indent="-514350" algn="l">
              <a:buFont typeface="Wingdings" charset="0"/>
              <a:buChar char="§"/>
            </a:pPr>
            <a:r>
              <a:rPr lang="el-GR" sz="2800" i="1" dirty="0">
                <a:solidFill>
                  <a:schemeClr val="tx2">
                    <a:lumMod val="75000"/>
                  </a:schemeClr>
                </a:solidFill>
                <a:latin typeface="Georgia" charset="0"/>
              </a:rPr>
              <a:t>λ</a:t>
            </a:r>
            <a:r>
              <a:rPr lang="en-US" sz="2800" i="1" baseline="-25000" dirty="0" err="1">
                <a:solidFill>
                  <a:schemeClr val="tx2">
                    <a:lumMod val="75000"/>
                  </a:schemeClr>
                </a:solidFill>
                <a:latin typeface="Georgia" charset="0"/>
              </a:rPr>
              <a:t>w,i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2800" dirty="0"/>
              <a:t>principal eigenvalue of the </a:t>
            </a:r>
            <a:r>
              <a:rPr lang="en-US" sz="2800" dirty="0">
                <a:solidFill>
                  <a:srgbClr val="A53926"/>
                </a:solidFill>
              </a:rPr>
              <a:t>weighted</a:t>
            </a:r>
            <a:r>
              <a:rPr lang="en-US" sz="2800" dirty="0">
                <a:solidFill>
                  <a:schemeClr val="bg2"/>
                </a:solidFill>
              </a:rPr>
              <a:t> 		   	   </a:t>
            </a:r>
            <a:r>
              <a:rPr lang="en-US" sz="2800" dirty="0"/>
              <a:t>adjacency matrix of </a:t>
            </a:r>
            <a:r>
              <a:rPr lang="en-US" sz="2800" dirty="0" err="1"/>
              <a:t>egonet</a:t>
            </a:r>
            <a:r>
              <a:rPr lang="en-US" sz="2800" dirty="0"/>
              <a:t> </a:t>
            </a:r>
            <a:r>
              <a:rPr lang="en-US" sz="2800" i="1" dirty="0" err="1">
                <a:latin typeface="Georgia" charset="0"/>
              </a:rPr>
              <a:t>i</a:t>
            </a:r>
            <a:endParaRPr lang="en-US" sz="2800" i="1" dirty="0">
              <a:latin typeface="Georgia" charset="0"/>
            </a:endParaRPr>
          </a:p>
          <a:p>
            <a:pPr marL="514350" indent="-514350">
              <a:buFont typeface="Times New Roman" charset="0"/>
              <a:buNone/>
            </a:pPr>
            <a:endParaRPr lang="en-US" sz="2800" i="1" dirty="0">
              <a:latin typeface="Georg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B99-FC7E-AC43-B41E-A99A9A519522}" type="slidenum">
              <a:rPr lang="en-US" smtClean="0"/>
              <a:t>117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48790" y="5750004"/>
            <a:ext cx="714835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Oddball: Spotting anomalies in weighted graphs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Leman Akoglu, Mary </a:t>
            </a:r>
            <a:r>
              <a:rPr lang="en-US" sz="2400" dirty="0" err="1">
                <a:solidFill>
                  <a:srgbClr val="FFFFFF"/>
                </a:solidFill>
              </a:rPr>
              <a:t>McGlohon</a:t>
            </a:r>
            <a:r>
              <a:rPr lang="en-US" sz="2400" dirty="0">
                <a:solidFill>
                  <a:srgbClr val="FFFFFF"/>
                </a:solidFill>
              </a:rPr>
              <a:t>, Christos Faloutsos</a:t>
            </a:r>
          </a:p>
          <a:p>
            <a:r>
              <a:rPr lang="en-US" sz="2400" i="1" dirty="0">
                <a:solidFill>
                  <a:srgbClr val="FFFFFF"/>
                </a:solidFill>
              </a:rPr>
              <a:t>PAKDD</a:t>
            </a:r>
            <a:r>
              <a:rPr lang="en-US" sz="2400" dirty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Ego-net Patterns 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7101" y="2934335"/>
            <a:ext cx="823111" cy="76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4653963"/>
            <a:ext cx="1143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4653963"/>
            <a:ext cx="114300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492" y="2427288"/>
            <a:ext cx="969463" cy="82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0954" y="2383161"/>
            <a:ext cx="927538" cy="87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5FB81-E4F1-BF40-AA3D-35C7209A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A02CFA-6770-7D45-B651-7B995F8F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CFFF0-828B-0E4C-9C42-53166DF8317B}"/>
              </a:ext>
            </a:extLst>
          </p:cNvPr>
          <p:cNvSpPr txBox="1"/>
          <p:nvPr/>
        </p:nvSpPr>
        <p:spPr>
          <a:xfrm>
            <a:off x="28575" y="6034002"/>
            <a:ext cx="9092107" cy="830997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i="1" dirty="0">
                <a:solidFill>
                  <a:srgbClr val="FFFFFF"/>
                </a:solidFill>
              </a:rPr>
              <a:t>Oddball: Spotting anomalies in weighted graphs</a:t>
            </a:r>
            <a:r>
              <a:rPr lang="en-US" sz="2400" b="1" dirty="0">
                <a:solidFill>
                  <a:srgbClr val="FFFFFF"/>
                </a:solidFill>
              </a:rPr>
              <a:t>, Leman Akoglu, Mary </a:t>
            </a:r>
            <a:r>
              <a:rPr lang="en-US" sz="2400" b="1" dirty="0" err="1">
                <a:solidFill>
                  <a:srgbClr val="FFFFFF"/>
                </a:solidFill>
              </a:rPr>
              <a:t>McGlohon</a:t>
            </a:r>
            <a:r>
              <a:rPr lang="en-US" sz="2400" b="1" dirty="0">
                <a:solidFill>
                  <a:srgbClr val="FFFFFF"/>
                </a:solidFill>
              </a:rPr>
              <a:t>, Christos Faloutsos, </a:t>
            </a:r>
            <a:r>
              <a:rPr lang="en-US" sz="2400" b="1" i="1" dirty="0">
                <a:solidFill>
                  <a:srgbClr val="FFFFFF"/>
                </a:solidFill>
              </a:rPr>
              <a:t>PAKDD</a:t>
            </a:r>
            <a:r>
              <a:rPr lang="en-US" sz="2400" b="1" dirty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9937F3-1303-D342-8532-0CEE9E73D85C}"/>
              </a:ext>
            </a:extLst>
          </p:cNvPr>
          <p:cNvSpPr/>
          <p:nvPr/>
        </p:nvSpPr>
        <p:spPr bwMode="auto">
          <a:xfrm>
            <a:off x="142875" y="3143250"/>
            <a:ext cx="8529638" cy="260675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235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B99-FC7E-AC43-B41E-A99A9A519522}" type="slidenum">
              <a:rPr lang="en-US" smtClean="0"/>
              <a:t>118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48790" y="5750004"/>
            <a:ext cx="714835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Oddball: Spotting anomalies in weighted graphs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Leman Akoglu, Mary </a:t>
            </a:r>
            <a:r>
              <a:rPr lang="en-US" sz="2400" dirty="0" err="1">
                <a:solidFill>
                  <a:srgbClr val="FFFFFF"/>
                </a:solidFill>
              </a:rPr>
              <a:t>McGlohon</a:t>
            </a:r>
            <a:r>
              <a:rPr lang="en-US" sz="2400" dirty="0">
                <a:solidFill>
                  <a:srgbClr val="FFFFFF"/>
                </a:solidFill>
              </a:rPr>
              <a:t>, Christos Faloutsos</a:t>
            </a:r>
          </a:p>
          <a:p>
            <a:r>
              <a:rPr lang="en-US" sz="2400" i="1" dirty="0">
                <a:solidFill>
                  <a:srgbClr val="FFFFFF"/>
                </a:solidFill>
              </a:rPr>
              <a:t>PAKDD</a:t>
            </a:r>
            <a:r>
              <a:rPr lang="en-US" sz="2400" dirty="0">
                <a:solidFill>
                  <a:srgbClr val="FFFFFF"/>
                </a:solidFill>
              </a:rPr>
              <a:t> 2010</a:t>
            </a:r>
          </a:p>
        </p:txBody>
      </p:sp>
      <p:pic>
        <p:nvPicPr>
          <p:cNvPr id="28" name="Picture 27" descr="obs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38" y="835104"/>
            <a:ext cx="6418262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458"/>
            <a:ext cx="8229600" cy="990600"/>
          </a:xfrm>
        </p:spPr>
        <p:txBody>
          <a:bodyPr/>
          <a:lstStyle/>
          <a:p>
            <a:r>
              <a:rPr lang="en-US" dirty="0"/>
              <a:t>Pattern: Ego-net Power Law Density</a:t>
            </a:r>
          </a:p>
        </p:txBody>
      </p:sp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7537" y="2438400"/>
            <a:ext cx="8556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7337" y="4038600"/>
            <a:ext cx="892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 bwMode="auto">
          <a:xfrm rot="16200000" flipV="1">
            <a:off x="4015581" y="3891756"/>
            <a:ext cx="304800" cy="2936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 bwMode="auto">
          <a:xfrm rot="16200000" flipH="1">
            <a:off x="2725737" y="3048000"/>
            <a:ext cx="3048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6553200" y="1752600"/>
            <a:ext cx="2057400" cy="107721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Times New Roman" charset="0"/>
              <a:buChar char="n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Times New Roman" charset="0"/>
              <a:buChar char="n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Times New Roman" charset="0"/>
              <a:buChar char="n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Times New Roman" charset="0"/>
              <a:buChar char="n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buClrTx/>
              <a:buSzTx/>
              <a:buFont typeface="Wingdings" charset="0"/>
              <a:buNone/>
            </a:pPr>
            <a:r>
              <a:rPr lang="en-US" b="1" dirty="0" err="1">
                <a:solidFill>
                  <a:schemeClr val="bg1"/>
                </a:solidFill>
              </a:rPr>
              <a:t>E</a:t>
            </a:r>
            <a:r>
              <a:rPr lang="en-US" b="1" baseline="-25000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∝ N</a:t>
            </a:r>
            <a:r>
              <a:rPr lang="en-US" b="1" baseline="-25000" dirty="0">
                <a:solidFill>
                  <a:schemeClr val="bg1"/>
                </a:solidFill>
              </a:rPr>
              <a:t>i</a:t>
            </a:r>
            <a:r>
              <a:rPr lang="en-US" b="1" baseline="50000" dirty="0">
                <a:solidFill>
                  <a:schemeClr val="bg1"/>
                </a:solidFill>
              </a:rPr>
              <a:t>α</a:t>
            </a:r>
          </a:p>
          <a:p>
            <a:pPr algn="ctr" eaLnBrk="1" hangingPunct="1">
              <a:buClrTx/>
              <a:buSzTx/>
              <a:buFont typeface="Wingdings" charset="0"/>
              <a:buNone/>
            </a:pPr>
            <a:r>
              <a:rPr lang="en-US" b="1" dirty="0">
                <a:solidFill>
                  <a:schemeClr val="bg1"/>
                </a:solidFill>
              </a:rPr>
              <a:t>1 ≤ α ≤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A7620-714D-CD4D-957A-21D092C1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8FE4CB-F286-3D4F-A812-226A2517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21DA9-DC06-4A46-93B5-0CE6D94B8210}"/>
              </a:ext>
            </a:extLst>
          </p:cNvPr>
          <p:cNvSpPr txBox="1"/>
          <p:nvPr/>
        </p:nvSpPr>
        <p:spPr>
          <a:xfrm>
            <a:off x="28575" y="6034002"/>
            <a:ext cx="9092107" cy="830997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i="1" dirty="0">
                <a:solidFill>
                  <a:srgbClr val="FFFFFF"/>
                </a:solidFill>
              </a:rPr>
              <a:t>Oddball: Spotting anomalies in weighted graphs</a:t>
            </a:r>
            <a:r>
              <a:rPr lang="en-US" sz="2400" b="1" dirty="0">
                <a:solidFill>
                  <a:srgbClr val="FFFFFF"/>
                </a:solidFill>
              </a:rPr>
              <a:t>, Leman Akoglu, Mary </a:t>
            </a:r>
            <a:r>
              <a:rPr lang="en-US" sz="2400" b="1" dirty="0" err="1">
                <a:solidFill>
                  <a:srgbClr val="FFFFFF"/>
                </a:solidFill>
              </a:rPr>
              <a:t>McGlohon</a:t>
            </a:r>
            <a:r>
              <a:rPr lang="en-US" sz="2400" b="1" dirty="0">
                <a:solidFill>
                  <a:srgbClr val="FFFFFF"/>
                </a:solidFill>
              </a:rPr>
              <a:t>, Christos Faloutsos, </a:t>
            </a:r>
            <a:r>
              <a:rPr lang="en-US" sz="2400" b="1" i="1" dirty="0">
                <a:solidFill>
                  <a:srgbClr val="FFFFFF"/>
                </a:solidFill>
              </a:rPr>
              <a:t>PAKDD</a:t>
            </a:r>
            <a:r>
              <a:rPr lang="en-US" sz="2400" b="1" dirty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257027-6D27-B745-9AA1-2CE90BA38612}"/>
              </a:ext>
            </a:extLst>
          </p:cNvPr>
          <p:cNvSpPr/>
          <p:nvPr/>
        </p:nvSpPr>
        <p:spPr bwMode="auto">
          <a:xfrm>
            <a:off x="4929178" y="2829818"/>
            <a:ext cx="328612" cy="37058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203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7B99-FC7E-AC43-B41E-A99A9A519522}" type="slidenum">
              <a:rPr lang="en-US" smtClean="0"/>
              <a:t>119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48790" y="5750004"/>
            <a:ext cx="714835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Oddball: Spotting anomalies in weighted graphs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Leman Akoglu, Mary </a:t>
            </a:r>
            <a:r>
              <a:rPr lang="en-US" sz="2400" dirty="0" err="1">
                <a:solidFill>
                  <a:srgbClr val="FFFFFF"/>
                </a:solidFill>
              </a:rPr>
              <a:t>McGlohon</a:t>
            </a:r>
            <a:r>
              <a:rPr lang="en-US" sz="2400" dirty="0">
                <a:solidFill>
                  <a:srgbClr val="FFFFFF"/>
                </a:solidFill>
              </a:rPr>
              <a:t>, Christos Faloutsos</a:t>
            </a:r>
          </a:p>
          <a:p>
            <a:r>
              <a:rPr lang="en-US" sz="2400" i="1" dirty="0">
                <a:solidFill>
                  <a:srgbClr val="FFFFFF"/>
                </a:solidFill>
              </a:rPr>
              <a:t>PAKDD</a:t>
            </a:r>
            <a:r>
              <a:rPr lang="en-US" sz="2400" dirty="0">
                <a:solidFill>
                  <a:srgbClr val="FFFFFF"/>
                </a:solidFill>
              </a:rPr>
              <a:t> 2010</a:t>
            </a:r>
          </a:p>
        </p:txBody>
      </p:sp>
      <p:pic>
        <p:nvPicPr>
          <p:cNvPr id="28" name="Picture 27" descr="obs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38" y="835104"/>
            <a:ext cx="6418262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458"/>
            <a:ext cx="8229600" cy="990600"/>
          </a:xfrm>
        </p:spPr>
        <p:txBody>
          <a:bodyPr/>
          <a:lstStyle/>
          <a:p>
            <a:r>
              <a:rPr lang="en-US" dirty="0"/>
              <a:t>Pattern: Ego-net Power Law Density</a:t>
            </a:r>
          </a:p>
        </p:txBody>
      </p:sp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7537" y="2438400"/>
            <a:ext cx="8556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7337" y="4038600"/>
            <a:ext cx="892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 bwMode="auto">
          <a:xfrm rot="16200000" flipV="1">
            <a:off x="4015581" y="3891756"/>
            <a:ext cx="304800" cy="2936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 bwMode="auto">
          <a:xfrm rot="16200000" flipH="1">
            <a:off x="2725737" y="3048000"/>
            <a:ext cx="3048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6553200" y="1752600"/>
            <a:ext cx="2057400" cy="1077218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Times New Roman" charset="0"/>
              <a:buChar char="n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Times New Roman" charset="0"/>
              <a:buChar char="n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Times New Roman" charset="0"/>
              <a:buChar char="n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90000"/>
              <a:buFont typeface="Times New Roman" charset="0"/>
              <a:buChar char="n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buClrTx/>
              <a:buSzTx/>
              <a:buFont typeface="Wingdings" charset="0"/>
              <a:buNone/>
            </a:pPr>
            <a:r>
              <a:rPr lang="en-US" b="1" dirty="0" err="1">
                <a:solidFill>
                  <a:schemeClr val="bg1"/>
                </a:solidFill>
              </a:rPr>
              <a:t>E</a:t>
            </a:r>
            <a:r>
              <a:rPr lang="en-US" b="1" baseline="-25000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∝ N</a:t>
            </a:r>
            <a:r>
              <a:rPr lang="en-US" b="1" baseline="-25000" dirty="0">
                <a:solidFill>
                  <a:schemeClr val="bg1"/>
                </a:solidFill>
              </a:rPr>
              <a:t>i</a:t>
            </a:r>
            <a:r>
              <a:rPr lang="en-US" b="1" baseline="50000" dirty="0">
                <a:solidFill>
                  <a:schemeClr val="bg1"/>
                </a:solidFill>
              </a:rPr>
              <a:t>α</a:t>
            </a:r>
          </a:p>
          <a:p>
            <a:pPr algn="ctr" eaLnBrk="1" hangingPunct="1">
              <a:buClrTx/>
              <a:buSzTx/>
              <a:buFont typeface="Wingdings" charset="0"/>
              <a:buNone/>
            </a:pPr>
            <a:r>
              <a:rPr lang="en-US" b="1" dirty="0">
                <a:solidFill>
                  <a:schemeClr val="bg1"/>
                </a:solidFill>
              </a:rPr>
              <a:t>1 ≤ α ≤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A7620-714D-CD4D-957A-21D092C1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8FE4CB-F286-3D4F-A812-226A2517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21DA9-DC06-4A46-93B5-0CE6D94B8210}"/>
              </a:ext>
            </a:extLst>
          </p:cNvPr>
          <p:cNvSpPr txBox="1"/>
          <p:nvPr/>
        </p:nvSpPr>
        <p:spPr>
          <a:xfrm>
            <a:off x="28575" y="6034002"/>
            <a:ext cx="9092107" cy="830997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i="1" dirty="0">
                <a:solidFill>
                  <a:srgbClr val="FFFFFF"/>
                </a:solidFill>
              </a:rPr>
              <a:t>Oddball: Spotting anomalies in weighted graphs</a:t>
            </a:r>
            <a:r>
              <a:rPr lang="en-US" sz="2400" b="1" dirty="0">
                <a:solidFill>
                  <a:srgbClr val="FFFFFF"/>
                </a:solidFill>
              </a:rPr>
              <a:t>, Leman Akoglu, Mary </a:t>
            </a:r>
            <a:r>
              <a:rPr lang="en-US" sz="2400" b="1" dirty="0" err="1">
                <a:solidFill>
                  <a:srgbClr val="FFFFFF"/>
                </a:solidFill>
              </a:rPr>
              <a:t>McGlohon</a:t>
            </a:r>
            <a:r>
              <a:rPr lang="en-US" sz="2400" b="1" dirty="0">
                <a:solidFill>
                  <a:srgbClr val="FFFFFF"/>
                </a:solidFill>
              </a:rPr>
              <a:t>, Christos Faloutsos, </a:t>
            </a:r>
            <a:r>
              <a:rPr lang="en-US" sz="2400" b="1" i="1" dirty="0">
                <a:solidFill>
                  <a:srgbClr val="FFFFFF"/>
                </a:solidFill>
              </a:rPr>
              <a:t>PAKDD</a:t>
            </a:r>
            <a:r>
              <a:rPr lang="en-US" sz="2400" b="1" dirty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257027-6D27-B745-9AA1-2CE90BA38612}"/>
              </a:ext>
            </a:extLst>
          </p:cNvPr>
          <p:cNvSpPr/>
          <p:nvPr/>
        </p:nvSpPr>
        <p:spPr bwMode="auto">
          <a:xfrm>
            <a:off x="4929178" y="2829818"/>
            <a:ext cx="328612" cy="370582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03702-E3B2-654C-98F0-399E58996BFD}"/>
              </a:ext>
            </a:extLst>
          </p:cNvPr>
          <p:cNvSpPr txBox="1"/>
          <p:nvPr/>
        </p:nvSpPr>
        <p:spPr>
          <a:xfrm>
            <a:off x="5403156" y="3048977"/>
            <a:ext cx="1871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+mn-lt"/>
              </a:rPr>
              <a:t>Enron CEO</a:t>
            </a:r>
          </a:p>
        </p:txBody>
      </p:sp>
    </p:spTree>
    <p:extLst>
      <p:ext uri="{BB962C8B-B14F-4D97-AF65-F5344CB8AC3E}">
        <p14:creationId xmlns:p14="http://schemas.microsoft.com/office/powerpoint/2010/main" val="186361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07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191500" cy="642228"/>
          </a:xfrm>
        </p:spPr>
        <p:txBody>
          <a:bodyPr lIns="82945" tIns="41473" rIns="82945" bIns="41473" anchor="t"/>
          <a:lstStyle/>
          <a:p>
            <a:pPr defTabSz="912813"/>
            <a:r>
              <a:rPr lang="en-US" dirty="0">
                <a:ea typeface="ＭＳ Ｐゴシック" charset="-128"/>
                <a:cs typeface="ＭＳ Ｐゴシック" charset="-128"/>
              </a:rPr>
              <a:t>Complex, e.g.,  Knowledge Graph</a:t>
            </a:r>
          </a:p>
        </p:txBody>
      </p:sp>
      <p:sp>
        <p:nvSpPr>
          <p:cNvPr id="26629" name="Rectangle 3085"/>
          <p:cNvSpPr>
            <a:spLocks noGrp="1" noChangeArrowheads="1"/>
          </p:cNvSpPr>
          <p:nvPr>
            <p:ph type="body" idx="1"/>
          </p:nvPr>
        </p:nvSpPr>
        <p:spPr>
          <a:xfrm>
            <a:off x="279400" y="1447800"/>
            <a:ext cx="8597900" cy="4648200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What is ‘normal’? Forecast? Spot errors?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0BF259-2A16-5C47-BC1A-8864DB55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2E47C-EED9-4449-A3C3-5E4BBA00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2EB4DB-017C-9B40-8AA9-80C1818FF977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5547" y="5371132"/>
            <a:ext cx="1525219" cy="4243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8DC69A-DA91-404E-91AE-DB94B1561D3A}"/>
              </a:ext>
            </a:extLst>
          </p:cNvPr>
          <p:cNvCxnSpPr>
            <a:cxnSpLocks/>
          </p:cNvCxnSpPr>
          <p:nvPr/>
        </p:nvCxnSpPr>
        <p:spPr bwMode="auto">
          <a:xfrm>
            <a:off x="4309144" y="4360805"/>
            <a:ext cx="1612013" cy="7495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9582E8-4AAB-4B47-8CA9-C9AEDB1B4448}"/>
              </a:ext>
            </a:extLst>
          </p:cNvPr>
          <p:cNvCxnSpPr>
            <a:cxnSpLocks/>
          </p:cNvCxnSpPr>
          <p:nvPr/>
        </p:nvCxnSpPr>
        <p:spPr bwMode="auto">
          <a:xfrm>
            <a:off x="4393935" y="2486661"/>
            <a:ext cx="1527222" cy="1881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E8724C9-A124-1244-9389-1AB00C365002}"/>
              </a:ext>
            </a:extLst>
          </p:cNvPr>
          <p:cNvSpPr txBox="1"/>
          <p:nvPr/>
        </p:nvSpPr>
        <p:spPr>
          <a:xfrm rot="5400000">
            <a:off x="2743109" y="2213799"/>
            <a:ext cx="1122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…</a:t>
            </a:r>
          </a:p>
          <a:p>
            <a:endParaRPr lang="en-US" sz="5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647462-2EA3-0B4D-8B23-D06D574C93C6}"/>
              </a:ext>
            </a:extLst>
          </p:cNvPr>
          <p:cNvSpPr txBox="1"/>
          <p:nvPr/>
        </p:nvSpPr>
        <p:spPr>
          <a:xfrm rot="5400000">
            <a:off x="5960807" y="3429428"/>
            <a:ext cx="1122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…</a:t>
            </a:r>
          </a:p>
          <a:p>
            <a:endParaRPr lang="en-US" sz="54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7DA9E3-F91C-7A4A-B32A-0B486C5EB454}"/>
              </a:ext>
            </a:extLst>
          </p:cNvPr>
          <p:cNvCxnSpPr>
            <a:cxnSpLocks/>
          </p:cNvCxnSpPr>
          <p:nvPr/>
        </p:nvCxnSpPr>
        <p:spPr bwMode="auto">
          <a:xfrm>
            <a:off x="4328003" y="5004407"/>
            <a:ext cx="1612763" cy="152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FE9B87F-C0F7-A844-9BF8-6293B771124E}"/>
              </a:ext>
            </a:extLst>
          </p:cNvPr>
          <p:cNvSpPr txBox="1"/>
          <p:nvPr/>
        </p:nvSpPr>
        <p:spPr>
          <a:xfrm>
            <a:off x="4624514" y="4173763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8F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Acted_in</a:t>
            </a:r>
            <a:endParaRPr lang="en-US" sz="2000" b="1" dirty="0">
              <a:solidFill>
                <a:srgbClr val="008F0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5BF012-D1CE-D64B-90C9-FEFBAEC3EA7E}"/>
              </a:ext>
            </a:extLst>
          </p:cNvPr>
          <p:cNvSpPr txBox="1"/>
          <p:nvPr/>
        </p:nvSpPr>
        <p:spPr>
          <a:xfrm>
            <a:off x="1995250" y="3269260"/>
            <a:ext cx="726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C730EA-3F99-224D-9FE0-B678AAE24430}"/>
              </a:ext>
            </a:extLst>
          </p:cNvPr>
          <p:cNvSpPr txBox="1"/>
          <p:nvPr/>
        </p:nvSpPr>
        <p:spPr>
          <a:xfrm>
            <a:off x="4393935" y="2117447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directed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7B8BC4E-6393-AE46-A706-790F543B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A71219-C3D6-5446-8E07-D3ABBC56C063}"/>
              </a:ext>
            </a:extLst>
          </p:cNvPr>
          <p:cNvSpPr txBox="1"/>
          <p:nvPr/>
        </p:nvSpPr>
        <p:spPr>
          <a:xfrm>
            <a:off x="4699449" y="5772090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produced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1DF798-2E4A-CA4A-8AE1-B73A0F8D0F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997" y="4989129"/>
            <a:ext cx="1044755" cy="10393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D88B56-0A59-114D-AF7B-32DD1E3A54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747" y="1956254"/>
            <a:ext cx="1029644" cy="6563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6721B9-E493-3549-AC36-5B7089D90A2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86" y="4744196"/>
            <a:ext cx="942327" cy="6269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89A14F9-A9A7-734C-B778-96395A3D8F1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538" y="3526229"/>
            <a:ext cx="989951" cy="1045566"/>
          </a:xfrm>
          <a:prstGeom prst="rect">
            <a:avLst/>
          </a:prstGeom>
        </p:spPr>
      </p:pic>
      <p:sp>
        <p:nvSpPr>
          <p:cNvPr id="45" name="Freeform 44">
            <a:extLst>
              <a:ext uri="{FF2B5EF4-FFF2-40B4-BE49-F238E27FC236}">
                <a16:creationId xmlns:a16="http://schemas.microsoft.com/office/drawing/2014/main" id="{23927D8B-CEE8-D745-B317-7C8EC23A6A0B}"/>
              </a:ext>
            </a:extLst>
          </p:cNvPr>
          <p:cNvSpPr/>
          <p:nvPr/>
        </p:nvSpPr>
        <p:spPr bwMode="auto">
          <a:xfrm>
            <a:off x="2415451" y="3462063"/>
            <a:ext cx="285857" cy="711699"/>
          </a:xfrm>
          <a:custGeom>
            <a:avLst/>
            <a:gdLst>
              <a:gd name="connsiteX0" fmla="*/ 457634 w 529071"/>
              <a:gd name="connsiteY0" fmla="*/ 1143000 h 1143000"/>
              <a:gd name="connsiteX1" fmla="*/ 434 w 529071"/>
              <a:gd name="connsiteY1" fmla="*/ 642938 h 1143000"/>
              <a:gd name="connsiteX2" fmla="*/ 529071 w 529071"/>
              <a:gd name="connsiteY2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71" h="1143000">
                <a:moveTo>
                  <a:pt x="457634" y="1143000"/>
                </a:moveTo>
                <a:cubicBezTo>
                  <a:pt x="223081" y="988219"/>
                  <a:pt x="-11472" y="833438"/>
                  <a:pt x="434" y="642938"/>
                </a:cubicBezTo>
                <a:cubicBezTo>
                  <a:pt x="12340" y="452438"/>
                  <a:pt x="270705" y="226219"/>
                  <a:pt x="529071" y="0"/>
                </a:cubicBezTo>
              </a:path>
            </a:pathLst>
          </a:custGeom>
          <a:noFill/>
          <a:ln w="38100" cap="flat" cmpd="sng" algn="ctr">
            <a:solidFill>
              <a:srgbClr val="FF93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48D8C7E-71B5-3F45-BBC9-F952CFC6F3E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509" y="2278660"/>
            <a:ext cx="990600" cy="9906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D01FCC7-D510-E142-A0E4-51707444B4A0}"/>
              </a:ext>
            </a:extLst>
          </p:cNvPr>
          <p:cNvSpPr txBox="1"/>
          <p:nvPr/>
        </p:nvSpPr>
        <p:spPr>
          <a:xfrm rot="5400000">
            <a:off x="2769177" y="4918351"/>
            <a:ext cx="1122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…</a:t>
            </a:r>
          </a:p>
          <a:p>
            <a:endParaRPr lang="en-US" sz="5400" b="1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569DB23-F30E-4E44-ACB8-9A416A3A385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81" y="4005181"/>
            <a:ext cx="732859" cy="42994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CAE047B-776B-1D40-8B96-39AD35EC346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81" y="2276184"/>
            <a:ext cx="797345" cy="79734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D38565-67A8-B84E-A876-84B3F83EDD91}"/>
              </a:ext>
            </a:extLst>
          </p:cNvPr>
          <p:cNvCxnSpPr/>
          <p:nvPr/>
        </p:nvCxnSpPr>
        <p:spPr bwMode="auto">
          <a:xfrm flipV="1">
            <a:off x="1591151" y="2344306"/>
            <a:ext cx="967228" cy="1732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FDFF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CACBCDB-9358-8540-B789-4E3D8C5B96A1}"/>
              </a:ext>
            </a:extLst>
          </p:cNvPr>
          <p:cNvCxnSpPr>
            <a:cxnSpLocks/>
          </p:cNvCxnSpPr>
          <p:nvPr/>
        </p:nvCxnSpPr>
        <p:spPr bwMode="auto">
          <a:xfrm>
            <a:off x="1552310" y="2833864"/>
            <a:ext cx="1343437" cy="22764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FDFF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DF894A7-FF40-954B-A376-9D2286EA6E04}"/>
              </a:ext>
            </a:extLst>
          </p:cNvPr>
          <p:cNvCxnSpPr>
            <a:cxnSpLocks/>
          </p:cNvCxnSpPr>
          <p:nvPr/>
        </p:nvCxnSpPr>
        <p:spPr bwMode="auto">
          <a:xfrm>
            <a:off x="1511636" y="4347014"/>
            <a:ext cx="1296330" cy="881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FDFF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68CFAD-F28E-214F-8134-BBACC488F461}"/>
              </a:ext>
            </a:extLst>
          </p:cNvPr>
          <p:cNvSpPr txBox="1"/>
          <p:nvPr/>
        </p:nvSpPr>
        <p:spPr>
          <a:xfrm>
            <a:off x="1485822" y="4956398"/>
            <a:ext cx="1034257" cy="400110"/>
          </a:xfrm>
          <a:prstGeom prst="rect">
            <a:avLst/>
          </a:prstGeom>
          <a:solidFill>
            <a:srgbClr val="00FDFF"/>
          </a:solidFill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born_in</a:t>
            </a:r>
            <a:endParaRPr lang="en-US" sz="2000" b="1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944444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4FA02F0-D9D7-3F45-89AB-E1C871CBA0F7}"/>
              </a:ext>
            </a:extLst>
          </p:cNvPr>
          <p:cNvSpPr/>
          <p:nvPr/>
        </p:nvSpPr>
        <p:spPr bwMode="auto">
          <a:xfrm>
            <a:off x="6895121" y="4087434"/>
            <a:ext cx="1440936" cy="1301885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EBCFAE-7D4C-894B-AE32-DC1ACE1ED9C2}"/>
              </a:ext>
            </a:extLst>
          </p:cNvPr>
          <p:cNvSpPr/>
          <p:nvPr/>
        </p:nvSpPr>
        <p:spPr bwMode="auto">
          <a:xfrm>
            <a:off x="492812" y="5152177"/>
            <a:ext cx="5430469" cy="45720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Bird’s eye view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(simple) Graphs</a:t>
            </a:r>
          </a:p>
          <a:p>
            <a:pPr lvl="1"/>
            <a:r>
              <a:rPr lang="en-US" dirty="0"/>
              <a:t>P1.1: node importance</a:t>
            </a:r>
          </a:p>
          <a:p>
            <a:pPr lvl="1"/>
            <a:r>
              <a:rPr lang="en-US" dirty="0"/>
              <a:t>P1.2: community detection</a:t>
            </a:r>
          </a:p>
          <a:p>
            <a:pPr lvl="1"/>
            <a:r>
              <a:rPr lang="en-US" dirty="0"/>
              <a:t>P1.3: fraud/anomaly detection</a:t>
            </a:r>
          </a:p>
          <a:p>
            <a:pPr lvl="2"/>
            <a:r>
              <a:rPr lang="en-US" dirty="0"/>
              <a:t>P1.3.1. Outliers</a:t>
            </a:r>
          </a:p>
          <a:p>
            <a:pPr lvl="2"/>
            <a:r>
              <a:rPr lang="en-US" dirty="0"/>
              <a:t>P1.3.2. Lock-step behavior</a:t>
            </a:r>
          </a:p>
          <a:p>
            <a:pPr lvl="1"/>
            <a:r>
              <a:rPr lang="en-US" dirty="0"/>
              <a:t>P1.4: belief propagation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/>
              <a:t>WWW 2021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S. Fakhraei and  C. Faloutsos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C0BD-DFA4-7F4C-A99B-902E20B6E0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6530"/>
            <a:ext cx="1097280" cy="822960"/>
          </a:xfrm>
          <a:prstGeom prst="rect">
            <a:avLst/>
          </a:prstGeom>
        </p:spPr>
      </p:pic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C7745482-5BC7-D44C-80B3-7E140699ADE3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A9CF61F-D18B-5946-9F36-FA97BCA712E8}" type="slidenum">
              <a:rPr lang="en-US" smtClean="0"/>
              <a:pPr/>
              <a:t>120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3E01FC-5838-2E46-9FB3-B5514C5B31B4}"/>
              </a:ext>
            </a:extLst>
          </p:cNvPr>
          <p:cNvGrpSpPr/>
          <p:nvPr/>
        </p:nvGrpSpPr>
        <p:grpSpPr>
          <a:xfrm>
            <a:off x="7003143" y="4608131"/>
            <a:ext cx="1201114" cy="608212"/>
            <a:chOff x="7701643" y="4081081"/>
            <a:chExt cx="1201114" cy="60821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496C6CA-C704-9A49-A0E3-500AB553F69B}"/>
                </a:ext>
              </a:extLst>
            </p:cNvPr>
            <p:cNvSpPr/>
            <p:nvPr/>
          </p:nvSpPr>
          <p:spPr bwMode="auto">
            <a:xfrm>
              <a:off x="7932512" y="4081081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EA1C044-C889-EE42-9E3A-8BCE26265AF0}"/>
                </a:ext>
              </a:extLst>
            </p:cNvPr>
            <p:cNvSpPr/>
            <p:nvPr/>
          </p:nvSpPr>
          <p:spPr bwMode="auto">
            <a:xfrm>
              <a:off x="7701643" y="4254117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38D018-D043-4042-8425-83E7F3DB5D41}"/>
                </a:ext>
              </a:extLst>
            </p:cNvPr>
            <p:cNvSpPr/>
            <p:nvPr/>
          </p:nvSpPr>
          <p:spPr bwMode="auto">
            <a:xfrm>
              <a:off x="8167630" y="4255751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1F1E365-695D-514B-B927-C79E0568BA23}"/>
                </a:ext>
              </a:extLst>
            </p:cNvPr>
            <p:cNvSpPr/>
            <p:nvPr/>
          </p:nvSpPr>
          <p:spPr bwMode="auto">
            <a:xfrm>
              <a:off x="7789470" y="4621965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85564F-98B5-D740-A5CA-65612770DCFA}"/>
                </a:ext>
              </a:extLst>
            </p:cNvPr>
            <p:cNvSpPr/>
            <p:nvPr/>
          </p:nvSpPr>
          <p:spPr bwMode="auto">
            <a:xfrm>
              <a:off x="8094070" y="4625076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EFA3BC-3479-FF4F-A551-4CB4EA4753F9}"/>
                </a:ext>
              </a:extLst>
            </p:cNvPr>
            <p:cNvCxnSpPr>
              <a:cxnSpLocks/>
              <a:stCxn id="59" idx="6"/>
              <a:endCxn id="61" idx="1"/>
            </p:cNvCxnSpPr>
            <p:nvPr/>
          </p:nvCxnSpPr>
          <p:spPr bwMode="auto">
            <a:xfrm>
              <a:off x="8008712" y="4113190"/>
              <a:ext cx="170077" cy="15196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6BB38BC-C08A-E340-A9D8-DB7D6B5C2306}"/>
                </a:ext>
              </a:extLst>
            </p:cNvPr>
            <p:cNvCxnSpPr>
              <a:stCxn id="59" idx="5"/>
              <a:endCxn id="63" idx="1"/>
            </p:cNvCxnSpPr>
            <p:nvPr/>
          </p:nvCxnSpPr>
          <p:spPr bwMode="auto">
            <a:xfrm>
              <a:off x="7997553" y="4135894"/>
              <a:ext cx="107676" cy="49858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B0F9B5-6395-1945-8D2A-DF4B41826A22}"/>
                </a:ext>
              </a:extLst>
            </p:cNvPr>
            <p:cNvCxnSpPr>
              <a:stCxn id="59" idx="3"/>
              <a:endCxn id="62" idx="7"/>
            </p:cNvCxnSpPr>
            <p:nvPr/>
          </p:nvCxnSpPr>
          <p:spPr bwMode="auto">
            <a:xfrm flipH="1">
              <a:off x="7854511" y="4135894"/>
              <a:ext cx="89160" cy="4954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EB0988D-2350-3348-BADA-E6F7F3F0EEF8}"/>
                </a:ext>
              </a:extLst>
            </p:cNvPr>
            <p:cNvCxnSpPr>
              <a:cxnSpLocks/>
              <a:stCxn id="59" idx="1"/>
              <a:endCxn id="60" idx="7"/>
            </p:cNvCxnSpPr>
            <p:nvPr/>
          </p:nvCxnSpPr>
          <p:spPr bwMode="auto">
            <a:xfrm flipH="1">
              <a:off x="7766684" y="4090485"/>
              <a:ext cx="176987" cy="1730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AEA4BBA-91CD-A24F-A0E8-E54E46766A78}"/>
                </a:ext>
              </a:extLst>
            </p:cNvPr>
            <p:cNvCxnSpPr>
              <a:stCxn id="60" idx="6"/>
              <a:endCxn id="61" idx="2"/>
            </p:cNvCxnSpPr>
            <p:nvPr/>
          </p:nvCxnSpPr>
          <p:spPr bwMode="auto">
            <a:xfrm>
              <a:off x="7777843" y="4286226"/>
              <a:ext cx="38978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044F1E-9E56-924D-8F3F-2D2CC3491A3B}"/>
                </a:ext>
              </a:extLst>
            </p:cNvPr>
            <p:cNvCxnSpPr>
              <a:stCxn id="61" idx="4"/>
              <a:endCxn id="63" idx="0"/>
            </p:cNvCxnSpPr>
            <p:nvPr/>
          </p:nvCxnSpPr>
          <p:spPr bwMode="auto">
            <a:xfrm flipH="1">
              <a:off x="8132170" y="4319968"/>
              <a:ext cx="73560" cy="30510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AFC75AF-AD57-6048-8798-FFA4A9C4CC32}"/>
                </a:ext>
              </a:extLst>
            </p:cNvPr>
            <p:cNvCxnSpPr>
              <a:stCxn id="62" idx="6"/>
              <a:endCxn id="63" idx="2"/>
            </p:cNvCxnSpPr>
            <p:nvPr/>
          </p:nvCxnSpPr>
          <p:spPr bwMode="auto">
            <a:xfrm>
              <a:off x="7865670" y="4654074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59EFB2-B994-5B4A-832E-395F45C544BE}"/>
                </a:ext>
              </a:extLst>
            </p:cNvPr>
            <p:cNvCxnSpPr>
              <a:stCxn id="60" idx="4"/>
              <a:endCxn id="62" idx="0"/>
            </p:cNvCxnSpPr>
            <p:nvPr/>
          </p:nvCxnSpPr>
          <p:spPr bwMode="auto">
            <a:xfrm>
              <a:off x="7739743" y="4318334"/>
              <a:ext cx="87827" cy="30363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463FB26-807B-A64B-B366-E9EBFEDDF2D6}"/>
                </a:ext>
              </a:extLst>
            </p:cNvPr>
            <p:cNvCxnSpPr>
              <a:stCxn id="60" idx="5"/>
              <a:endCxn id="63" idx="1"/>
            </p:cNvCxnSpPr>
            <p:nvPr/>
          </p:nvCxnSpPr>
          <p:spPr bwMode="auto">
            <a:xfrm>
              <a:off x="7766684" y="4308930"/>
              <a:ext cx="338545" cy="32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3DD059F-87B3-1540-AB4D-3D8728842528}"/>
                </a:ext>
              </a:extLst>
            </p:cNvPr>
            <p:cNvCxnSpPr>
              <a:stCxn id="61" idx="4"/>
              <a:endCxn id="62" idx="7"/>
            </p:cNvCxnSpPr>
            <p:nvPr/>
          </p:nvCxnSpPr>
          <p:spPr bwMode="auto">
            <a:xfrm flipH="1">
              <a:off x="7854511" y="4319968"/>
              <a:ext cx="351219" cy="31140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DCE7431-39DA-154A-B995-34E9BFB5C397}"/>
                </a:ext>
              </a:extLst>
            </p:cNvPr>
            <p:cNvSpPr/>
            <p:nvPr/>
          </p:nvSpPr>
          <p:spPr bwMode="auto">
            <a:xfrm>
              <a:off x="8510797" y="4254117"/>
              <a:ext cx="79285" cy="72143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E6B161D-4AC7-594E-A2B0-313C2504A410}"/>
                </a:ext>
              </a:extLst>
            </p:cNvPr>
            <p:cNvSpPr/>
            <p:nvPr/>
          </p:nvSpPr>
          <p:spPr bwMode="auto">
            <a:xfrm>
              <a:off x="8835252" y="4254117"/>
              <a:ext cx="64907" cy="72142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AA9B8D2-A3F6-1940-BA66-DD6D4411243B}"/>
                </a:ext>
              </a:extLst>
            </p:cNvPr>
            <p:cNvSpPr/>
            <p:nvPr/>
          </p:nvSpPr>
          <p:spPr bwMode="auto">
            <a:xfrm>
              <a:off x="8521957" y="4618854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815DD33-B6F5-644C-8C22-21CFEA61AD35}"/>
                </a:ext>
              </a:extLst>
            </p:cNvPr>
            <p:cNvSpPr/>
            <p:nvPr/>
          </p:nvSpPr>
          <p:spPr bwMode="auto">
            <a:xfrm>
              <a:off x="8826557" y="4621965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EB1643-2DC5-2544-9B47-0CDE748F0FD9}"/>
                </a:ext>
              </a:extLst>
            </p:cNvPr>
            <p:cNvCxnSpPr>
              <a:cxnSpLocks/>
              <a:stCxn id="74" idx="6"/>
              <a:endCxn id="75" idx="2"/>
            </p:cNvCxnSpPr>
            <p:nvPr/>
          </p:nvCxnSpPr>
          <p:spPr bwMode="auto">
            <a:xfrm flipV="1">
              <a:off x="8590082" y="4290188"/>
              <a:ext cx="245170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4ABC4E9-0BEA-EE47-ABD7-3DEB761B7585}"/>
                </a:ext>
              </a:extLst>
            </p:cNvPr>
            <p:cNvCxnSpPr>
              <a:cxnSpLocks/>
              <a:stCxn id="75" idx="4"/>
              <a:endCxn id="77" idx="0"/>
            </p:cNvCxnSpPr>
            <p:nvPr/>
          </p:nvCxnSpPr>
          <p:spPr bwMode="auto">
            <a:xfrm flipH="1">
              <a:off x="8864657" y="4326259"/>
              <a:ext cx="3049" cy="29570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5D57C87-A840-4E4F-BFDA-E1D77EA7FC16}"/>
                </a:ext>
              </a:extLst>
            </p:cNvPr>
            <p:cNvCxnSpPr>
              <a:stCxn id="76" idx="6"/>
              <a:endCxn id="77" idx="2"/>
            </p:cNvCxnSpPr>
            <p:nvPr/>
          </p:nvCxnSpPr>
          <p:spPr bwMode="auto">
            <a:xfrm>
              <a:off x="8598157" y="4650963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E4CEA11-2E55-904B-B091-2D0608121038}"/>
                </a:ext>
              </a:extLst>
            </p:cNvPr>
            <p:cNvCxnSpPr>
              <a:cxnSpLocks/>
              <a:stCxn id="74" idx="4"/>
              <a:endCxn id="76" idx="0"/>
            </p:cNvCxnSpPr>
            <p:nvPr/>
          </p:nvCxnSpPr>
          <p:spPr bwMode="auto">
            <a:xfrm>
              <a:off x="8550440" y="4326260"/>
              <a:ext cx="9617" cy="29259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93FAE9C-A0AC-324A-87E5-9C915566D607}"/>
                </a:ext>
              </a:extLst>
            </p:cNvPr>
            <p:cNvCxnSpPr>
              <a:cxnSpLocks/>
              <a:stCxn id="74" idx="5"/>
              <a:endCxn id="77" idx="1"/>
            </p:cNvCxnSpPr>
            <p:nvPr/>
          </p:nvCxnSpPr>
          <p:spPr bwMode="auto">
            <a:xfrm>
              <a:off x="8578471" y="4315695"/>
              <a:ext cx="259245" cy="3156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121F31F-E387-BA4C-BB72-26A1D0EF99BB}"/>
                </a:ext>
              </a:extLst>
            </p:cNvPr>
            <p:cNvCxnSpPr>
              <a:cxnSpLocks/>
              <a:stCxn id="75" idx="3"/>
              <a:endCxn id="76" idx="7"/>
            </p:cNvCxnSpPr>
            <p:nvPr/>
          </p:nvCxnSpPr>
          <p:spPr bwMode="auto">
            <a:xfrm flipH="1">
              <a:off x="8586998" y="4315694"/>
              <a:ext cx="257759" cy="31256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456CDC5-D408-0347-B67D-5EFFB86AB18E}"/>
                </a:ext>
              </a:extLst>
            </p:cNvPr>
            <p:cNvCxnSpPr>
              <a:stCxn id="61" idx="6"/>
              <a:endCxn id="74" idx="2"/>
            </p:cNvCxnSpPr>
            <p:nvPr/>
          </p:nvCxnSpPr>
          <p:spPr bwMode="auto">
            <a:xfrm>
              <a:off x="8243830" y="4287860"/>
              <a:ext cx="266967" cy="232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BC00876-0B47-2348-872D-54BE97745DA4}"/>
              </a:ext>
            </a:extLst>
          </p:cNvPr>
          <p:cNvSpPr txBox="1"/>
          <p:nvPr/>
        </p:nvSpPr>
        <p:spPr>
          <a:xfrm>
            <a:off x="7491723" y="3958632"/>
            <a:ext cx="388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209785-190C-C944-9231-0A4D08FF73DC}"/>
              </a:ext>
            </a:extLst>
          </p:cNvPr>
          <p:cNvCxnSpPr>
            <a:cxnSpLocks/>
            <a:stCxn id="85" idx="2"/>
          </p:cNvCxnSpPr>
          <p:nvPr/>
        </p:nvCxnSpPr>
        <p:spPr bwMode="auto">
          <a:xfrm flipH="1">
            <a:off x="7545331" y="4451075"/>
            <a:ext cx="140516" cy="265147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290447F-94F2-C442-ACBE-82937C785EEA}"/>
              </a:ext>
            </a:extLst>
          </p:cNvPr>
          <p:cNvCxnSpPr>
            <a:cxnSpLocks/>
            <a:stCxn id="85" idx="2"/>
          </p:cNvCxnSpPr>
          <p:nvPr/>
        </p:nvCxnSpPr>
        <p:spPr bwMode="auto">
          <a:xfrm>
            <a:off x="7685847" y="4451075"/>
            <a:ext cx="142452" cy="25403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EBE961D-99BE-844B-A14E-4E2AF65AC3D6}"/>
              </a:ext>
            </a:extLst>
          </p:cNvPr>
          <p:cNvSpPr txBox="1"/>
          <p:nvPr/>
        </p:nvSpPr>
        <p:spPr>
          <a:xfrm rot="20462190">
            <a:off x="6202341" y="3424559"/>
            <a:ext cx="2340705" cy="52322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un-supervised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E20C07DE-D7C7-8846-B9F9-499AD20FBE2D}"/>
              </a:ext>
            </a:extLst>
          </p:cNvPr>
          <p:cNvCxnSpPr/>
          <p:nvPr/>
        </p:nvCxnSpPr>
        <p:spPr bwMode="auto">
          <a:xfrm rot="10800000" flipV="1">
            <a:off x="6019800" y="4451074"/>
            <a:ext cx="444500" cy="127017"/>
          </a:xfrm>
          <a:prstGeom prst="bentConnector3">
            <a:avLst>
              <a:gd name="adj1" fmla="val 1786"/>
            </a:avLst>
          </a:prstGeom>
          <a:solidFill>
            <a:schemeClr val="accent1"/>
          </a:solidFill>
          <a:ln w="3175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91265978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D8DB-E450-5C49-ADA3-7D9B433E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A142-3ABE-824A-BE72-69CEAF1F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D1C1-A1E5-5549-A888-4948DF44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718E5-B07C-334B-A05E-AF44F89A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  <p:pic>
        <p:nvPicPr>
          <p:cNvPr id="7" name="Picture 4" descr="0iterations">
            <a:extLst>
              <a:ext uri="{FF2B5EF4-FFF2-40B4-BE49-F238E27FC236}">
                <a16:creationId xmlns:a16="http://schemas.microsoft.com/office/drawing/2014/main" id="{71CA2F6B-4737-B14D-BB94-5D4E8163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21" y="2351307"/>
            <a:ext cx="2581507" cy="284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6D3D41-FD34-6344-AC54-9CCA80CA4741}"/>
              </a:ext>
            </a:extLst>
          </p:cNvPr>
          <p:cNvSpPr txBox="1"/>
          <p:nvPr/>
        </p:nvSpPr>
        <p:spPr>
          <a:xfrm>
            <a:off x="1021705" y="1840243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Given: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81D443-22EA-8146-A4C6-83354E3E2A51}"/>
              </a:ext>
            </a:extLst>
          </p:cNvPr>
          <p:cNvGrpSpPr>
            <a:grpSpLocks noChangeAspect="1"/>
          </p:cNvGrpSpPr>
          <p:nvPr/>
        </p:nvGrpSpPr>
        <p:grpSpPr>
          <a:xfrm>
            <a:off x="3718560" y="3734039"/>
            <a:ext cx="2834640" cy="1617596"/>
            <a:chOff x="3930282" y="2786095"/>
            <a:chExt cx="3956976" cy="2258055"/>
          </a:xfrm>
        </p:grpSpPr>
        <p:pic>
          <p:nvPicPr>
            <p:cNvPr id="8" name="Picture 4" descr="0iterations">
              <a:extLst>
                <a:ext uri="{FF2B5EF4-FFF2-40B4-BE49-F238E27FC236}">
                  <a16:creationId xmlns:a16="http://schemas.microsoft.com/office/drawing/2014/main" id="{F3B381EC-7DF9-7545-A230-FF2C702B0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282" y="2786095"/>
              <a:ext cx="2051674" cy="2258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4" descr="0iterations">
              <a:extLst>
                <a:ext uri="{FF2B5EF4-FFF2-40B4-BE49-F238E27FC236}">
                  <a16:creationId xmlns:a16="http://schemas.microsoft.com/office/drawing/2014/main" id="{51A24325-4B11-D843-BE4B-01B6C305E1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21626" y="3191702"/>
              <a:ext cx="1554480" cy="1573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6B1361-26C7-5F4B-B366-2D36025E0C7A}"/>
                </a:ext>
              </a:extLst>
            </p:cNvPr>
            <p:cNvSpPr/>
            <p:nvPr/>
          </p:nvSpPr>
          <p:spPr bwMode="auto">
            <a:xfrm>
              <a:off x="4617446" y="4436453"/>
              <a:ext cx="433265" cy="338399"/>
            </a:xfrm>
            <a:prstGeom prst="rect">
              <a:avLst/>
            </a:prstGeom>
            <a:noFill/>
            <a:ln w="508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D36727-FEC4-D84A-9432-F4671F139F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17446" y="3191702"/>
              <a:ext cx="1693028" cy="124475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E37CD4-3520-8540-9334-641C8D58DFE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050711" y="3191702"/>
              <a:ext cx="2836547" cy="124475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BE551F-5D2E-614C-99A4-E5FD16D37F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050711" y="4388629"/>
              <a:ext cx="2836547" cy="38622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48D9B9-536F-D441-8EB5-DAAB9B6114E2}"/>
              </a:ext>
            </a:extLst>
          </p:cNvPr>
          <p:cNvCxnSpPr/>
          <p:nvPr/>
        </p:nvCxnSpPr>
        <p:spPr bwMode="auto">
          <a:xfrm>
            <a:off x="3098810" y="1728731"/>
            <a:ext cx="0" cy="401061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A157490-7FE5-9947-B067-4419526499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818" y="752423"/>
            <a:ext cx="1194619" cy="1014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9A7D6F-C841-C341-BF07-839C86FBDADE}"/>
              </a:ext>
            </a:extLst>
          </p:cNvPr>
          <p:cNvSpPr txBox="1"/>
          <p:nvPr/>
        </p:nvSpPr>
        <p:spPr>
          <a:xfrm>
            <a:off x="3293218" y="1840242"/>
            <a:ext cx="2345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Find:</a:t>
            </a:r>
          </a:p>
          <a:p>
            <a:pPr marL="514350" indent="-514350" algn="l">
              <a:buAutoNum type="arabicParenR"/>
            </a:pPr>
            <a:r>
              <a:rPr lang="en-US" sz="3200" dirty="0">
                <a:latin typeface="+mn-lt"/>
              </a:rPr>
              <a:t>Outliers</a:t>
            </a:r>
          </a:p>
          <a:p>
            <a:pPr marL="514350" indent="-514350" algn="l">
              <a:buAutoNum type="arabicParenR"/>
            </a:pPr>
            <a:r>
              <a:rPr lang="en-US" sz="3200" dirty="0">
                <a:latin typeface="+mn-lt"/>
              </a:rPr>
              <a:t>Lock-step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CDCE82C2-8337-DA42-A7BB-96FB6A95E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0373" y="2352182"/>
            <a:ext cx="640080" cy="545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18FB4BE-12DE-FE41-A2D3-205395A8A45A}"/>
              </a:ext>
            </a:extLst>
          </p:cNvPr>
          <p:cNvSpPr/>
          <p:nvPr/>
        </p:nvSpPr>
        <p:spPr bwMode="auto">
          <a:xfrm rot="20120851">
            <a:off x="6929442" y="3914775"/>
            <a:ext cx="370521" cy="228600"/>
          </a:xfrm>
          <a:prstGeom prst="righ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A1516C9-A563-2040-A81E-8F9407B45B50}"/>
              </a:ext>
            </a:extLst>
          </p:cNvPr>
          <p:cNvSpPr/>
          <p:nvPr/>
        </p:nvSpPr>
        <p:spPr bwMode="auto">
          <a:xfrm rot="18637055">
            <a:off x="6796092" y="3424239"/>
            <a:ext cx="370521" cy="228600"/>
          </a:xfrm>
          <a:prstGeom prst="righ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C129906E-2755-9449-8DB0-A034304B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2883" y="3433830"/>
            <a:ext cx="1399165" cy="8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369901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P1.3.1. How to find ‘suspicious’ groups?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normal, right?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69092" y="4762500"/>
            <a:ext cx="8148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fans</a:t>
            </a:r>
          </a:p>
        </p:txBody>
      </p:sp>
      <p:pic>
        <p:nvPicPr>
          <p:cNvPr id="24" name="Picture 13" descr="twitter-logo_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D65E5A-02DC-8945-9D0E-CFE75E0E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229A2F-08F2-B945-82F8-8008B6E1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BD3DC-D6EB-7D4C-8860-CF09EBDA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C82974-04F9-FE4E-8E1E-610315F668F9}"/>
              </a:ext>
            </a:extLst>
          </p:cNvPr>
          <p:cNvGrpSpPr/>
          <p:nvPr/>
        </p:nvGrpSpPr>
        <p:grpSpPr>
          <a:xfrm>
            <a:off x="1238252" y="3313366"/>
            <a:ext cx="1130783" cy="953834"/>
            <a:chOff x="1238252" y="3313366"/>
            <a:chExt cx="1130783" cy="953834"/>
          </a:xfrm>
        </p:grpSpPr>
        <p:sp>
          <p:nvSpPr>
            <p:cNvPr id="23" name="TextBox 22"/>
            <p:cNvSpPr txBox="1"/>
            <p:nvPr/>
          </p:nvSpPr>
          <p:spPr>
            <a:xfrm>
              <a:off x="1498634" y="3313366"/>
              <a:ext cx="87040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idols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4E4515-306D-F54F-9743-63B4B87A9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8252" y="3786823"/>
              <a:ext cx="496864" cy="45952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4F099D7-F451-B344-BB74-EDDE32A49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6841" y="3823880"/>
              <a:ext cx="332490" cy="443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976102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P1.3.1. How to find ‘suspicious’ groups?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normal, right?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69092" y="4762500"/>
            <a:ext cx="8148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fans</a:t>
            </a:r>
          </a:p>
        </p:txBody>
      </p:sp>
      <p:pic>
        <p:nvPicPr>
          <p:cNvPr id="24" name="Picture 13" descr="twitter-logo_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D65E5A-02DC-8945-9D0E-CFE75E0E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229A2F-08F2-B945-82F8-8008B6E1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BD3DC-D6EB-7D4C-8860-CF09EBDA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488FB-E035-694D-8503-D4070766D99A}"/>
              </a:ext>
            </a:extLst>
          </p:cNvPr>
          <p:cNvGrpSpPr/>
          <p:nvPr/>
        </p:nvGrpSpPr>
        <p:grpSpPr>
          <a:xfrm>
            <a:off x="4079421" y="2448772"/>
            <a:ext cx="3827933" cy="3776085"/>
            <a:chOff x="4079421" y="2448772"/>
            <a:chExt cx="3827933" cy="3776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852213-1596-1F4F-99B4-404B65A8D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416" y="2787716"/>
              <a:ext cx="702468" cy="59439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E636A2-CD40-1E4E-AFD8-78B17D9E9E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64480" y="3699669"/>
              <a:ext cx="2377440" cy="237744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22AB3CB-3614-A749-A1A3-2C5BA38A637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64480" y="3696494"/>
              <a:ext cx="819309" cy="819309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E93774-94DD-AF49-AFDA-9C57914A23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98077" y="4530091"/>
              <a:ext cx="1110297" cy="1110297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EE3F0C-0322-9342-BFD3-9E0C7A7859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25189" y="5656920"/>
              <a:ext cx="413680" cy="41368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45099F-0A2E-AC4D-A071-ACE8524B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8338" y="2448772"/>
              <a:ext cx="604278" cy="93334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C7C91B-AB86-6840-A351-0DD5E107A938}"/>
                </a:ext>
              </a:extLst>
            </p:cNvPr>
            <p:cNvCxnSpPr/>
            <p:nvPr/>
          </p:nvCxnSpPr>
          <p:spPr bwMode="auto">
            <a:xfrm>
              <a:off x="6198077" y="3701097"/>
              <a:ext cx="0" cy="238061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8CB702-0A4E-824A-ABA6-A66BB329D610}"/>
                </a:ext>
              </a:extLst>
            </p:cNvPr>
            <p:cNvCxnSpPr/>
            <p:nvPr/>
          </p:nvCxnSpPr>
          <p:spPr bwMode="auto">
            <a:xfrm>
              <a:off x="7325189" y="3704273"/>
              <a:ext cx="0" cy="238061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5AB1A3-F00E-934E-BBF4-EB12205752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4479" y="5641203"/>
              <a:ext cx="2374389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FFAEAB1-E0F2-C64F-A942-C20CED0A8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4480" y="4509611"/>
              <a:ext cx="2374389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E6C2442-B3CA-2E42-9D85-4EDC8E7D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3419" y="2706471"/>
              <a:ext cx="593935" cy="67564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7B50DD6-8B14-184E-A654-E84F84241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4184" y="3808950"/>
              <a:ext cx="702468" cy="59439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2327374-B9A4-8742-8721-D5F73D17D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9421" y="4463476"/>
              <a:ext cx="604278" cy="9333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0C35831-50C3-A64E-A1F4-719B038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0129" y="5549216"/>
              <a:ext cx="593935" cy="67564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B00AF7-7D98-6141-A474-7C1701B587A9}"/>
              </a:ext>
            </a:extLst>
          </p:cNvPr>
          <p:cNvGrpSpPr/>
          <p:nvPr/>
        </p:nvGrpSpPr>
        <p:grpSpPr>
          <a:xfrm>
            <a:off x="1238252" y="3313366"/>
            <a:ext cx="1130783" cy="953834"/>
            <a:chOff x="1238252" y="3313366"/>
            <a:chExt cx="1130783" cy="95383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281D40-CD18-834E-9B50-578B9A413AA2}"/>
                </a:ext>
              </a:extLst>
            </p:cNvPr>
            <p:cNvSpPr txBox="1"/>
            <p:nvPr/>
          </p:nvSpPr>
          <p:spPr>
            <a:xfrm>
              <a:off x="1498634" y="3313366"/>
              <a:ext cx="87040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idols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C3ED55-7D70-6748-AB3D-8BDB0FEE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8252" y="3786823"/>
              <a:ext cx="496864" cy="45952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B6C40CA-D497-B847-B28C-D7C22C879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6841" y="3823880"/>
              <a:ext cx="332490" cy="443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795360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 that: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normal, right?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‘hyperbolic’ communities are more realistic [</a:t>
            </a:r>
            <a:r>
              <a:rPr lang="en-US" dirty="0" err="1"/>
              <a:t>Araujo</a:t>
            </a:r>
            <a:r>
              <a:rPr lang="en-US" dirty="0"/>
              <a:t>+, PKDD’14]</a:t>
            </a:r>
          </a:p>
        </p:txBody>
      </p:sp>
      <p:grpSp>
        <p:nvGrpSpPr>
          <p:cNvPr id="11" name="Group 14"/>
          <p:cNvGrpSpPr/>
          <p:nvPr/>
        </p:nvGrpSpPr>
        <p:grpSpPr>
          <a:xfrm>
            <a:off x="3581400" y="4417483"/>
            <a:ext cx="1016000" cy="1424517"/>
            <a:chOff x="1397000" y="4417483"/>
            <a:chExt cx="1016000" cy="1424517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397000" y="4417483"/>
              <a:ext cx="64135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33CC33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917700" y="4976283"/>
              <a:ext cx="35560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108200" y="5435600"/>
              <a:ext cx="292100" cy="215900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4EDD26A9-09F0-4576-8E1A-2736D6C9FDF1_mw1024_n_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0812" y="941328"/>
            <a:ext cx="1982391" cy="892086"/>
          </a:xfrm>
          <a:prstGeom prst="rect">
            <a:avLst/>
          </a:prstGeom>
          <a:ln w="50800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22" name="&quot;No&quot; Symbol 21"/>
          <p:cNvSpPr/>
          <p:nvPr/>
        </p:nvSpPr>
        <p:spPr bwMode="auto">
          <a:xfrm>
            <a:off x="4470400" y="1308100"/>
            <a:ext cx="876300" cy="901700"/>
          </a:xfrm>
          <a:prstGeom prst="noSmoking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F3E7B1A-F25A-B441-B0E7-3524E79C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D45B902-8AA0-6E47-AEF5-A15A9181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EDDC7-29A3-4943-AD8C-C1D4F739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B42B26-195F-2B44-AEF4-3CCFFB96DC6F}"/>
              </a:ext>
            </a:extLst>
          </p:cNvPr>
          <p:cNvSpPr txBox="1"/>
          <p:nvPr/>
        </p:nvSpPr>
        <p:spPr>
          <a:xfrm>
            <a:off x="269092" y="4762500"/>
            <a:ext cx="8148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fans</a:t>
            </a:r>
          </a:p>
        </p:txBody>
      </p:sp>
      <p:pic>
        <p:nvPicPr>
          <p:cNvPr id="25" name="Picture 13" descr="twitter-logo_1.jpg">
            <a:extLst>
              <a:ext uri="{FF2B5EF4-FFF2-40B4-BE49-F238E27FC236}">
                <a16:creationId xmlns:a16="http://schemas.microsoft.com/office/drawing/2014/main" id="{6AC8B741-7191-A041-ADE9-9B8D4513BF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8308A0-782A-0649-A056-87454B5716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992" y="3817302"/>
            <a:ext cx="496864" cy="4595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6CA2C41-334D-264A-9767-451B15D5C1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581" y="3854359"/>
            <a:ext cx="332490" cy="44332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C5304F6-8C7B-7644-BFC5-DCEBE9F6F967}"/>
              </a:ext>
            </a:extLst>
          </p:cNvPr>
          <p:cNvGrpSpPr/>
          <p:nvPr/>
        </p:nvGrpSpPr>
        <p:grpSpPr>
          <a:xfrm>
            <a:off x="1238252" y="3313366"/>
            <a:ext cx="1130783" cy="953834"/>
            <a:chOff x="1238252" y="3313366"/>
            <a:chExt cx="1130783" cy="95383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8A080C-ADAC-9049-9197-35FFA0A70373}"/>
                </a:ext>
              </a:extLst>
            </p:cNvPr>
            <p:cNvSpPr txBox="1"/>
            <p:nvPr/>
          </p:nvSpPr>
          <p:spPr>
            <a:xfrm>
              <a:off x="1498634" y="3313366"/>
              <a:ext cx="87040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idols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2EC2668-F6AE-E349-9EAE-9AE29433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8252" y="3786823"/>
              <a:ext cx="496864" cy="45952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898A7A-CA45-A246-A4AF-502ACC5BA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6841" y="3823880"/>
              <a:ext cx="332490" cy="443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797580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 that: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usually </a:t>
            </a:r>
            <a:r>
              <a:rPr lang="en-US" dirty="0">
                <a:solidFill>
                  <a:schemeClr val="tx2"/>
                </a:solidFill>
              </a:rPr>
              <a:t>suspicious</a:t>
            </a:r>
          </a:p>
          <a:p>
            <a:r>
              <a:rPr lang="en-US" dirty="0"/>
              <a:t>‘hyperbolic’ communities are more realistic [</a:t>
            </a:r>
            <a:r>
              <a:rPr lang="en-US" dirty="0" err="1"/>
              <a:t>Araujo</a:t>
            </a:r>
            <a:r>
              <a:rPr lang="en-US" dirty="0"/>
              <a:t>+, PKDD’14]</a:t>
            </a:r>
          </a:p>
        </p:txBody>
      </p:sp>
      <p:grpSp>
        <p:nvGrpSpPr>
          <p:cNvPr id="11" name="Group 14"/>
          <p:cNvGrpSpPr/>
          <p:nvPr/>
        </p:nvGrpSpPr>
        <p:grpSpPr>
          <a:xfrm>
            <a:off x="3581400" y="4417483"/>
            <a:ext cx="1016000" cy="1424517"/>
            <a:chOff x="1397000" y="4417483"/>
            <a:chExt cx="1016000" cy="1424517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397000" y="4417483"/>
              <a:ext cx="64135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33CC33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917700" y="4976283"/>
              <a:ext cx="35560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108200" y="5435600"/>
              <a:ext cx="292100" cy="215900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4704" y="3352800"/>
            <a:ext cx="52449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rgbClr val="A5002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Q: Can we spot blocks, easily?</a:t>
            </a:r>
          </a:p>
        </p:txBody>
      </p:sp>
      <p:pic>
        <p:nvPicPr>
          <p:cNvPr id="22" name="Picture 21" descr="4EDD26A9-09F0-4576-8E1A-2736D6C9FDF1_mw1024_n_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0812" y="941328"/>
            <a:ext cx="1982391" cy="892086"/>
          </a:xfrm>
          <a:prstGeom prst="rect">
            <a:avLst/>
          </a:prstGeom>
          <a:ln w="50800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016EBDB-0073-7D4A-A028-0BCA260C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9DD180F-3FFF-2745-8CF0-46D57601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61B71-3293-7749-9613-360A6DBC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</p:spTree>
    <p:extLst>
      <p:ext uri="{BB962C8B-B14F-4D97-AF65-F5344CB8AC3E}">
        <p14:creationId xmlns:p14="http://schemas.microsoft.com/office/powerpoint/2010/main" val="711274268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 that: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usually </a:t>
            </a:r>
            <a:r>
              <a:rPr lang="en-US" dirty="0">
                <a:solidFill>
                  <a:schemeClr val="tx2"/>
                </a:solidFill>
              </a:rPr>
              <a:t>suspicious</a:t>
            </a:r>
          </a:p>
          <a:p>
            <a:r>
              <a:rPr lang="en-US" dirty="0"/>
              <a:t>‘hyperbolic’ communities are more realistic [</a:t>
            </a:r>
            <a:r>
              <a:rPr lang="en-US" dirty="0" err="1"/>
              <a:t>Araujo</a:t>
            </a:r>
            <a:r>
              <a:rPr lang="en-US" dirty="0"/>
              <a:t>+, PKDD’14]</a:t>
            </a:r>
          </a:p>
        </p:txBody>
      </p:sp>
      <p:grpSp>
        <p:nvGrpSpPr>
          <p:cNvPr id="11" name="Group 14"/>
          <p:cNvGrpSpPr/>
          <p:nvPr/>
        </p:nvGrpSpPr>
        <p:grpSpPr>
          <a:xfrm>
            <a:off x="3581400" y="4417483"/>
            <a:ext cx="1016000" cy="1424517"/>
            <a:chOff x="1397000" y="4417483"/>
            <a:chExt cx="1016000" cy="1424517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397000" y="4417483"/>
              <a:ext cx="64135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33CC33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917700" y="4976283"/>
              <a:ext cx="35560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108200" y="5435600"/>
              <a:ext cx="292100" cy="215900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4704" y="3352800"/>
            <a:ext cx="52449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rgbClr val="A5002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Q: Can we spot blocks, easily?</a:t>
            </a:r>
          </a:p>
          <a:p>
            <a:pPr algn="l"/>
            <a:r>
              <a:rPr lang="en-US" sz="3200" dirty="0">
                <a:solidFill>
                  <a:srgbClr val="A5002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A: Silver bullet: SVD!</a:t>
            </a:r>
          </a:p>
        </p:txBody>
      </p:sp>
      <p:pic>
        <p:nvPicPr>
          <p:cNvPr id="22" name="Picture 21" descr="4EDD26A9-09F0-4576-8E1A-2736D6C9FDF1_mw1024_n_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0812" y="941328"/>
            <a:ext cx="1982391" cy="892086"/>
          </a:xfrm>
          <a:prstGeom prst="rect">
            <a:avLst/>
          </a:prstGeom>
          <a:ln w="50800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CF80B88-96E9-E149-AB73-2ADA8025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153C565-136B-804A-84FD-9057D67D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9DC72-CD22-8341-8B25-C6180A686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9DDFD2-367B-DC44-9DD7-B578648871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46681">
            <a:off x="6707594" y="3739996"/>
            <a:ext cx="381639" cy="109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75356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2FCDC9-0E9B-FA4C-9CA0-BE40D83ED274}"/>
              </a:ext>
            </a:extLst>
          </p:cNvPr>
          <p:cNvGrpSpPr/>
          <p:nvPr/>
        </p:nvGrpSpPr>
        <p:grpSpPr>
          <a:xfrm>
            <a:off x="1422400" y="4330700"/>
            <a:ext cx="7167032" cy="1511300"/>
            <a:chOff x="1422400" y="4330700"/>
            <a:chExt cx="7167032" cy="1511300"/>
          </a:xfrm>
        </p:grpSpPr>
        <p:grpSp>
          <p:nvGrpSpPr>
            <p:cNvPr id="38" name="Group 42"/>
            <p:cNvGrpSpPr/>
            <p:nvPr/>
          </p:nvGrpSpPr>
          <p:grpSpPr>
            <a:xfrm>
              <a:off x="1422400" y="4419600"/>
              <a:ext cx="990600" cy="1422400"/>
              <a:chOff x="1422400" y="4419600"/>
              <a:chExt cx="990600" cy="1422400"/>
            </a:xfrm>
          </p:grpSpPr>
          <p:sp>
            <p:nvSpPr>
              <p:cNvPr id="16" name="Rectangle 7"/>
              <p:cNvSpPr>
                <a:spLocks noChangeArrowheads="1"/>
              </p:cNvSpPr>
              <p:nvPr/>
            </p:nvSpPr>
            <p:spPr bwMode="auto">
              <a:xfrm>
                <a:off x="1422400" y="4419600"/>
                <a:ext cx="990600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435100" y="4432300"/>
                <a:ext cx="6096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2082800" y="4940300"/>
                <a:ext cx="101600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84400" y="5626100"/>
                <a:ext cx="215900" cy="1270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026843" y="5029200"/>
              <a:ext cx="3793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644900" y="4330700"/>
              <a:ext cx="4944532" cy="1511300"/>
              <a:chOff x="3644900" y="4330700"/>
              <a:chExt cx="4944532" cy="1511300"/>
            </a:xfrm>
          </p:grpSpPr>
          <p:sp>
            <p:nvSpPr>
              <p:cNvPr id="7" name="Rectangle 13"/>
              <p:cNvSpPr>
                <a:spLocks noChangeArrowheads="1"/>
              </p:cNvSpPr>
              <p:nvPr/>
            </p:nvSpPr>
            <p:spPr bwMode="auto">
              <a:xfrm>
                <a:off x="74168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14"/>
              <p:cNvSpPr>
                <a:spLocks noChangeArrowheads="1"/>
              </p:cNvSpPr>
              <p:nvPr/>
            </p:nvSpPr>
            <p:spPr bwMode="auto">
              <a:xfrm>
                <a:off x="56007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15"/>
              <p:cNvSpPr>
                <a:spLocks noChangeArrowheads="1"/>
              </p:cNvSpPr>
              <p:nvPr/>
            </p:nvSpPr>
            <p:spPr bwMode="auto">
              <a:xfrm>
                <a:off x="36576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816600" y="4356100"/>
                <a:ext cx="965200" cy="457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7607300" y="4330700"/>
                <a:ext cx="977900" cy="508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3644900" y="4419600"/>
                <a:ext cx="762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6375400" y="4347633"/>
                <a:ext cx="101600" cy="46567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5592232" y="4889500"/>
                <a:ext cx="71967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7416800" y="5638800"/>
                <a:ext cx="50800" cy="1143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8369300" y="4330700"/>
                <a:ext cx="220132" cy="45719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054610" y="4986867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25732" y="4986864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</p:grp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E01676AD-7456-6C45-AC93-617B4E55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F94188B5-5E94-1A43-A998-68447FD4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7EED4-7EB4-B84E-A4A4-8F8CA6524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B354291-9CB4-1E49-83A1-AB7D40F065B5}"/>
              </a:ext>
            </a:extLst>
          </p:cNvPr>
          <p:cNvSpPr/>
          <p:nvPr/>
        </p:nvSpPr>
        <p:spPr bwMode="auto">
          <a:xfrm rot="1047916">
            <a:off x="5948516" y="447604"/>
            <a:ext cx="3083490" cy="655754"/>
          </a:xfrm>
          <a:prstGeom prst="roundRect">
            <a:avLst/>
          </a:prstGeom>
          <a:solidFill>
            <a:srgbClr val="008F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lt"/>
              </a:rPr>
              <a:t>Reminder (from HITS)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C3A26DC-3BDA-1A45-A024-1BF8949ABDF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100" y="3854721"/>
            <a:ext cx="410635" cy="3797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E16C83-6E6E-6344-8283-5269178E1A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430" y="3846766"/>
            <a:ext cx="291023" cy="38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344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0" y="6826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Inferring Strange Behavior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Connectivity</a:t>
            </a:r>
            <a:r>
              <a:rPr lang="zh-CN" altLang="en-US" sz="3600" dirty="0"/>
              <a:t> </a:t>
            </a:r>
            <a:r>
              <a:rPr lang="en-US" altLang="zh-CN" sz="3600" dirty="0"/>
              <a:t>Pattern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Social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Networks</a:t>
            </a:r>
            <a:br>
              <a:rPr lang="en-US" altLang="zh-CN" sz="3600" dirty="0"/>
            </a:br>
            <a:r>
              <a:rPr lang="en-US" altLang="zh-CN" sz="3600" dirty="0">
                <a:solidFill>
                  <a:schemeClr val="tx1"/>
                </a:solidFill>
              </a:rPr>
              <a:t>PAKDD’14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7900" y="3886200"/>
            <a:ext cx="76835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Meng</a:t>
            </a:r>
            <a:r>
              <a:rPr lang="zh-CN" altLang="en-US" sz="2800" dirty="0"/>
              <a:t> </a:t>
            </a:r>
            <a:r>
              <a:rPr lang="en-US" altLang="zh-CN" sz="2800" dirty="0"/>
              <a:t>Jiang, </a:t>
            </a:r>
            <a:r>
              <a:rPr lang="en-US" altLang="zh-CN" sz="2800" dirty="0" err="1"/>
              <a:t>Peng</a:t>
            </a:r>
            <a:r>
              <a:rPr lang="zh-CN" altLang="en-US" sz="2800" dirty="0"/>
              <a:t> </a:t>
            </a:r>
            <a:r>
              <a:rPr lang="en-US" altLang="zh-CN" sz="2800" dirty="0"/>
              <a:t>Cui, </a:t>
            </a:r>
            <a:r>
              <a:rPr lang="en-US" altLang="zh-CN" sz="2800" dirty="0" err="1"/>
              <a:t>Shiqiang</a:t>
            </a:r>
            <a:r>
              <a:rPr lang="zh-CN" altLang="en-US" sz="2800" dirty="0"/>
              <a:t> </a:t>
            </a:r>
            <a:r>
              <a:rPr lang="en-US" altLang="zh-CN" sz="2800" dirty="0"/>
              <a:t>Yang (</a:t>
            </a:r>
            <a:r>
              <a:rPr lang="en-US" altLang="zh-CN" sz="2800" dirty="0" err="1"/>
              <a:t>Tsinghua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Alex</a:t>
            </a:r>
            <a:r>
              <a:rPr lang="zh-CN" altLang="en-US" sz="2800" dirty="0"/>
              <a:t> </a:t>
            </a:r>
            <a:r>
              <a:rPr lang="en-US" altLang="zh-CN" sz="2800" dirty="0" err="1"/>
              <a:t>Beutel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Christos</a:t>
            </a:r>
            <a:r>
              <a:rPr lang="zh-CN" altLang="en-US" sz="2800" dirty="0"/>
              <a:t> </a:t>
            </a:r>
            <a:r>
              <a:rPr lang="en-US" altLang="zh-CN" sz="2800" dirty="0" err="1"/>
              <a:t>Faloutsos</a:t>
            </a:r>
            <a:r>
              <a:rPr lang="en-US" altLang="zh-CN" sz="2800" dirty="0"/>
              <a:t> (CMU)</a:t>
            </a:r>
          </a:p>
        </p:txBody>
      </p:sp>
      <p:pic>
        <p:nvPicPr>
          <p:cNvPr id="6" name="Picture 5" descr="alex_beutel_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5118100"/>
            <a:ext cx="1035050" cy="1263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3090" y="2578100"/>
            <a:ext cx="1157729" cy="1309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2565400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8335" y="2571750"/>
            <a:ext cx="1272531" cy="1394474"/>
          </a:xfrm>
          <a:prstGeom prst="rect">
            <a:avLst/>
          </a:prstGeom>
        </p:spPr>
      </p:pic>
      <p:pic>
        <p:nvPicPr>
          <p:cNvPr id="10" name="清华大学logo副本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3733799"/>
            <a:ext cx="1016000" cy="95013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756809827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Tencent</a:t>
            </a:r>
            <a:r>
              <a:rPr lang="en-US" dirty="0"/>
              <a:t> </a:t>
            </a:r>
            <a:r>
              <a:rPr lang="en-US" dirty="0" err="1"/>
              <a:t>Weibo</a:t>
            </a:r>
            <a:endParaRPr lang="en-US" dirty="0"/>
          </a:p>
          <a:p>
            <a:r>
              <a:rPr lang="en-US" dirty="0"/>
              <a:t>117 million nodes</a:t>
            </a:r>
            <a:r>
              <a:rPr lang="zh-CN" altLang="en-US" dirty="0"/>
              <a:t> </a:t>
            </a:r>
            <a:r>
              <a:rPr lang="en-US" altLang="zh-CN" dirty="0"/>
              <a:t>(with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UGC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</a:p>
          <a:p>
            <a:r>
              <a:rPr lang="en-US" altLang="zh-CN" dirty="0"/>
              <a:t>3.33</a:t>
            </a:r>
            <a:r>
              <a:rPr lang="zh-CN" altLang="en-US" dirty="0"/>
              <a:t> </a:t>
            </a:r>
            <a:r>
              <a:rPr lang="en-US" altLang="zh-CN" dirty="0"/>
              <a:t>billion</a:t>
            </a:r>
            <a:r>
              <a:rPr lang="zh-CN" altLang="en-US" dirty="0"/>
              <a:t> </a:t>
            </a:r>
            <a:r>
              <a:rPr lang="en-US" altLang="zh-CN" dirty="0"/>
              <a:t>directed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1498600"/>
            <a:ext cx="614362" cy="614362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978" y="3648175"/>
            <a:ext cx="308220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63723-35D5-124D-8276-A192CBD5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E7692FB-3787-DC42-9903-F36291DA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EFE96-933D-B149-82AF-8021A440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</p:spTree>
    <p:extLst>
      <p:ext uri="{BB962C8B-B14F-4D97-AF65-F5344CB8AC3E}">
        <p14:creationId xmlns:p14="http://schemas.microsoft.com/office/powerpoint/2010/main" val="345744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840D877B-E437-9E42-BAF6-6B965B4DF7E6}"/>
              </a:ext>
            </a:extLst>
          </p:cNvPr>
          <p:cNvSpPr/>
          <p:nvPr/>
        </p:nvSpPr>
        <p:spPr bwMode="auto">
          <a:xfrm>
            <a:off x="7648720" y="4192597"/>
            <a:ext cx="1106923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6998893-3899-0A4E-A23B-FDCCC9C51392}"/>
              </a:ext>
            </a:extLst>
          </p:cNvPr>
          <p:cNvSpPr/>
          <p:nvPr/>
        </p:nvSpPr>
        <p:spPr bwMode="auto">
          <a:xfrm>
            <a:off x="7438886" y="4376704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6E6DD-A242-E743-A8BC-5F925FCB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2E19-CB93-E849-9008-A5954627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A8FA-0417-3F4A-B5DD-CE9FE93A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11-2B6F-E242-9970-96EAC63C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299BB-06B6-C743-BD4A-0F3307031A2D}"/>
              </a:ext>
            </a:extLst>
          </p:cNvPr>
          <p:cNvSpPr txBox="1"/>
          <p:nvPr/>
        </p:nvSpPr>
        <p:spPr>
          <a:xfrm>
            <a:off x="945693" y="1119289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plain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54D27-B43D-3E4B-A4BC-DB077608B474}"/>
              </a:ext>
            </a:extLst>
          </p:cNvPr>
          <p:cNvSpPr txBox="1"/>
          <p:nvPr/>
        </p:nvSpPr>
        <p:spPr>
          <a:xfrm>
            <a:off x="3633212" y="1821316"/>
            <a:ext cx="15256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Node-</a:t>
            </a:r>
            <a:r>
              <a:rPr lang="en-US" dirty="0" err="1">
                <a:latin typeface="+mn-lt"/>
              </a:rPr>
              <a:t>attr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F2EBD-2C38-304E-B05A-2FF86FEDDAF4}"/>
              </a:ext>
            </a:extLst>
          </p:cNvPr>
          <p:cNvSpPr txBox="1"/>
          <p:nvPr/>
        </p:nvSpPr>
        <p:spPr>
          <a:xfrm>
            <a:off x="7022275" y="1804106"/>
            <a:ext cx="14887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Edge-</a:t>
            </a:r>
            <a:r>
              <a:rPr lang="en-US" dirty="0" err="1">
                <a:latin typeface="+mn-lt"/>
              </a:rPr>
              <a:t>attr</a:t>
            </a:r>
            <a:r>
              <a:rPr lang="en-US" dirty="0">
                <a:latin typeface="+mn-lt"/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CF51C8-ABD7-194B-825A-1F67B5FBE14B}"/>
              </a:ext>
            </a:extLst>
          </p:cNvPr>
          <p:cNvGrpSpPr>
            <a:grpSpLocks noChangeAspect="1"/>
          </p:cNvGrpSpPr>
          <p:nvPr/>
        </p:nvGrpSpPr>
        <p:grpSpPr>
          <a:xfrm>
            <a:off x="685317" y="2691542"/>
            <a:ext cx="1961772" cy="1125145"/>
            <a:chOff x="3280044" y="2270754"/>
            <a:chExt cx="6539239" cy="37504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A707E7-4B7E-414A-9B6A-188195CC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3BBA58-909A-4142-BD3B-18F440877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8FC2E6-F891-4A42-AFDA-CAB705388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32A73-1494-844F-93B5-8D1ED7760B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1B5CCD-7892-C34A-B6DF-BDE72553F9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31ED51-42A9-3E48-910B-7A9D674FE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12E07CE-2013-BF47-8880-A4E053109C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" name="Picture 2" descr="See the source image">
              <a:extLst>
                <a:ext uri="{FF2B5EF4-FFF2-40B4-BE49-F238E27FC236}">
                  <a16:creationId xmlns:a16="http://schemas.microsoft.com/office/drawing/2014/main" id="{60FEDD91-3D79-1D4C-B240-C10C1F693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6A90CDE4-62DC-2E4F-846D-9D3CE9865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C67D4AC3-3F41-1D48-BA55-760784FB8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847276-8070-374B-AB1C-07DB913ABA46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50F872-2D99-5949-87A0-892BF62AD0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C2071C-09C5-FA4F-A101-7D336C891C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FE208D8-AE6C-6748-BFEF-95FADA8E1D16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827F56-9899-834A-A488-8F9AB532F1B7}"/>
              </a:ext>
            </a:extLst>
          </p:cNvPr>
          <p:cNvGrpSpPr>
            <a:grpSpLocks noChangeAspect="1"/>
          </p:cNvGrpSpPr>
          <p:nvPr/>
        </p:nvGrpSpPr>
        <p:grpSpPr>
          <a:xfrm>
            <a:off x="3889676" y="2556731"/>
            <a:ext cx="1961772" cy="1125145"/>
            <a:chOff x="3280044" y="2270754"/>
            <a:chExt cx="6539239" cy="375048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C36D154-9D61-2641-9714-1216B470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8B3EB5-BC02-8540-8A56-CD2B3D8C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A7FC3A-B1ED-3541-9AA0-8A3FAE5D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8B57F6-5316-7648-9B0E-2483CAF3732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0E67D4-C76C-7440-8672-A4F901F4D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6BA59C-5DE8-114A-8C76-A7DE091584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3C77AB-C5E4-0346-A23F-B860F84CE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0" name="Picture 2" descr="See the source image">
              <a:extLst>
                <a:ext uri="{FF2B5EF4-FFF2-40B4-BE49-F238E27FC236}">
                  <a16:creationId xmlns:a16="http://schemas.microsoft.com/office/drawing/2014/main" id="{33019A24-8AEE-0B4E-A582-08A6B964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EB1ECC79-A4A2-974F-A79D-458E6AB8E9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A76BBFBF-A4CF-C748-9D27-3E3A707AF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70F9A4-6137-8D48-A7E7-E7F089A579DD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EFC858-D4D1-2744-BBDF-1D30549962E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9EEE4E8-6138-EC47-8D36-0B74A74E4B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D114B99-ECB1-5F4B-BDC6-283FC40A4FEF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B15691-2B8F-6C49-890C-8830486693C2}"/>
              </a:ext>
            </a:extLst>
          </p:cNvPr>
          <p:cNvGrpSpPr>
            <a:grpSpLocks noChangeAspect="1"/>
          </p:cNvGrpSpPr>
          <p:nvPr/>
        </p:nvGrpSpPr>
        <p:grpSpPr>
          <a:xfrm>
            <a:off x="3683488" y="2597717"/>
            <a:ext cx="168378" cy="167013"/>
            <a:chOff x="3811979" y="4990918"/>
            <a:chExt cx="241078" cy="2391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AA88453-76D6-724F-BBBC-2B8F3263C0B4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B69D2C-EE26-C14A-84BC-03744CC5426F}"/>
                </a:ext>
              </a:extLst>
            </p:cNvPr>
            <p:cNvCxnSpPr>
              <a:stCxn id="47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AFA2BE-B99D-4740-9EF7-A99014CB42A8}"/>
              </a:ext>
            </a:extLst>
          </p:cNvPr>
          <p:cNvGrpSpPr>
            <a:grpSpLocks noChangeAspect="1"/>
          </p:cNvGrpSpPr>
          <p:nvPr/>
        </p:nvGrpSpPr>
        <p:grpSpPr>
          <a:xfrm>
            <a:off x="3587271" y="3005526"/>
            <a:ext cx="104394" cy="177957"/>
            <a:chOff x="5555931" y="4930158"/>
            <a:chExt cx="159092" cy="27119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61F873E-1B85-944C-9306-115E57205A29}"/>
                </a:ext>
              </a:extLst>
            </p:cNvPr>
            <p:cNvSpPr/>
            <p:nvPr/>
          </p:nvSpPr>
          <p:spPr bwMode="auto">
            <a:xfrm>
              <a:off x="5560644" y="4930158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31E126-0934-3D46-9244-F8C049DCD818}"/>
                </a:ext>
              </a:extLst>
            </p:cNvPr>
            <p:cNvCxnSpPr>
              <a:stCxn id="52" idx="4"/>
            </p:cNvCxnSpPr>
            <p:nvPr/>
          </p:nvCxnSpPr>
          <p:spPr bwMode="auto">
            <a:xfrm flipH="1">
              <a:off x="5637833" y="5064839"/>
              <a:ext cx="1" cy="136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595F31-080E-4E4D-AC67-62AD6C604F7A}"/>
                </a:ext>
              </a:extLst>
            </p:cNvPr>
            <p:cNvCxnSpPr/>
            <p:nvPr/>
          </p:nvCxnSpPr>
          <p:spPr bwMode="auto">
            <a:xfrm>
              <a:off x="5555931" y="5134422"/>
              <a:ext cx="15437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7D458-92DB-B943-A807-871D17C3C428}"/>
              </a:ext>
            </a:extLst>
          </p:cNvPr>
          <p:cNvGrpSpPr>
            <a:grpSpLocks noChangeAspect="1"/>
          </p:cNvGrpSpPr>
          <p:nvPr/>
        </p:nvGrpSpPr>
        <p:grpSpPr>
          <a:xfrm>
            <a:off x="3737400" y="3489406"/>
            <a:ext cx="168378" cy="167013"/>
            <a:chOff x="3811979" y="4990918"/>
            <a:chExt cx="241078" cy="2391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EBA6788-BD85-4948-825C-2A06763F28A2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3D1DA0-201B-0048-A9A0-6A0C68D60CE9}"/>
                </a:ext>
              </a:extLst>
            </p:cNvPr>
            <p:cNvCxnSpPr>
              <a:stCxn id="60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9A112770-1DE4-C540-B0C5-3D0CC33101DE}"/>
              </a:ext>
            </a:extLst>
          </p:cNvPr>
          <p:cNvSpPr/>
          <p:nvPr/>
        </p:nvSpPr>
        <p:spPr bwMode="auto">
          <a:xfrm>
            <a:off x="3434543" y="2675354"/>
            <a:ext cx="107824" cy="94067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B3D5CA0-4462-CE4D-A690-FAEBBF67AA76}"/>
              </a:ext>
            </a:extLst>
          </p:cNvPr>
          <p:cNvSpPr/>
          <p:nvPr/>
        </p:nvSpPr>
        <p:spPr bwMode="auto">
          <a:xfrm>
            <a:off x="3377401" y="3005526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988E771-55B2-5E45-A60D-24BF107CC6D6}"/>
              </a:ext>
            </a:extLst>
          </p:cNvPr>
          <p:cNvSpPr/>
          <p:nvPr/>
        </p:nvSpPr>
        <p:spPr bwMode="auto">
          <a:xfrm>
            <a:off x="3508698" y="3558674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C56C1F2-139E-FB4F-B40C-7B7A9AE57590}"/>
              </a:ext>
            </a:extLst>
          </p:cNvPr>
          <p:cNvGrpSpPr/>
          <p:nvPr/>
        </p:nvGrpSpPr>
        <p:grpSpPr>
          <a:xfrm>
            <a:off x="274564" y="3986079"/>
            <a:ext cx="1681057" cy="1733367"/>
            <a:chOff x="274564" y="3986079"/>
            <a:chExt cx="1681057" cy="17333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D6AB8E-7F33-1A44-992F-548A10C95284}"/>
                </a:ext>
              </a:extLst>
            </p:cNvPr>
            <p:cNvSpPr/>
            <p:nvPr/>
          </p:nvSpPr>
          <p:spPr bwMode="auto">
            <a:xfrm>
              <a:off x="848698" y="4500748"/>
              <a:ext cx="1106923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C11467-EE1F-6D42-8264-3AFD9F511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501817"/>
              <a:ext cx="204243" cy="24377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CF43A6A-334B-8947-9EE8-3239A8988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851586"/>
              <a:ext cx="163381" cy="24377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8A4452-D827-8140-8D39-CAFEEAD3574B}"/>
                </a:ext>
              </a:extLst>
            </p:cNvPr>
            <p:cNvSpPr txBox="1"/>
            <p:nvPr/>
          </p:nvSpPr>
          <p:spPr>
            <a:xfrm rot="5400000">
              <a:off x="261740" y="52141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E0306BF-4FF3-B046-8104-6F271D6F8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112" y="4140300"/>
              <a:ext cx="204243" cy="2437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A609B5F-83FC-DE43-8D7D-FAFA0646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16" y="4139592"/>
              <a:ext cx="163381" cy="24377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C1989D-6FD0-BC42-B94C-BDACF7CB4672}"/>
                </a:ext>
              </a:extLst>
            </p:cNvPr>
            <p:cNvSpPr txBox="1"/>
            <p:nvPr/>
          </p:nvSpPr>
          <p:spPr>
            <a:xfrm>
              <a:off x="1437530" y="39860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0FBF42B-F017-BC43-8B57-35D58B94A078}"/>
                </a:ext>
              </a:extLst>
            </p:cNvPr>
            <p:cNvSpPr txBox="1"/>
            <p:nvPr/>
          </p:nvSpPr>
          <p:spPr>
            <a:xfrm>
              <a:off x="1169814" y="4851586"/>
              <a:ext cx="42511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058E4B-A774-F34D-8072-7549B5328190}"/>
              </a:ext>
            </a:extLst>
          </p:cNvPr>
          <p:cNvGrpSpPr/>
          <p:nvPr/>
        </p:nvGrpSpPr>
        <p:grpSpPr>
          <a:xfrm>
            <a:off x="4241477" y="3984902"/>
            <a:ext cx="1681057" cy="1733367"/>
            <a:chOff x="274564" y="3986079"/>
            <a:chExt cx="1681057" cy="173336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B27E006-BA7D-224E-9902-338EAC4CF253}"/>
                </a:ext>
              </a:extLst>
            </p:cNvPr>
            <p:cNvSpPr/>
            <p:nvPr/>
          </p:nvSpPr>
          <p:spPr bwMode="auto">
            <a:xfrm>
              <a:off x="848698" y="4500748"/>
              <a:ext cx="1106923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2A8366-B063-B64D-8D2C-5F2B5C6C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501817"/>
              <a:ext cx="204243" cy="243774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A7466D8-2C28-7041-A310-722994F2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851586"/>
              <a:ext cx="163381" cy="243774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B7D16F5-6E3B-2C47-AE59-1332DC9DED7B}"/>
                </a:ext>
              </a:extLst>
            </p:cNvPr>
            <p:cNvSpPr txBox="1"/>
            <p:nvPr/>
          </p:nvSpPr>
          <p:spPr>
            <a:xfrm rot="5400000">
              <a:off x="261740" y="52141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4B39DF8-93D9-DF4F-8F5A-1C7350B76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112" y="4140300"/>
              <a:ext cx="204243" cy="24377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B8013C9-517B-1844-86D5-DAF270B80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16" y="4139592"/>
              <a:ext cx="163381" cy="243774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969A51-65D1-2747-B917-37BDF345339E}"/>
                </a:ext>
              </a:extLst>
            </p:cNvPr>
            <p:cNvSpPr txBox="1"/>
            <p:nvPr/>
          </p:nvSpPr>
          <p:spPr>
            <a:xfrm>
              <a:off x="1437530" y="39860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988DC98-EAF9-BC42-A629-7742C94BC594}"/>
                </a:ext>
              </a:extLst>
            </p:cNvPr>
            <p:cNvSpPr txBox="1"/>
            <p:nvPr/>
          </p:nvSpPr>
          <p:spPr>
            <a:xfrm>
              <a:off x="1169814" y="4851586"/>
              <a:ext cx="42511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A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C4BA5C7C-7E70-704E-A560-9A6222FF14D2}"/>
              </a:ext>
            </a:extLst>
          </p:cNvPr>
          <p:cNvSpPr/>
          <p:nvPr/>
        </p:nvSpPr>
        <p:spPr bwMode="auto">
          <a:xfrm>
            <a:off x="3198774" y="4496958"/>
            <a:ext cx="806184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8F13951-8E4E-9F43-BAA5-AD11D5438F36}"/>
              </a:ext>
            </a:extLst>
          </p:cNvPr>
          <p:cNvSpPr txBox="1"/>
          <p:nvPr/>
        </p:nvSpPr>
        <p:spPr>
          <a:xfrm>
            <a:off x="3431313" y="4838811"/>
            <a:ext cx="388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F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05050D-508C-4C49-9204-5C507E82250A}"/>
              </a:ext>
            </a:extLst>
          </p:cNvPr>
          <p:cNvGrpSpPr>
            <a:grpSpLocks noChangeAspect="1"/>
          </p:cNvGrpSpPr>
          <p:nvPr/>
        </p:nvGrpSpPr>
        <p:grpSpPr>
          <a:xfrm>
            <a:off x="3851866" y="4196105"/>
            <a:ext cx="168378" cy="167013"/>
            <a:chOff x="3811979" y="4990918"/>
            <a:chExt cx="241078" cy="239123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BA5AC7E-B567-BC4E-BE10-0E940259AAEF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E3A5D15-AA89-FA4D-A052-4F855958515E}"/>
                </a:ext>
              </a:extLst>
            </p:cNvPr>
            <p:cNvCxnSpPr>
              <a:stCxn id="81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46C43E-E836-9048-B758-E560EF93FA9A}"/>
              </a:ext>
            </a:extLst>
          </p:cNvPr>
          <p:cNvGrpSpPr>
            <a:grpSpLocks noChangeAspect="1"/>
          </p:cNvGrpSpPr>
          <p:nvPr/>
        </p:nvGrpSpPr>
        <p:grpSpPr>
          <a:xfrm>
            <a:off x="3655820" y="4262253"/>
            <a:ext cx="104394" cy="177957"/>
            <a:chOff x="5555931" y="4930158"/>
            <a:chExt cx="159092" cy="27119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2268F7-502B-8E48-BD0B-5FA1405A29E2}"/>
                </a:ext>
              </a:extLst>
            </p:cNvPr>
            <p:cNvSpPr/>
            <p:nvPr/>
          </p:nvSpPr>
          <p:spPr bwMode="auto">
            <a:xfrm>
              <a:off x="5560644" y="4930158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6963629-E4D0-4E48-95D1-699E7053CE5E}"/>
                </a:ext>
              </a:extLst>
            </p:cNvPr>
            <p:cNvCxnSpPr>
              <a:stCxn id="84" idx="4"/>
            </p:cNvCxnSpPr>
            <p:nvPr/>
          </p:nvCxnSpPr>
          <p:spPr bwMode="auto">
            <a:xfrm flipH="1">
              <a:off x="5637833" y="5064839"/>
              <a:ext cx="1" cy="136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170140-0F5D-6E4A-9178-925EBCCE82A1}"/>
                </a:ext>
              </a:extLst>
            </p:cNvPr>
            <p:cNvCxnSpPr/>
            <p:nvPr/>
          </p:nvCxnSpPr>
          <p:spPr bwMode="auto">
            <a:xfrm>
              <a:off x="5555931" y="5134422"/>
              <a:ext cx="15437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60FCC8D9-7DB7-0A4E-BF47-D82074983F08}"/>
              </a:ext>
            </a:extLst>
          </p:cNvPr>
          <p:cNvSpPr/>
          <p:nvPr/>
        </p:nvSpPr>
        <p:spPr bwMode="auto">
          <a:xfrm>
            <a:off x="3446868" y="4256562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D612FF7-D391-004D-AD25-9EF9B9E4A435}"/>
              </a:ext>
            </a:extLst>
          </p:cNvPr>
          <p:cNvSpPr/>
          <p:nvPr/>
        </p:nvSpPr>
        <p:spPr bwMode="auto">
          <a:xfrm>
            <a:off x="3198774" y="4256562"/>
            <a:ext cx="107824" cy="94067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CBE5090-D622-1543-A284-420BB92D8B7A}"/>
              </a:ext>
            </a:extLst>
          </p:cNvPr>
          <p:cNvCxnSpPr>
            <a:cxnSpLocks/>
          </p:cNvCxnSpPr>
          <p:nvPr/>
        </p:nvCxnSpPr>
        <p:spPr bwMode="auto">
          <a:xfrm>
            <a:off x="2590800" y="1295400"/>
            <a:ext cx="6563" cy="4737624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20B9C39-9880-BE49-85FB-8EBCAA8DB2BD}"/>
              </a:ext>
            </a:extLst>
          </p:cNvPr>
          <p:cNvCxnSpPr/>
          <p:nvPr/>
        </p:nvCxnSpPr>
        <p:spPr bwMode="auto">
          <a:xfrm>
            <a:off x="6372639" y="1804106"/>
            <a:ext cx="0" cy="435265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DD81147-35DD-9841-AA56-795D414204D4}"/>
              </a:ext>
            </a:extLst>
          </p:cNvPr>
          <p:cNvGrpSpPr>
            <a:grpSpLocks noChangeAspect="1"/>
          </p:cNvGrpSpPr>
          <p:nvPr/>
        </p:nvGrpSpPr>
        <p:grpSpPr>
          <a:xfrm>
            <a:off x="7091091" y="2535644"/>
            <a:ext cx="1961772" cy="1125145"/>
            <a:chOff x="3280044" y="2270754"/>
            <a:chExt cx="6539239" cy="3750483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B24615A-9188-394A-BDC9-D789013F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5804C70-7768-1E4C-8503-7E7F6DDB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9220D03-7FDE-A944-90E2-6C4977C0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40C8F33-A5CF-934C-8281-FDFFE65DB57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C5B4E23-3D32-794E-A28C-B91DE41E29C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D3B87F2-62F0-8947-8097-F5EAF9F977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1CCF7F2-E37F-AA46-AFF6-88435411BB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0" name="Picture 2" descr="See the source image">
              <a:extLst>
                <a:ext uri="{FF2B5EF4-FFF2-40B4-BE49-F238E27FC236}">
                  <a16:creationId xmlns:a16="http://schemas.microsoft.com/office/drawing/2014/main" id="{542C1CE9-5204-394D-B22A-3CF0DE1FF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861ED515-FA45-254F-9159-0509EB84A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FAC336EC-ABC9-AD42-99A6-EEA8E5FF4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DBAB674-5FED-4048-B830-1A3E517D7198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EFFCCD-F139-F64D-A491-29B719E566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2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7CAB018-D355-AA43-8936-3E11AE5951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4925" cap="flat" cmpd="dbl" algn="ctr">
              <a:solidFill>
                <a:srgbClr val="FF9300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0C75D8E-0247-444C-9B50-ED3ECF31C887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7E2654-7E8C-D94F-B954-F545C8CC9013}"/>
              </a:ext>
            </a:extLst>
          </p:cNvPr>
          <p:cNvSpPr/>
          <p:nvPr/>
        </p:nvSpPr>
        <p:spPr bwMode="auto">
          <a:xfrm>
            <a:off x="7261999" y="4525088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1720B4A-B23E-864D-8BBA-876D8204C4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526157"/>
            <a:ext cx="204243" cy="24377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C8117A0-A23F-444B-94DF-6F57B971B0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875926"/>
            <a:ext cx="163381" cy="24377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4624571-31D9-234B-BF8C-F633CF6BBE0E}"/>
              </a:ext>
            </a:extLst>
          </p:cNvPr>
          <p:cNvSpPr txBox="1"/>
          <p:nvPr/>
        </p:nvSpPr>
        <p:spPr>
          <a:xfrm rot="5400000">
            <a:off x="6675041" y="523851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DFB9274-91CB-2B43-AB64-321ADE8507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B754346-E3B3-6A46-8C66-5119193673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D59B898-5579-F944-BE82-7D8B394F9FDD}"/>
              </a:ext>
            </a:extLst>
          </p:cNvPr>
          <p:cNvSpPr txBox="1"/>
          <p:nvPr/>
        </p:nvSpPr>
        <p:spPr>
          <a:xfrm>
            <a:off x="7850831" y="574661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526731-D8C9-F241-9675-1813CB0652B6}"/>
              </a:ext>
            </a:extLst>
          </p:cNvPr>
          <p:cNvSpPr txBox="1"/>
          <p:nvPr/>
        </p:nvSpPr>
        <p:spPr>
          <a:xfrm>
            <a:off x="7591931" y="4875926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T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36B1DD8-E07B-0A4A-85B2-C536A1F620EB}"/>
              </a:ext>
            </a:extLst>
          </p:cNvPr>
          <p:cNvCxnSpPr/>
          <p:nvPr/>
        </p:nvCxnSpPr>
        <p:spPr bwMode="auto">
          <a:xfrm flipV="1">
            <a:off x="7254472" y="4192597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C3A66D-C7EF-FB4F-9A46-104010A8B655}"/>
              </a:ext>
            </a:extLst>
          </p:cNvPr>
          <p:cNvCxnSpPr/>
          <p:nvPr/>
        </p:nvCxnSpPr>
        <p:spPr bwMode="auto">
          <a:xfrm flipV="1">
            <a:off x="8356212" y="4193154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0905A31-F25F-8740-A290-49E268FD68C6}"/>
              </a:ext>
            </a:extLst>
          </p:cNvPr>
          <p:cNvCxnSpPr/>
          <p:nvPr/>
        </p:nvCxnSpPr>
        <p:spPr bwMode="auto">
          <a:xfrm flipV="1">
            <a:off x="8368922" y="5341598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100DC-7453-F244-A1BF-75DCDCFAFD12}"/>
              </a:ext>
            </a:extLst>
          </p:cNvPr>
          <p:cNvCxnSpPr>
            <a:cxnSpLocks/>
          </p:cNvCxnSpPr>
          <p:nvPr/>
        </p:nvCxnSpPr>
        <p:spPr bwMode="auto">
          <a:xfrm>
            <a:off x="6640720" y="4364040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435A561-1133-B74C-AA17-9EECA044D468}"/>
              </a:ext>
            </a:extLst>
          </p:cNvPr>
          <p:cNvCxnSpPr>
            <a:cxnSpLocks/>
          </p:cNvCxnSpPr>
          <p:nvPr/>
        </p:nvCxnSpPr>
        <p:spPr bwMode="auto">
          <a:xfrm>
            <a:off x="6747194" y="42208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dbl" algn="ctr">
            <a:solidFill>
              <a:srgbClr val="FF93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BA03645-F55F-8B40-B3DB-3FBB1C46C5CE}"/>
              </a:ext>
            </a:extLst>
          </p:cNvPr>
          <p:cNvCxnSpPr>
            <a:cxnSpLocks/>
          </p:cNvCxnSpPr>
          <p:nvPr/>
        </p:nvCxnSpPr>
        <p:spPr bwMode="auto">
          <a:xfrm>
            <a:off x="6901467" y="40906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1EEDC30-A716-C444-B800-E55D08203C2A}"/>
              </a:ext>
            </a:extLst>
          </p:cNvPr>
          <p:cNvSpPr txBox="1"/>
          <p:nvPr/>
        </p:nvSpPr>
        <p:spPr>
          <a:xfrm>
            <a:off x="5491848" y="1155929"/>
            <a:ext cx="1407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Complex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F2775A6-8C4B-0344-9C6C-01D07C6B22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46FB45E2-624D-4840-B06E-60B572D14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4ADE16A9-296A-FB48-AA1F-4EA48903CFF9}"/>
              </a:ext>
            </a:extLst>
          </p:cNvPr>
          <p:cNvSpPr txBox="1"/>
          <p:nvPr/>
        </p:nvSpPr>
        <p:spPr>
          <a:xfrm>
            <a:off x="3186851" y="5815937"/>
            <a:ext cx="25635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Coupled Matrices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0AB50-4451-5D42-BF0E-965889E274C5}"/>
              </a:ext>
            </a:extLst>
          </p:cNvPr>
          <p:cNvSpPr txBox="1"/>
          <p:nvPr/>
        </p:nvSpPr>
        <p:spPr>
          <a:xfrm>
            <a:off x="7181066" y="5852614"/>
            <a:ext cx="108632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Tensor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9E4D8D3-16D5-EA46-8EDF-83A6DB2FBDAA}"/>
              </a:ext>
            </a:extLst>
          </p:cNvPr>
          <p:cNvSpPr txBox="1"/>
          <p:nvPr/>
        </p:nvSpPr>
        <p:spPr>
          <a:xfrm>
            <a:off x="810866" y="5815108"/>
            <a:ext cx="10919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Matrix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B16CC3A-23D6-1A44-AF22-C41058CE99AF}"/>
              </a:ext>
            </a:extLst>
          </p:cNvPr>
          <p:cNvSpPr/>
          <p:nvPr/>
        </p:nvSpPr>
        <p:spPr bwMode="auto">
          <a:xfrm>
            <a:off x="2810577" y="1648372"/>
            <a:ext cx="6054290" cy="4590689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0B0C79FA-4D10-4741-B74B-A3A14D5114B4}"/>
              </a:ext>
            </a:extLst>
          </p:cNvPr>
          <p:cNvSpPr/>
          <p:nvPr/>
        </p:nvSpPr>
        <p:spPr bwMode="auto">
          <a:xfrm>
            <a:off x="283590" y="4057332"/>
            <a:ext cx="2085169" cy="2180780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05189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5EC8B4-A08C-144E-AF31-556778CD8471}"/>
              </a:ext>
            </a:extLst>
          </p:cNvPr>
          <p:cNvGrpSpPr/>
          <p:nvPr/>
        </p:nvGrpSpPr>
        <p:grpSpPr>
          <a:xfrm>
            <a:off x="717598" y="2413978"/>
            <a:ext cx="7833001" cy="2460564"/>
            <a:chOff x="717598" y="1123658"/>
            <a:chExt cx="7833001" cy="2460564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98" y="1600200"/>
              <a:ext cx="3306703" cy="1984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720" y="1600199"/>
              <a:ext cx="3157879" cy="1894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直接箭头连接符 24"/>
            <p:cNvCxnSpPr/>
            <p:nvPr/>
          </p:nvCxnSpPr>
          <p:spPr>
            <a:xfrm>
              <a:off x="4253972" y="2539999"/>
              <a:ext cx="9345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871575" y="1138535"/>
              <a:ext cx="133341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cs typeface="Times New Roman" panose="02020603050405020304" pitchFamily="18" charset="0"/>
                </a:rPr>
                <a:t>“Rays”</a:t>
              </a:r>
              <a:endParaRPr lang="zh-CN" altLang="en-US" sz="3200" b="1" dirty="0"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16044" y="1123658"/>
              <a:ext cx="146185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cs typeface="Times New Roman" panose="02020603050405020304" pitchFamily="18" charset="0"/>
                </a:rPr>
                <a:t>“Block”</a:t>
              </a:r>
              <a:endParaRPr lang="zh-CN" altLang="en-US" sz="3200" b="1" dirty="0"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904" y="524173"/>
            <a:ext cx="614362" cy="61436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5AA95-D568-DB41-9535-E6094364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FA3E0B2-1C9E-2043-9295-07882344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B4B286B-5F8C-B148-A591-CB311117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1F65D-8D2A-2744-BC7F-F353113EC7D1}"/>
              </a:ext>
            </a:extLst>
          </p:cNvPr>
          <p:cNvSpPr txBox="1"/>
          <p:nvPr/>
        </p:nvSpPr>
        <p:spPr>
          <a:xfrm>
            <a:off x="228891" y="5244729"/>
            <a:ext cx="3742243" cy="52322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‘blocks’ create ‘spokes’</a:t>
            </a:r>
          </a:p>
        </p:txBody>
      </p:sp>
    </p:spTree>
    <p:extLst>
      <p:ext uri="{BB962C8B-B14F-4D97-AF65-F5344CB8AC3E}">
        <p14:creationId xmlns:p14="http://schemas.microsoft.com/office/powerpoint/2010/main" val="12822476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Spikes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out-degree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0032" y="2689952"/>
            <a:ext cx="5323968" cy="319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377" y="2493163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8763" y="318871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FF0000"/>
                </a:solidFill>
                <a:cs typeface="Times New Roman" panose="02020603050405020304" pitchFamily="18" charset="0"/>
                <a:sym typeface="Symbol"/>
              </a:rPr>
              <a:t>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904" y="524173"/>
            <a:ext cx="614362" cy="614362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5D03A91-4156-A64B-A0E2-0F6B1901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DAADDC9-FA26-ED49-91DC-3D383C80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B12099F-27A3-6F4E-8BE6-87B9A1D3A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</p:spTree>
    <p:extLst>
      <p:ext uri="{BB962C8B-B14F-4D97-AF65-F5344CB8AC3E}">
        <p14:creationId xmlns:p14="http://schemas.microsoft.com/office/powerpoint/2010/main" val="17919835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D8DB-E450-5C49-ADA3-7D9B433E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A142-3ABE-824A-BE72-69CEAF1F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D1C1-A1E5-5549-A888-4948DF44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718E5-B07C-334B-A05E-AF44F89A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  <p:pic>
        <p:nvPicPr>
          <p:cNvPr id="7" name="Picture 4" descr="0iterations">
            <a:extLst>
              <a:ext uri="{FF2B5EF4-FFF2-40B4-BE49-F238E27FC236}">
                <a16:creationId xmlns:a16="http://schemas.microsoft.com/office/drawing/2014/main" id="{71CA2F6B-4737-B14D-BB94-5D4E8163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321" y="2351307"/>
            <a:ext cx="2581507" cy="284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6D3D41-FD34-6344-AC54-9CCA80CA4741}"/>
              </a:ext>
            </a:extLst>
          </p:cNvPr>
          <p:cNvSpPr txBox="1"/>
          <p:nvPr/>
        </p:nvSpPr>
        <p:spPr>
          <a:xfrm>
            <a:off x="1021705" y="1840243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Given: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81D443-22EA-8146-A4C6-83354E3E2A51}"/>
              </a:ext>
            </a:extLst>
          </p:cNvPr>
          <p:cNvGrpSpPr>
            <a:grpSpLocks noChangeAspect="1"/>
          </p:cNvGrpSpPr>
          <p:nvPr/>
        </p:nvGrpSpPr>
        <p:grpSpPr>
          <a:xfrm>
            <a:off x="3718560" y="3734039"/>
            <a:ext cx="2834640" cy="1617596"/>
            <a:chOff x="3930282" y="2786095"/>
            <a:chExt cx="3956976" cy="2258055"/>
          </a:xfrm>
        </p:grpSpPr>
        <p:pic>
          <p:nvPicPr>
            <p:cNvPr id="8" name="Picture 4" descr="0iterations">
              <a:extLst>
                <a:ext uri="{FF2B5EF4-FFF2-40B4-BE49-F238E27FC236}">
                  <a16:creationId xmlns:a16="http://schemas.microsoft.com/office/drawing/2014/main" id="{F3B381EC-7DF9-7545-A230-FF2C702B0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282" y="2786095"/>
              <a:ext cx="2051674" cy="2258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4" descr="0iterations">
              <a:extLst>
                <a:ext uri="{FF2B5EF4-FFF2-40B4-BE49-F238E27FC236}">
                  <a16:creationId xmlns:a16="http://schemas.microsoft.com/office/drawing/2014/main" id="{51A24325-4B11-D843-BE4B-01B6C305E1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21626" y="3191702"/>
              <a:ext cx="1554480" cy="1573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6B1361-26C7-5F4B-B366-2D36025E0C7A}"/>
                </a:ext>
              </a:extLst>
            </p:cNvPr>
            <p:cNvSpPr/>
            <p:nvPr/>
          </p:nvSpPr>
          <p:spPr bwMode="auto">
            <a:xfrm>
              <a:off x="4617446" y="4436453"/>
              <a:ext cx="433265" cy="338399"/>
            </a:xfrm>
            <a:prstGeom prst="rect">
              <a:avLst/>
            </a:prstGeom>
            <a:noFill/>
            <a:ln w="508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D36727-FEC4-D84A-9432-F4671F139F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17446" y="3191702"/>
              <a:ext cx="1693028" cy="124475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E37CD4-3520-8540-9334-641C8D58DFE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050711" y="3191702"/>
              <a:ext cx="2836547" cy="124475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BE551F-5D2E-614C-99A4-E5FD16D37F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050711" y="4388629"/>
              <a:ext cx="2836547" cy="38622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48D9B9-536F-D441-8EB5-DAAB9B6114E2}"/>
              </a:ext>
            </a:extLst>
          </p:cNvPr>
          <p:cNvCxnSpPr/>
          <p:nvPr/>
        </p:nvCxnSpPr>
        <p:spPr bwMode="auto">
          <a:xfrm>
            <a:off x="3098810" y="1728731"/>
            <a:ext cx="0" cy="401061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9A7D6F-C841-C341-BF07-839C86FBDADE}"/>
              </a:ext>
            </a:extLst>
          </p:cNvPr>
          <p:cNvSpPr txBox="1"/>
          <p:nvPr/>
        </p:nvSpPr>
        <p:spPr>
          <a:xfrm>
            <a:off x="3293218" y="1840242"/>
            <a:ext cx="2345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Find:</a:t>
            </a:r>
          </a:p>
          <a:p>
            <a:pPr marL="514350" indent="-514350" algn="l">
              <a:buAutoNum type="arabicParenR"/>
            </a:pPr>
            <a:r>
              <a:rPr lang="en-US" sz="3200" dirty="0">
                <a:latin typeface="+mn-lt"/>
              </a:rPr>
              <a:t>Outliers</a:t>
            </a:r>
          </a:p>
          <a:p>
            <a:pPr marL="514350" indent="-514350" algn="l">
              <a:buAutoNum type="arabicParenR"/>
            </a:pPr>
            <a:r>
              <a:rPr lang="en-US" sz="3200" dirty="0">
                <a:latin typeface="+mn-lt"/>
              </a:rPr>
              <a:t>Lock-step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CDCE82C2-8337-DA42-A7BB-96FB6A95E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0373" y="2352182"/>
            <a:ext cx="640080" cy="545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18FB4BE-12DE-FE41-A2D3-205395A8A45A}"/>
              </a:ext>
            </a:extLst>
          </p:cNvPr>
          <p:cNvSpPr/>
          <p:nvPr/>
        </p:nvSpPr>
        <p:spPr bwMode="auto">
          <a:xfrm rot="20120851">
            <a:off x="6929442" y="3914775"/>
            <a:ext cx="370521" cy="228600"/>
          </a:xfrm>
          <a:prstGeom prst="righ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A1516C9-A563-2040-A81E-8F9407B45B50}"/>
              </a:ext>
            </a:extLst>
          </p:cNvPr>
          <p:cNvSpPr/>
          <p:nvPr/>
        </p:nvSpPr>
        <p:spPr bwMode="auto">
          <a:xfrm rot="18637055">
            <a:off x="6796092" y="3424239"/>
            <a:ext cx="370521" cy="228600"/>
          </a:xfrm>
          <a:prstGeom prst="righ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6D2D80-147E-3E47-A947-3E5C5F4628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207" y="865077"/>
            <a:ext cx="1194619" cy="1019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42EF5-3F8C-0940-BF6A-B75EEA0570A6}"/>
              </a:ext>
            </a:extLst>
          </p:cNvPr>
          <p:cNvSpPr txBox="1"/>
          <p:nvPr/>
        </p:nvSpPr>
        <p:spPr>
          <a:xfrm rot="20413490">
            <a:off x="5615015" y="1941432"/>
            <a:ext cx="1665841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3200" b="1" dirty="0" err="1">
                <a:solidFill>
                  <a:schemeClr val="bg1"/>
                </a:solidFill>
                <a:latin typeface="+mn-lt"/>
              </a:rPr>
              <a:t>OddBall</a:t>
            </a:r>
            <a:endParaRPr lang="en-US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6FD64-F38D-704E-8B1A-79A66F60D264}"/>
              </a:ext>
            </a:extLst>
          </p:cNvPr>
          <p:cNvSpPr txBox="1"/>
          <p:nvPr/>
        </p:nvSpPr>
        <p:spPr>
          <a:xfrm rot="20329494">
            <a:off x="5672166" y="2777271"/>
            <a:ext cx="1005403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+mn-lt"/>
              </a:rPr>
              <a:t>SVD</a:t>
            </a: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F72CB4AD-7C44-CA4D-B029-257C77E3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2883" y="3433830"/>
            <a:ext cx="1399165" cy="83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345746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642237-CC12-664A-994E-9814836AF4E9}"/>
              </a:ext>
            </a:extLst>
          </p:cNvPr>
          <p:cNvSpPr/>
          <p:nvPr/>
        </p:nvSpPr>
        <p:spPr bwMode="auto">
          <a:xfrm>
            <a:off x="116731" y="4503793"/>
            <a:ext cx="3007469" cy="33609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27" name="Graphic 26" descr="Thumbs up sign">
            <a:extLst>
              <a:ext uri="{FF2B5EF4-FFF2-40B4-BE49-F238E27FC236}">
                <a16:creationId xmlns:a16="http://schemas.microsoft.com/office/drawing/2014/main" id="{8AF3FAC6-B9AD-AE47-9328-57A29155E3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5834" y="2922344"/>
            <a:ext cx="336090" cy="336090"/>
          </a:xfrm>
          <a:prstGeom prst="rect">
            <a:avLst/>
          </a:prstGeom>
        </p:spPr>
      </p:pic>
      <p:pic>
        <p:nvPicPr>
          <p:cNvPr id="37" name="Graphic 36" descr="Thumbs up sign">
            <a:extLst>
              <a:ext uri="{FF2B5EF4-FFF2-40B4-BE49-F238E27FC236}">
                <a16:creationId xmlns:a16="http://schemas.microsoft.com/office/drawing/2014/main" id="{1C176155-7273-054B-8E83-9CAB1F58CD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0295" y="3284478"/>
            <a:ext cx="336090" cy="336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19" name="Graphic 18" descr="Thumbs up sign">
            <a:extLst>
              <a:ext uri="{FF2B5EF4-FFF2-40B4-BE49-F238E27FC236}">
                <a16:creationId xmlns:a16="http://schemas.microsoft.com/office/drawing/2014/main" id="{CA28C9CA-C356-AF40-B216-FEFBC74B4C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498" y="3700697"/>
            <a:ext cx="336090" cy="336090"/>
          </a:xfrm>
          <a:prstGeom prst="rect">
            <a:avLst/>
          </a:prstGeom>
        </p:spPr>
      </p:pic>
      <p:pic>
        <p:nvPicPr>
          <p:cNvPr id="20" name="Graphic 19" descr="Thumbs up sign">
            <a:extLst>
              <a:ext uri="{FF2B5EF4-FFF2-40B4-BE49-F238E27FC236}">
                <a16:creationId xmlns:a16="http://schemas.microsoft.com/office/drawing/2014/main" id="{A9DA751A-9A89-364B-83AF-4992649BCC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4370" y="4036787"/>
            <a:ext cx="336090" cy="3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64163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4FA02F0-D9D7-3F45-89AB-E1C871CBA0F7}"/>
              </a:ext>
            </a:extLst>
          </p:cNvPr>
          <p:cNvSpPr/>
          <p:nvPr/>
        </p:nvSpPr>
        <p:spPr bwMode="auto">
          <a:xfrm>
            <a:off x="6895121" y="4087434"/>
            <a:ext cx="1440936" cy="1301885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EBCFAE-7D4C-894B-AE32-DC1ACE1ED9C2}"/>
              </a:ext>
            </a:extLst>
          </p:cNvPr>
          <p:cNvSpPr/>
          <p:nvPr/>
        </p:nvSpPr>
        <p:spPr bwMode="auto">
          <a:xfrm>
            <a:off x="408965" y="4738376"/>
            <a:ext cx="5430469" cy="45720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Bird’s eye view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(simple) Graphs</a:t>
            </a:r>
          </a:p>
          <a:p>
            <a:pPr lvl="1"/>
            <a:r>
              <a:rPr lang="en-US" dirty="0"/>
              <a:t>P1.1: node importance</a:t>
            </a:r>
          </a:p>
          <a:p>
            <a:pPr lvl="1"/>
            <a:r>
              <a:rPr lang="en-US" dirty="0"/>
              <a:t>P1.2: community detection</a:t>
            </a:r>
          </a:p>
          <a:p>
            <a:pPr lvl="1"/>
            <a:r>
              <a:rPr lang="en-US" dirty="0"/>
              <a:t>P1.3: fraud/anomaly detection</a:t>
            </a:r>
          </a:p>
          <a:p>
            <a:pPr lvl="1"/>
            <a:r>
              <a:rPr lang="en-US" dirty="0"/>
              <a:t>P1.4: belief propagation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/>
              <a:t>WWW 2021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S. Fakhraei and  C. Faloutsos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C0BD-DFA4-7F4C-A99B-902E20B6E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6530"/>
            <a:ext cx="1097280" cy="822960"/>
          </a:xfrm>
          <a:prstGeom prst="rect">
            <a:avLst/>
          </a:prstGeom>
        </p:spPr>
      </p:pic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C7745482-5BC7-D44C-80B3-7E140699ADE3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A9CF61F-D18B-5946-9F36-FA97BCA712E8}" type="slidenum">
              <a:rPr lang="en-US" smtClean="0"/>
              <a:pPr/>
              <a:t>134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3E01FC-5838-2E46-9FB3-B5514C5B31B4}"/>
              </a:ext>
            </a:extLst>
          </p:cNvPr>
          <p:cNvGrpSpPr/>
          <p:nvPr/>
        </p:nvGrpSpPr>
        <p:grpSpPr>
          <a:xfrm>
            <a:off x="7003143" y="4608131"/>
            <a:ext cx="1201114" cy="608212"/>
            <a:chOff x="7701643" y="4081081"/>
            <a:chExt cx="1201114" cy="60821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496C6CA-C704-9A49-A0E3-500AB553F69B}"/>
                </a:ext>
              </a:extLst>
            </p:cNvPr>
            <p:cNvSpPr/>
            <p:nvPr/>
          </p:nvSpPr>
          <p:spPr bwMode="auto">
            <a:xfrm>
              <a:off x="7932512" y="4081081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EA1C044-C889-EE42-9E3A-8BCE26265AF0}"/>
                </a:ext>
              </a:extLst>
            </p:cNvPr>
            <p:cNvSpPr/>
            <p:nvPr/>
          </p:nvSpPr>
          <p:spPr bwMode="auto">
            <a:xfrm>
              <a:off x="7701643" y="4254117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38D018-D043-4042-8425-83E7F3DB5D41}"/>
                </a:ext>
              </a:extLst>
            </p:cNvPr>
            <p:cNvSpPr/>
            <p:nvPr/>
          </p:nvSpPr>
          <p:spPr bwMode="auto">
            <a:xfrm>
              <a:off x="8167630" y="4255751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1F1E365-695D-514B-B927-C79E0568BA23}"/>
                </a:ext>
              </a:extLst>
            </p:cNvPr>
            <p:cNvSpPr/>
            <p:nvPr/>
          </p:nvSpPr>
          <p:spPr bwMode="auto">
            <a:xfrm>
              <a:off x="7789470" y="4621965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85564F-98B5-D740-A5CA-65612770DCFA}"/>
                </a:ext>
              </a:extLst>
            </p:cNvPr>
            <p:cNvSpPr/>
            <p:nvPr/>
          </p:nvSpPr>
          <p:spPr bwMode="auto">
            <a:xfrm>
              <a:off x="8094070" y="4625076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EFA3BC-3479-FF4F-A551-4CB4EA4753F9}"/>
                </a:ext>
              </a:extLst>
            </p:cNvPr>
            <p:cNvCxnSpPr>
              <a:cxnSpLocks/>
              <a:stCxn id="59" idx="6"/>
              <a:endCxn id="61" idx="1"/>
            </p:cNvCxnSpPr>
            <p:nvPr/>
          </p:nvCxnSpPr>
          <p:spPr bwMode="auto">
            <a:xfrm>
              <a:off x="8008712" y="4113190"/>
              <a:ext cx="170077" cy="15196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6BB38BC-C08A-E340-A9D8-DB7D6B5C2306}"/>
                </a:ext>
              </a:extLst>
            </p:cNvPr>
            <p:cNvCxnSpPr>
              <a:stCxn id="59" idx="5"/>
              <a:endCxn id="63" idx="1"/>
            </p:cNvCxnSpPr>
            <p:nvPr/>
          </p:nvCxnSpPr>
          <p:spPr bwMode="auto">
            <a:xfrm>
              <a:off x="7997553" y="4135894"/>
              <a:ext cx="107676" cy="49858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B0F9B5-6395-1945-8D2A-DF4B41826A22}"/>
                </a:ext>
              </a:extLst>
            </p:cNvPr>
            <p:cNvCxnSpPr>
              <a:stCxn id="59" idx="3"/>
              <a:endCxn id="62" idx="7"/>
            </p:cNvCxnSpPr>
            <p:nvPr/>
          </p:nvCxnSpPr>
          <p:spPr bwMode="auto">
            <a:xfrm flipH="1">
              <a:off x="7854511" y="4135894"/>
              <a:ext cx="89160" cy="4954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EB0988D-2350-3348-BADA-E6F7F3F0EEF8}"/>
                </a:ext>
              </a:extLst>
            </p:cNvPr>
            <p:cNvCxnSpPr>
              <a:cxnSpLocks/>
              <a:stCxn id="59" idx="1"/>
              <a:endCxn id="60" idx="7"/>
            </p:cNvCxnSpPr>
            <p:nvPr/>
          </p:nvCxnSpPr>
          <p:spPr bwMode="auto">
            <a:xfrm flipH="1">
              <a:off x="7766684" y="4090485"/>
              <a:ext cx="176987" cy="1730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AEA4BBA-91CD-A24F-A0E8-E54E46766A78}"/>
                </a:ext>
              </a:extLst>
            </p:cNvPr>
            <p:cNvCxnSpPr>
              <a:stCxn id="60" idx="6"/>
              <a:endCxn id="61" idx="2"/>
            </p:cNvCxnSpPr>
            <p:nvPr/>
          </p:nvCxnSpPr>
          <p:spPr bwMode="auto">
            <a:xfrm>
              <a:off x="7777843" y="4286226"/>
              <a:ext cx="38978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044F1E-9E56-924D-8F3F-2D2CC3491A3B}"/>
                </a:ext>
              </a:extLst>
            </p:cNvPr>
            <p:cNvCxnSpPr>
              <a:stCxn id="61" idx="4"/>
              <a:endCxn id="63" idx="0"/>
            </p:cNvCxnSpPr>
            <p:nvPr/>
          </p:nvCxnSpPr>
          <p:spPr bwMode="auto">
            <a:xfrm flipH="1">
              <a:off x="8132170" y="4319968"/>
              <a:ext cx="73560" cy="30510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AFC75AF-AD57-6048-8798-FFA4A9C4CC32}"/>
                </a:ext>
              </a:extLst>
            </p:cNvPr>
            <p:cNvCxnSpPr>
              <a:stCxn id="62" idx="6"/>
              <a:endCxn id="63" idx="2"/>
            </p:cNvCxnSpPr>
            <p:nvPr/>
          </p:nvCxnSpPr>
          <p:spPr bwMode="auto">
            <a:xfrm>
              <a:off x="7865670" y="4654074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59EFB2-B994-5B4A-832E-395F45C544BE}"/>
                </a:ext>
              </a:extLst>
            </p:cNvPr>
            <p:cNvCxnSpPr>
              <a:stCxn id="60" idx="4"/>
              <a:endCxn id="62" idx="0"/>
            </p:cNvCxnSpPr>
            <p:nvPr/>
          </p:nvCxnSpPr>
          <p:spPr bwMode="auto">
            <a:xfrm>
              <a:off x="7739743" y="4318334"/>
              <a:ext cx="87827" cy="30363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463FB26-807B-A64B-B366-E9EBFEDDF2D6}"/>
                </a:ext>
              </a:extLst>
            </p:cNvPr>
            <p:cNvCxnSpPr>
              <a:stCxn id="60" idx="5"/>
              <a:endCxn id="63" idx="1"/>
            </p:cNvCxnSpPr>
            <p:nvPr/>
          </p:nvCxnSpPr>
          <p:spPr bwMode="auto">
            <a:xfrm>
              <a:off x="7766684" y="4308930"/>
              <a:ext cx="338545" cy="32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3DD059F-87B3-1540-AB4D-3D8728842528}"/>
                </a:ext>
              </a:extLst>
            </p:cNvPr>
            <p:cNvCxnSpPr>
              <a:stCxn id="61" idx="4"/>
              <a:endCxn id="62" idx="7"/>
            </p:cNvCxnSpPr>
            <p:nvPr/>
          </p:nvCxnSpPr>
          <p:spPr bwMode="auto">
            <a:xfrm flipH="1">
              <a:off x="7854511" y="4319968"/>
              <a:ext cx="351219" cy="31140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DCE7431-39DA-154A-B995-34E9BFB5C397}"/>
                </a:ext>
              </a:extLst>
            </p:cNvPr>
            <p:cNvSpPr/>
            <p:nvPr/>
          </p:nvSpPr>
          <p:spPr bwMode="auto">
            <a:xfrm>
              <a:off x="8510797" y="4254117"/>
              <a:ext cx="79285" cy="72143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E6B161D-4AC7-594E-A2B0-313C2504A410}"/>
                </a:ext>
              </a:extLst>
            </p:cNvPr>
            <p:cNvSpPr/>
            <p:nvPr/>
          </p:nvSpPr>
          <p:spPr bwMode="auto">
            <a:xfrm>
              <a:off x="8835252" y="4254117"/>
              <a:ext cx="64907" cy="72142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AA9B8D2-A3F6-1940-BA66-DD6D4411243B}"/>
                </a:ext>
              </a:extLst>
            </p:cNvPr>
            <p:cNvSpPr/>
            <p:nvPr/>
          </p:nvSpPr>
          <p:spPr bwMode="auto">
            <a:xfrm>
              <a:off x="8521957" y="4618854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815DD33-B6F5-644C-8C22-21CFEA61AD35}"/>
                </a:ext>
              </a:extLst>
            </p:cNvPr>
            <p:cNvSpPr/>
            <p:nvPr/>
          </p:nvSpPr>
          <p:spPr bwMode="auto">
            <a:xfrm>
              <a:off x="8826557" y="4621965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EB1643-2DC5-2544-9B47-0CDE748F0FD9}"/>
                </a:ext>
              </a:extLst>
            </p:cNvPr>
            <p:cNvCxnSpPr>
              <a:cxnSpLocks/>
              <a:stCxn id="74" idx="6"/>
              <a:endCxn id="75" idx="2"/>
            </p:cNvCxnSpPr>
            <p:nvPr/>
          </p:nvCxnSpPr>
          <p:spPr bwMode="auto">
            <a:xfrm flipV="1">
              <a:off x="8590082" y="4290188"/>
              <a:ext cx="245170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4ABC4E9-0BEA-EE47-ABD7-3DEB761B7585}"/>
                </a:ext>
              </a:extLst>
            </p:cNvPr>
            <p:cNvCxnSpPr>
              <a:cxnSpLocks/>
              <a:stCxn id="75" idx="4"/>
              <a:endCxn id="77" idx="0"/>
            </p:cNvCxnSpPr>
            <p:nvPr/>
          </p:nvCxnSpPr>
          <p:spPr bwMode="auto">
            <a:xfrm flipH="1">
              <a:off x="8864657" y="4326259"/>
              <a:ext cx="3049" cy="29570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5D57C87-A840-4E4F-BFDA-E1D77EA7FC16}"/>
                </a:ext>
              </a:extLst>
            </p:cNvPr>
            <p:cNvCxnSpPr>
              <a:stCxn id="76" idx="6"/>
              <a:endCxn id="77" idx="2"/>
            </p:cNvCxnSpPr>
            <p:nvPr/>
          </p:nvCxnSpPr>
          <p:spPr bwMode="auto">
            <a:xfrm>
              <a:off x="8598157" y="4650963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E4CEA11-2E55-904B-B091-2D0608121038}"/>
                </a:ext>
              </a:extLst>
            </p:cNvPr>
            <p:cNvCxnSpPr>
              <a:cxnSpLocks/>
              <a:stCxn id="74" idx="4"/>
              <a:endCxn id="76" idx="0"/>
            </p:cNvCxnSpPr>
            <p:nvPr/>
          </p:nvCxnSpPr>
          <p:spPr bwMode="auto">
            <a:xfrm>
              <a:off x="8550440" y="4326260"/>
              <a:ext cx="9617" cy="29259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93FAE9C-A0AC-324A-87E5-9C915566D607}"/>
                </a:ext>
              </a:extLst>
            </p:cNvPr>
            <p:cNvCxnSpPr>
              <a:cxnSpLocks/>
              <a:stCxn id="74" idx="5"/>
              <a:endCxn id="77" idx="1"/>
            </p:cNvCxnSpPr>
            <p:nvPr/>
          </p:nvCxnSpPr>
          <p:spPr bwMode="auto">
            <a:xfrm>
              <a:off x="8578471" y="4315695"/>
              <a:ext cx="259245" cy="3156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121F31F-E387-BA4C-BB72-26A1D0EF99BB}"/>
                </a:ext>
              </a:extLst>
            </p:cNvPr>
            <p:cNvCxnSpPr>
              <a:cxnSpLocks/>
              <a:stCxn id="75" idx="3"/>
              <a:endCxn id="76" idx="7"/>
            </p:cNvCxnSpPr>
            <p:nvPr/>
          </p:nvCxnSpPr>
          <p:spPr bwMode="auto">
            <a:xfrm flipH="1">
              <a:off x="8586998" y="4315694"/>
              <a:ext cx="257759" cy="31256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456CDC5-D408-0347-B67D-5EFFB86AB18E}"/>
                </a:ext>
              </a:extLst>
            </p:cNvPr>
            <p:cNvCxnSpPr>
              <a:stCxn id="61" idx="6"/>
              <a:endCxn id="74" idx="2"/>
            </p:cNvCxnSpPr>
            <p:nvPr/>
          </p:nvCxnSpPr>
          <p:spPr bwMode="auto">
            <a:xfrm>
              <a:off x="8243830" y="4287860"/>
              <a:ext cx="266967" cy="232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BC00876-0B47-2348-872D-54BE97745DA4}"/>
              </a:ext>
            </a:extLst>
          </p:cNvPr>
          <p:cNvSpPr txBox="1"/>
          <p:nvPr/>
        </p:nvSpPr>
        <p:spPr>
          <a:xfrm>
            <a:off x="7491723" y="3958632"/>
            <a:ext cx="388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209785-190C-C944-9231-0A4D08FF73DC}"/>
              </a:ext>
            </a:extLst>
          </p:cNvPr>
          <p:cNvCxnSpPr>
            <a:cxnSpLocks/>
            <a:stCxn id="85" idx="2"/>
          </p:cNvCxnSpPr>
          <p:nvPr/>
        </p:nvCxnSpPr>
        <p:spPr bwMode="auto">
          <a:xfrm flipH="1">
            <a:off x="7545331" y="4451075"/>
            <a:ext cx="140516" cy="265147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290447F-94F2-C442-ACBE-82937C785EEA}"/>
              </a:ext>
            </a:extLst>
          </p:cNvPr>
          <p:cNvCxnSpPr>
            <a:cxnSpLocks/>
            <a:stCxn id="85" idx="2"/>
          </p:cNvCxnSpPr>
          <p:nvPr/>
        </p:nvCxnSpPr>
        <p:spPr bwMode="auto">
          <a:xfrm>
            <a:off x="7685847" y="4451075"/>
            <a:ext cx="142452" cy="25403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EBE961D-99BE-844B-A14E-4E2AF65AC3D6}"/>
              </a:ext>
            </a:extLst>
          </p:cNvPr>
          <p:cNvSpPr txBox="1"/>
          <p:nvPr/>
        </p:nvSpPr>
        <p:spPr>
          <a:xfrm rot="20462190">
            <a:off x="6202341" y="3424559"/>
            <a:ext cx="2340705" cy="52322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un-supervised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97A466-372C-E947-94DC-7F71352119CA}"/>
              </a:ext>
            </a:extLst>
          </p:cNvPr>
          <p:cNvSpPr txBox="1"/>
          <p:nvPr/>
        </p:nvSpPr>
        <p:spPr>
          <a:xfrm rot="20462190">
            <a:off x="6481123" y="5408682"/>
            <a:ext cx="2637261" cy="52322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semi-supervised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E20C07DE-D7C7-8846-B9F9-499AD20FBE2D}"/>
              </a:ext>
            </a:extLst>
          </p:cNvPr>
          <p:cNvCxnSpPr/>
          <p:nvPr/>
        </p:nvCxnSpPr>
        <p:spPr bwMode="auto">
          <a:xfrm rot="10800000" flipV="1">
            <a:off x="6019800" y="4451074"/>
            <a:ext cx="444500" cy="127017"/>
          </a:xfrm>
          <a:prstGeom prst="bentConnector3">
            <a:avLst>
              <a:gd name="adj1" fmla="val 1786"/>
            </a:avLst>
          </a:prstGeom>
          <a:solidFill>
            <a:schemeClr val="accent1"/>
          </a:solidFill>
          <a:ln w="3175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40AEF3B3-510B-7944-BDDC-1B4B2DA0C49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314955" y="4994370"/>
            <a:ext cx="1141413" cy="11016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5501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3168D2F-1692-A045-8600-F4226360F307}"/>
              </a:ext>
            </a:extLst>
          </p:cNvPr>
          <p:cNvSpPr/>
          <p:nvPr/>
        </p:nvSpPr>
        <p:spPr bwMode="auto">
          <a:xfrm>
            <a:off x="56436" y="3251087"/>
            <a:ext cx="4330737" cy="2575781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7AF07-4743-254C-9F77-33EAF38F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0C537-3381-1E4A-8248-FCDE8FB10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6430108" cy="4648200"/>
          </a:xfrm>
        </p:spPr>
        <p:txBody>
          <a:bodyPr/>
          <a:lstStyle/>
          <a:p>
            <a:r>
              <a:rPr lang="en-US" dirty="0"/>
              <a:t>What color, for the rest?</a:t>
            </a:r>
          </a:p>
          <a:p>
            <a:pPr lvl="1"/>
            <a:r>
              <a:rPr lang="en-US" dirty="0"/>
              <a:t>Given homophily (/heterophily </a:t>
            </a:r>
            <a:r>
              <a:rPr lang="en-US" dirty="0" err="1"/>
              <a:t>etc</a:t>
            </a:r>
            <a:r>
              <a:rPr lang="en-US" dirty="0"/>
              <a:t>)?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EC59D-C6C3-C74A-9E71-E815CA2C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6FD2-0810-F64F-AF72-B029D727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176E-C46E-8749-BC91-A816F4BB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580D9-BFAE-F646-A593-D45E9F52A1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5638" y="852344"/>
            <a:ext cx="1194619" cy="10148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367FB7F-DEAC-804A-A2E4-032016AF4169}"/>
              </a:ext>
            </a:extLst>
          </p:cNvPr>
          <p:cNvGrpSpPr>
            <a:grpSpLocks noChangeAspect="1"/>
          </p:cNvGrpSpPr>
          <p:nvPr/>
        </p:nvGrpSpPr>
        <p:grpSpPr>
          <a:xfrm>
            <a:off x="151398" y="2596680"/>
            <a:ext cx="521490" cy="521489"/>
            <a:chOff x="5016499" y="4889500"/>
            <a:chExt cx="901701" cy="9017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AA487A6-FE63-3747-A058-E16A050F33B9}"/>
                </a:ext>
              </a:extLst>
            </p:cNvPr>
            <p:cNvSpPr/>
            <p:nvPr/>
          </p:nvSpPr>
          <p:spPr bwMode="auto">
            <a:xfrm>
              <a:off x="5334000" y="51816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6ABE9C0-F24A-E046-BBB4-7B973579BAC6}"/>
                </a:ext>
              </a:extLst>
            </p:cNvPr>
            <p:cNvSpPr/>
            <p:nvPr/>
          </p:nvSpPr>
          <p:spPr bwMode="auto">
            <a:xfrm>
              <a:off x="5626100" y="51816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4464125-85B3-854A-B265-1699FBEC0176}"/>
                </a:ext>
              </a:extLst>
            </p:cNvPr>
            <p:cNvSpPr/>
            <p:nvPr/>
          </p:nvSpPr>
          <p:spPr bwMode="auto">
            <a:xfrm>
              <a:off x="5626100" y="5486400"/>
              <a:ext cx="292100" cy="304800"/>
            </a:xfrm>
            <a:prstGeom prst="rect">
              <a:avLst/>
            </a:prstGeom>
            <a:solidFill>
              <a:srgbClr val="5C5CFF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3618F5-67C5-6948-8061-FD1BEA8A685B}"/>
                </a:ext>
              </a:extLst>
            </p:cNvPr>
            <p:cNvSpPr/>
            <p:nvPr/>
          </p:nvSpPr>
          <p:spPr bwMode="auto">
            <a:xfrm>
              <a:off x="5334000" y="54864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09B8D47-6925-3F42-9FA1-6FCB4483E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499" y="5270500"/>
              <a:ext cx="157798" cy="157798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6D6864-BA7C-EE4A-B2E8-87B41481F6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10202" y="4902204"/>
              <a:ext cx="154436" cy="154436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68D6B0-1B07-E040-9056-DDD9883A6C9A}"/>
                </a:ext>
              </a:extLst>
            </p:cNvPr>
            <p:cNvSpPr/>
            <p:nvPr/>
          </p:nvSpPr>
          <p:spPr bwMode="auto">
            <a:xfrm>
              <a:off x="5029199" y="5613400"/>
              <a:ext cx="157797" cy="157798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EBDAABC-DD04-164B-ABBD-C3D7718CB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298" y="4889500"/>
              <a:ext cx="157798" cy="157798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570E46-1DDC-9541-8BDB-BFF7707AC8B8}"/>
              </a:ext>
            </a:extLst>
          </p:cNvPr>
          <p:cNvGrpSpPr>
            <a:grpSpLocks noChangeAspect="1"/>
          </p:cNvGrpSpPr>
          <p:nvPr/>
        </p:nvGrpSpPr>
        <p:grpSpPr>
          <a:xfrm>
            <a:off x="151398" y="3463520"/>
            <a:ext cx="4002115" cy="2063210"/>
            <a:chOff x="7701643" y="4081081"/>
            <a:chExt cx="1217029" cy="62741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3B5A158-92C6-9042-B4ED-0BAB5774AC71}"/>
                </a:ext>
              </a:extLst>
            </p:cNvPr>
            <p:cNvSpPr/>
            <p:nvPr/>
          </p:nvSpPr>
          <p:spPr bwMode="auto">
            <a:xfrm>
              <a:off x="7932512" y="4081081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8698D44-B6EB-C740-BA11-44B494AC065B}"/>
                </a:ext>
              </a:extLst>
            </p:cNvPr>
            <p:cNvSpPr/>
            <p:nvPr/>
          </p:nvSpPr>
          <p:spPr bwMode="auto">
            <a:xfrm>
              <a:off x="7701643" y="4254117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8EF7D73-545D-4E4B-8B31-E94DC8F5E57F}"/>
                </a:ext>
              </a:extLst>
            </p:cNvPr>
            <p:cNvSpPr/>
            <p:nvPr/>
          </p:nvSpPr>
          <p:spPr bwMode="auto">
            <a:xfrm>
              <a:off x="8167630" y="4255751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AC4EA9-7C72-7A4C-9811-87C3FEC599D5}"/>
                </a:ext>
              </a:extLst>
            </p:cNvPr>
            <p:cNvSpPr/>
            <p:nvPr/>
          </p:nvSpPr>
          <p:spPr bwMode="auto">
            <a:xfrm>
              <a:off x="7789470" y="4621965"/>
              <a:ext cx="83420" cy="83420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E0A94BD-216F-CC4D-A935-8225BDB77CB7}"/>
                </a:ext>
              </a:extLst>
            </p:cNvPr>
            <p:cNvSpPr/>
            <p:nvPr/>
          </p:nvSpPr>
          <p:spPr bwMode="auto">
            <a:xfrm>
              <a:off x="8094070" y="4625076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E37A24-19AA-1748-ABEF-345865AF2745}"/>
                </a:ext>
              </a:extLst>
            </p:cNvPr>
            <p:cNvCxnSpPr>
              <a:cxnSpLocks/>
              <a:stCxn id="52" idx="6"/>
              <a:endCxn id="54" idx="1"/>
            </p:cNvCxnSpPr>
            <p:nvPr/>
          </p:nvCxnSpPr>
          <p:spPr bwMode="auto">
            <a:xfrm>
              <a:off x="8015932" y="4122791"/>
              <a:ext cx="163914" cy="14517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9C9DAF-370B-2742-911B-47835006CAE3}"/>
                </a:ext>
              </a:extLst>
            </p:cNvPr>
            <p:cNvCxnSpPr>
              <a:stCxn id="52" idx="5"/>
              <a:endCxn id="56" idx="1"/>
            </p:cNvCxnSpPr>
            <p:nvPr/>
          </p:nvCxnSpPr>
          <p:spPr bwMode="auto">
            <a:xfrm>
              <a:off x="8003716" y="4152285"/>
              <a:ext cx="102571" cy="48500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3E73E5-CEF5-D04A-98AA-18E53D5D750F}"/>
                </a:ext>
              </a:extLst>
            </p:cNvPr>
            <p:cNvCxnSpPr>
              <a:stCxn id="52" idx="3"/>
              <a:endCxn id="55" idx="7"/>
            </p:cNvCxnSpPr>
            <p:nvPr/>
          </p:nvCxnSpPr>
          <p:spPr bwMode="auto">
            <a:xfrm flipH="1">
              <a:off x="7860674" y="4152285"/>
              <a:ext cx="84055" cy="48189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D7EC0A6-5F17-3A47-AD5E-916F66EF6852}"/>
                </a:ext>
              </a:extLst>
            </p:cNvPr>
            <p:cNvCxnSpPr>
              <a:cxnSpLocks/>
              <a:stCxn id="52" idx="1"/>
              <a:endCxn id="53" idx="7"/>
            </p:cNvCxnSpPr>
            <p:nvPr/>
          </p:nvCxnSpPr>
          <p:spPr bwMode="auto">
            <a:xfrm flipH="1">
              <a:off x="7772847" y="4093297"/>
              <a:ext cx="171882" cy="1730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89DEAC9-78E4-FD4C-9F86-618EFF3B4D31}"/>
                </a:ext>
              </a:extLst>
            </p:cNvPr>
            <p:cNvCxnSpPr>
              <a:stCxn id="53" idx="6"/>
              <a:endCxn id="54" idx="2"/>
            </p:cNvCxnSpPr>
            <p:nvPr/>
          </p:nvCxnSpPr>
          <p:spPr bwMode="auto">
            <a:xfrm>
              <a:off x="7785063" y="4295827"/>
              <a:ext cx="38256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9AAABD-BE6E-8443-A085-B2DAF7FE904E}"/>
                </a:ext>
              </a:extLst>
            </p:cNvPr>
            <p:cNvCxnSpPr>
              <a:stCxn id="54" idx="4"/>
              <a:endCxn id="56" idx="0"/>
            </p:cNvCxnSpPr>
            <p:nvPr/>
          </p:nvCxnSpPr>
          <p:spPr bwMode="auto">
            <a:xfrm flipH="1">
              <a:off x="8135780" y="4339171"/>
              <a:ext cx="73560" cy="28590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D0D7CF1-50C1-5340-B9B0-D80F5F412F40}"/>
                </a:ext>
              </a:extLst>
            </p:cNvPr>
            <p:cNvCxnSpPr>
              <a:stCxn id="55" idx="6"/>
              <a:endCxn id="56" idx="2"/>
            </p:cNvCxnSpPr>
            <p:nvPr/>
          </p:nvCxnSpPr>
          <p:spPr bwMode="auto">
            <a:xfrm>
              <a:off x="7872890" y="4663675"/>
              <a:ext cx="22118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37CD719-1235-9E45-898D-2144283F15D8}"/>
                </a:ext>
              </a:extLst>
            </p:cNvPr>
            <p:cNvCxnSpPr>
              <a:stCxn id="53" idx="4"/>
              <a:endCxn id="55" idx="0"/>
            </p:cNvCxnSpPr>
            <p:nvPr/>
          </p:nvCxnSpPr>
          <p:spPr bwMode="auto">
            <a:xfrm>
              <a:off x="7743353" y="4337537"/>
              <a:ext cx="87827" cy="28442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790042F-1890-9E47-86D1-05A73BD5A454}"/>
                </a:ext>
              </a:extLst>
            </p:cNvPr>
            <p:cNvCxnSpPr>
              <a:stCxn id="53" idx="5"/>
              <a:endCxn id="56" idx="1"/>
            </p:cNvCxnSpPr>
            <p:nvPr/>
          </p:nvCxnSpPr>
          <p:spPr bwMode="auto">
            <a:xfrm>
              <a:off x="7772847" y="4325321"/>
              <a:ext cx="333440" cy="31197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F96ADC7-BCBC-664C-83F4-92BE0D845422}"/>
                </a:ext>
              </a:extLst>
            </p:cNvPr>
            <p:cNvCxnSpPr>
              <a:stCxn id="54" idx="4"/>
              <a:endCxn id="55" idx="7"/>
            </p:cNvCxnSpPr>
            <p:nvPr/>
          </p:nvCxnSpPr>
          <p:spPr bwMode="auto">
            <a:xfrm flipH="1">
              <a:off x="7860674" y="4339171"/>
              <a:ext cx="348667" cy="29501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0165A97-444A-3A4E-BD3E-80217F65792A}"/>
                </a:ext>
              </a:extLst>
            </p:cNvPr>
            <p:cNvSpPr/>
            <p:nvPr/>
          </p:nvSpPr>
          <p:spPr bwMode="auto">
            <a:xfrm>
              <a:off x="8510797" y="4254117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F1747B4-586A-4140-A6C1-F98AABDBB13D}"/>
                </a:ext>
              </a:extLst>
            </p:cNvPr>
            <p:cNvSpPr/>
            <p:nvPr/>
          </p:nvSpPr>
          <p:spPr bwMode="auto">
            <a:xfrm>
              <a:off x="8835252" y="4254117"/>
              <a:ext cx="83420" cy="83420"/>
            </a:xfrm>
            <a:prstGeom prst="ellipse">
              <a:avLst/>
            </a:prstGeom>
            <a:solidFill>
              <a:srgbClr val="008F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FFC5D4E-A300-984B-974F-E52E5CC4E079}"/>
                </a:ext>
              </a:extLst>
            </p:cNvPr>
            <p:cNvSpPr/>
            <p:nvPr/>
          </p:nvSpPr>
          <p:spPr bwMode="auto">
            <a:xfrm>
              <a:off x="8521957" y="4618854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41F267A-FA6D-D045-B1A0-85F4A736F060}"/>
                </a:ext>
              </a:extLst>
            </p:cNvPr>
            <p:cNvSpPr/>
            <p:nvPr/>
          </p:nvSpPr>
          <p:spPr bwMode="auto">
            <a:xfrm>
              <a:off x="8826557" y="4621965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2CA6C6-5C39-E64B-B41D-E43ACF1090A3}"/>
                </a:ext>
              </a:extLst>
            </p:cNvPr>
            <p:cNvCxnSpPr>
              <a:cxnSpLocks/>
              <a:stCxn id="67" idx="6"/>
              <a:endCxn id="68" idx="2"/>
            </p:cNvCxnSpPr>
            <p:nvPr/>
          </p:nvCxnSpPr>
          <p:spPr bwMode="auto">
            <a:xfrm>
              <a:off x="8594217" y="4295827"/>
              <a:ext cx="24103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7D491F7-F1F1-334C-85DE-F683C04C9E4F}"/>
                </a:ext>
              </a:extLst>
            </p:cNvPr>
            <p:cNvCxnSpPr>
              <a:cxnSpLocks/>
              <a:stCxn id="68" idx="4"/>
              <a:endCxn id="70" idx="0"/>
            </p:cNvCxnSpPr>
            <p:nvPr/>
          </p:nvCxnSpPr>
          <p:spPr bwMode="auto">
            <a:xfrm flipH="1">
              <a:off x="8868267" y="4337537"/>
              <a:ext cx="8695" cy="28442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C2A4D58-3093-124A-8950-691E508CAAAE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 bwMode="auto">
            <a:xfrm>
              <a:off x="8605377" y="4660564"/>
              <a:ext cx="22118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96E225A-EF83-7648-A1B6-CD6C706035B8}"/>
                </a:ext>
              </a:extLst>
            </p:cNvPr>
            <p:cNvCxnSpPr>
              <a:cxnSpLocks/>
              <a:stCxn id="67" idx="4"/>
              <a:endCxn id="69" idx="0"/>
            </p:cNvCxnSpPr>
            <p:nvPr/>
          </p:nvCxnSpPr>
          <p:spPr bwMode="auto">
            <a:xfrm>
              <a:off x="8552507" y="4337537"/>
              <a:ext cx="11160" cy="28131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DE6FAB7-3F55-AA4B-BA36-858FA4D5A5BE}"/>
                </a:ext>
              </a:extLst>
            </p:cNvPr>
            <p:cNvCxnSpPr>
              <a:cxnSpLocks/>
              <a:stCxn id="67" idx="5"/>
              <a:endCxn id="70" idx="1"/>
            </p:cNvCxnSpPr>
            <p:nvPr/>
          </p:nvCxnSpPr>
          <p:spPr bwMode="auto">
            <a:xfrm>
              <a:off x="8582001" y="4325321"/>
              <a:ext cx="256773" cy="30886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CAA5A9E-FC1A-4442-8566-73550871D22E}"/>
                </a:ext>
              </a:extLst>
            </p:cNvPr>
            <p:cNvCxnSpPr>
              <a:cxnSpLocks/>
              <a:stCxn id="68" idx="3"/>
              <a:endCxn id="69" idx="7"/>
            </p:cNvCxnSpPr>
            <p:nvPr/>
          </p:nvCxnSpPr>
          <p:spPr bwMode="auto">
            <a:xfrm flipH="1">
              <a:off x="8593160" y="4325321"/>
              <a:ext cx="254308" cy="3057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66EFFFD-1BDC-1746-8EBE-326CB93CA413}"/>
                </a:ext>
              </a:extLst>
            </p:cNvPr>
            <p:cNvCxnSpPr>
              <a:stCxn id="54" idx="6"/>
              <a:endCxn id="67" idx="2"/>
            </p:cNvCxnSpPr>
            <p:nvPr/>
          </p:nvCxnSpPr>
          <p:spPr bwMode="auto">
            <a:xfrm flipV="1">
              <a:off x="8251050" y="4295827"/>
              <a:ext cx="25974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54482949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1BF7324-3932-9949-9135-32077CDA3B4B}"/>
              </a:ext>
            </a:extLst>
          </p:cNvPr>
          <p:cNvSpPr/>
          <p:nvPr/>
        </p:nvSpPr>
        <p:spPr bwMode="auto">
          <a:xfrm>
            <a:off x="56436" y="3251087"/>
            <a:ext cx="4330737" cy="2575781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7AF07-4743-254C-9F77-33EAF38F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answer: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0C537-3381-1E4A-8248-FCDE8FB10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6430108" cy="4648200"/>
          </a:xfrm>
        </p:spPr>
        <p:txBody>
          <a:bodyPr/>
          <a:lstStyle/>
          <a:p>
            <a:r>
              <a:rPr lang="en-US" dirty="0"/>
              <a:t>What color, for the rest?</a:t>
            </a:r>
          </a:p>
          <a:p>
            <a:r>
              <a:rPr lang="en-US" dirty="0"/>
              <a:t>A: Belief Propagation (‘</a:t>
            </a:r>
            <a:r>
              <a:rPr lang="en-US" dirty="0" err="1"/>
              <a:t>zooBP</a:t>
            </a:r>
            <a:r>
              <a:rPr lang="en-US" dirty="0"/>
              <a:t>’)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EC59D-C6C3-C74A-9E71-E815CA2C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6FD2-0810-F64F-AF72-B029D727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176E-C46E-8749-BC91-A816F4BB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BCA184-052F-2943-BB1B-76B142D13ED9}"/>
              </a:ext>
            </a:extLst>
          </p:cNvPr>
          <p:cNvGrpSpPr>
            <a:grpSpLocks noChangeAspect="1"/>
          </p:cNvGrpSpPr>
          <p:nvPr/>
        </p:nvGrpSpPr>
        <p:grpSpPr>
          <a:xfrm>
            <a:off x="151398" y="3463520"/>
            <a:ext cx="4002115" cy="2063210"/>
            <a:chOff x="7701643" y="4081081"/>
            <a:chExt cx="1217029" cy="62741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1042BC1-B7ED-9F49-AFD2-588BD4F7CC83}"/>
                </a:ext>
              </a:extLst>
            </p:cNvPr>
            <p:cNvSpPr/>
            <p:nvPr/>
          </p:nvSpPr>
          <p:spPr bwMode="auto">
            <a:xfrm>
              <a:off x="7932512" y="4081081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B72A0D-4EA0-E544-BBE1-E1F57566FE46}"/>
                </a:ext>
              </a:extLst>
            </p:cNvPr>
            <p:cNvSpPr/>
            <p:nvPr/>
          </p:nvSpPr>
          <p:spPr bwMode="auto">
            <a:xfrm>
              <a:off x="7701643" y="4254117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F0AEF-BB1A-3143-A110-8DA27848DB75}"/>
                </a:ext>
              </a:extLst>
            </p:cNvPr>
            <p:cNvSpPr/>
            <p:nvPr/>
          </p:nvSpPr>
          <p:spPr bwMode="auto">
            <a:xfrm>
              <a:off x="8167630" y="4255751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B8BAA-2E90-7A4C-B769-8CA34538BCED}"/>
                </a:ext>
              </a:extLst>
            </p:cNvPr>
            <p:cNvSpPr/>
            <p:nvPr/>
          </p:nvSpPr>
          <p:spPr bwMode="auto">
            <a:xfrm>
              <a:off x="7789470" y="4621965"/>
              <a:ext cx="83420" cy="83420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8677969-9F6B-1A4D-A8E5-F3B6B1281A6B}"/>
                </a:ext>
              </a:extLst>
            </p:cNvPr>
            <p:cNvSpPr/>
            <p:nvPr/>
          </p:nvSpPr>
          <p:spPr bwMode="auto">
            <a:xfrm>
              <a:off x="8094070" y="4625076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5AC33-98C8-4F47-A5BB-26DD16FCB292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 bwMode="auto">
            <a:xfrm>
              <a:off x="8015932" y="4122791"/>
              <a:ext cx="163914" cy="14517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602C3C-73F7-4847-A5B0-AC595B523FA1}"/>
                </a:ext>
              </a:extLst>
            </p:cNvPr>
            <p:cNvCxnSpPr>
              <a:stCxn id="12" idx="5"/>
              <a:endCxn id="18" idx="1"/>
            </p:cNvCxnSpPr>
            <p:nvPr/>
          </p:nvCxnSpPr>
          <p:spPr bwMode="auto">
            <a:xfrm>
              <a:off x="8003716" y="4152285"/>
              <a:ext cx="102571" cy="48500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9B1322-48AA-CE4F-AA13-5417064A5A18}"/>
                </a:ext>
              </a:extLst>
            </p:cNvPr>
            <p:cNvCxnSpPr>
              <a:stCxn id="12" idx="3"/>
              <a:endCxn id="17" idx="7"/>
            </p:cNvCxnSpPr>
            <p:nvPr/>
          </p:nvCxnSpPr>
          <p:spPr bwMode="auto">
            <a:xfrm flipH="1">
              <a:off x="7860674" y="4152285"/>
              <a:ext cx="84055" cy="48189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6B82FF-6097-C94B-896A-B5E5B2E7F0B0}"/>
                </a:ext>
              </a:extLst>
            </p:cNvPr>
            <p:cNvCxnSpPr>
              <a:cxnSpLocks/>
              <a:stCxn id="12" idx="1"/>
              <a:endCxn id="14" idx="7"/>
            </p:cNvCxnSpPr>
            <p:nvPr/>
          </p:nvCxnSpPr>
          <p:spPr bwMode="auto">
            <a:xfrm flipH="1">
              <a:off x="7772847" y="4093297"/>
              <a:ext cx="171882" cy="1730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AB19514-D701-8B43-8A12-61B18A566216}"/>
                </a:ext>
              </a:extLst>
            </p:cNvPr>
            <p:cNvCxnSpPr>
              <a:stCxn id="14" idx="6"/>
              <a:endCxn id="16" idx="2"/>
            </p:cNvCxnSpPr>
            <p:nvPr/>
          </p:nvCxnSpPr>
          <p:spPr bwMode="auto">
            <a:xfrm>
              <a:off x="7785063" y="4295827"/>
              <a:ext cx="38256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8FCAB64-C132-0B44-89B3-1DAAB68FE7AF}"/>
                </a:ext>
              </a:extLst>
            </p:cNvPr>
            <p:cNvCxnSpPr>
              <a:stCxn id="16" idx="4"/>
              <a:endCxn id="18" idx="0"/>
            </p:cNvCxnSpPr>
            <p:nvPr/>
          </p:nvCxnSpPr>
          <p:spPr bwMode="auto">
            <a:xfrm flipH="1">
              <a:off x="8135780" y="4339171"/>
              <a:ext cx="73560" cy="28590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ADA0BF-37ED-624A-A59B-EC6CFD1746DD}"/>
                </a:ext>
              </a:extLst>
            </p:cNvPr>
            <p:cNvCxnSpPr>
              <a:stCxn id="17" idx="6"/>
              <a:endCxn id="18" idx="2"/>
            </p:cNvCxnSpPr>
            <p:nvPr/>
          </p:nvCxnSpPr>
          <p:spPr bwMode="auto">
            <a:xfrm>
              <a:off x="7872890" y="4663675"/>
              <a:ext cx="22118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FB20E7-044E-C046-B65F-A28AFB1ECB1E}"/>
                </a:ext>
              </a:extLst>
            </p:cNvPr>
            <p:cNvCxnSpPr>
              <a:stCxn id="14" idx="4"/>
              <a:endCxn id="17" idx="0"/>
            </p:cNvCxnSpPr>
            <p:nvPr/>
          </p:nvCxnSpPr>
          <p:spPr bwMode="auto">
            <a:xfrm>
              <a:off x="7743353" y="4337537"/>
              <a:ext cx="87827" cy="28442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2100743-3D65-3D46-A212-E44414DC25EA}"/>
                </a:ext>
              </a:extLst>
            </p:cNvPr>
            <p:cNvCxnSpPr>
              <a:stCxn id="14" idx="5"/>
              <a:endCxn id="18" idx="1"/>
            </p:cNvCxnSpPr>
            <p:nvPr/>
          </p:nvCxnSpPr>
          <p:spPr bwMode="auto">
            <a:xfrm>
              <a:off x="7772847" y="4325321"/>
              <a:ext cx="333440" cy="31197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A4E787-6109-DD44-9D1B-B68E8D942925}"/>
                </a:ext>
              </a:extLst>
            </p:cNvPr>
            <p:cNvCxnSpPr>
              <a:stCxn id="16" idx="4"/>
              <a:endCxn id="17" idx="7"/>
            </p:cNvCxnSpPr>
            <p:nvPr/>
          </p:nvCxnSpPr>
          <p:spPr bwMode="auto">
            <a:xfrm flipH="1">
              <a:off x="7860674" y="4339171"/>
              <a:ext cx="348667" cy="29501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142D36F-C159-1D41-9F3A-189B3210891C}"/>
                </a:ext>
              </a:extLst>
            </p:cNvPr>
            <p:cNvSpPr/>
            <p:nvPr/>
          </p:nvSpPr>
          <p:spPr bwMode="auto">
            <a:xfrm>
              <a:off x="8510797" y="4254117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8F6A98-D31E-4A40-88C3-98D530DD26E9}"/>
                </a:ext>
              </a:extLst>
            </p:cNvPr>
            <p:cNvSpPr/>
            <p:nvPr/>
          </p:nvSpPr>
          <p:spPr bwMode="auto">
            <a:xfrm>
              <a:off x="8835252" y="4254117"/>
              <a:ext cx="83420" cy="83420"/>
            </a:xfrm>
            <a:prstGeom prst="ellipse">
              <a:avLst/>
            </a:prstGeom>
            <a:solidFill>
              <a:srgbClr val="008F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A25DF58-EFD4-7A40-BE81-8CB9C103D87A}"/>
                </a:ext>
              </a:extLst>
            </p:cNvPr>
            <p:cNvSpPr/>
            <p:nvPr/>
          </p:nvSpPr>
          <p:spPr bwMode="auto">
            <a:xfrm>
              <a:off x="8521957" y="4618854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3E5418-76C9-C44C-806E-737A3605E4E3}"/>
                </a:ext>
              </a:extLst>
            </p:cNvPr>
            <p:cNvSpPr/>
            <p:nvPr/>
          </p:nvSpPr>
          <p:spPr bwMode="auto">
            <a:xfrm>
              <a:off x="8826557" y="4621965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138D2F1-6582-5A41-8DBC-1D0573847D8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 bwMode="auto">
            <a:xfrm>
              <a:off x="8594217" y="4295827"/>
              <a:ext cx="24103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CA8015-94D1-2147-B4F7-EB8F06E532B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 bwMode="auto">
            <a:xfrm flipH="1">
              <a:off x="8868267" y="4337537"/>
              <a:ext cx="8695" cy="28442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6C574D3-CA99-F146-A788-4BBE405F278A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 bwMode="auto">
            <a:xfrm>
              <a:off x="8605377" y="4660564"/>
              <a:ext cx="22118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D6E076F-97D5-F845-B375-B78F3948704F}"/>
                </a:ext>
              </a:extLst>
            </p:cNvPr>
            <p:cNvCxnSpPr>
              <a:cxnSpLocks/>
              <a:stCxn id="29" idx="4"/>
              <a:endCxn id="31" idx="0"/>
            </p:cNvCxnSpPr>
            <p:nvPr/>
          </p:nvCxnSpPr>
          <p:spPr bwMode="auto">
            <a:xfrm>
              <a:off x="8552507" y="4337537"/>
              <a:ext cx="11160" cy="28131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B51D4E0-BF55-7349-BAB4-13FAEAA27769}"/>
                </a:ext>
              </a:extLst>
            </p:cNvPr>
            <p:cNvCxnSpPr>
              <a:cxnSpLocks/>
              <a:stCxn id="29" idx="5"/>
              <a:endCxn id="32" idx="1"/>
            </p:cNvCxnSpPr>
            <p:nvPr/>
          </p:nvCxnSpPr>
          <p:spPr bwMode="auto">
            <a:xfrm>
              <a:off x="8582001" y="4325321"/>
              <a:ext cx="256773" cy="30886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F3630D-5A7D-6346-B5D0-67866114AAC7}"/>
                </a:ext>
              </a:extLst>
            </p:cNvPr>
            <p:cNvCxnSpPr>
              <a:cxnSpLocks/>
              <a:stCxn id="30" idx="3"/>
              <a:endCxn id="31" idx="7"/>
            </p:cNvCxnSpPr>
            <p:nvPr/>
          </p:nvCxnSpPr>
          <p:spPr bwMode="auto">
            <a:xfrm flipH="1">
              <a:off x="8593160" y="4325321"/>
              <a:ext cx="254308" cy="3057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A395031-8276-0E40-8E8E-D3B7FD1C0946}"/>
                </a:ext>
              </a:extLst>
            </p:cNvPr>
            <p:cNvCxnSpPr>
              <a:stCxn id="16" idx="6"/>
              <a:endCxn id="29" idx="2"/>
            </p:cNvCxnSpPr>
            <p:nvPr/>
          </p:nvCxnSpPr>
          <p:spPr bwMode="auto">
            <a:xfrm flipV="1">
              <a:off x="8251050" y="4295827"/>
              <a:ext cx="25974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8AE6C57-2820-F945-84CE-95A6DC4BA3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381" y="866416"/>
            <a:ext cx="1194619" cy="101940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A29FC5-E812-2D47-B0A0-811AC393483A}"/>
              </a:ext>
            </a:extLst>
          </p:cNvPr>
          <p:cNvCxnSpPr>
            <a:cxnSpLocks/>
          </p:cNvCxnSpPr>
          <p:nvPr/>
        </p:nvCxnSpPr>
        <p:spPr bwMode="auto">
          <a:xfrm>
            <a:off x="4318000" y="3200400"/>
            <a:ext cx="0" cy="297375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F28C9101-3EB7-3C4A-AAE7-08A123F9946A}"/>
              </a:ext>
            </a:extLst>
          </p:cNvPr>
          <p:cNvSpPr txBox="1">
            <a:spLocks/>
          </p:cNvSpPr>
          <p:nvPr/>
        </p:nvSpPr>
        <p:spPr bwMode="auto">
          <a:xfrm>
            <a:off x="4350832" y="3145331"/>
            <a:ext cx="4793168" cy="65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kumimoji="0" lang="en-US" sz="2000" kern="0" dirty="0">
                <a:hlinkClick r:id="rId3"/>
              </a:rPr>
              <a:t>www.cs.cmu.edu/~deswaran/code/zoobp.zip</a:t>
            </a:r>
            <a:endParaRPr kumimoji="0" lang="en-US" sz="2000" kern="0" dirty="0"/>
          </a:p>
        </p:txBody>
      </p:sp>
      <p:pic>
        <p:nvPicPr>
          <p:cNvPr id="54" name="Picture 53" descr="schematic-1.png">
            <a:extLst>
              <a:ext uri="{FF2B5EF4-FFF2-40B4-BE49-F238E27FC236}">
                <a16:creationId xmlns:a16="http://schemas.microsoft.com/office/drawing/2014/main" id="{427DE6FD-AAD6-4C48-B3E0-DBB35A85F1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5966" y="3600914"/>
            <a:ext cx="3190339" cy="2392754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22B589B-5CFE-9D41-9B49-6ACC4160ADB6}"/>
              </a:ext>
            </a:extLst>
          </p:cNvPr>
          <p:cNvGrpSpPr>
            <a:grpSpLocks noChangeAspect="1"/>
          </p:cNvGrpSpPr>
          <p:nvPr/>
        </p:nvGrpSpPr>
        <p:grpSpPr>
          <a:xfrm>
            <a:off x="151398" y="2596680"/>
            <a:ext cx="521490" cy="521489"/>
            <a:chOff x="5016499" y="4889500"/>
            <a:chExt cx="901701" cy="9017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86BC2E-B46F-F145-A5E9-6AB08CFAA528}"/>
                </a:ext>
              </a:extLst>
            </p:cNvPr>
            <p:cNvSpPr/>
            <p:nvPr/>
          </p:nvSpPr>
          <p:spPr bwMode="auto">
            <a:xfrm>
              <a:off x="5334000" y="51816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B1832CC-48F2-9947-B75A-BBEF03258225}"/>
                </a:ext>
              </a:extLst>
            </p:cNvPr>
            <p:cNvSpPr/>
            <p:nvPr/>
          </p:nvSpPr>
          <p:spPr bwMode="auto">
            <a:xfrm>
              <a:off x="5626100" y="51816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35FA98B-8013-8F43-90F0-EA8750CA787F}"/>
                </a:ext>
              </a:extLst>
            </p:cNvPr>
            <p:cNvSpPr/>
            <p:nvPr/>
          </p:nvSpPr>
          <p:spPr bwMode="auto">
            <a:xfrm>
              <a:off x="5626100" y="5486400"/>
              <a:ext cx="292100" cy="304800"/>
            </a:xfrm>
            <a:prstGeom prst="rect">
              <a:avLst/>
            </a:prstGeom>
            <a:solidFill>
              <a:srgbClr val="5C5CFF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7C1D356-869C-DB4F-9B64-6861BA560A75}"/>
                </a:ext>
              </a:extLst>
            </p:cNvPr>
            <p:cNvSpPr/>
            <p:nvPr/>
          </p:nvSpPr>
          <p:spPr bwMode="auto">
            <a:xfrm>
              <a:off x="5334000" y="54864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984E93C-9CA0-1546-BAC2-51EF88A78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499" y="5270500"/>
              <a:ext cx="157798" cy="157798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24CE7-A429-D442-B04D-795984AC79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10202" y="4902204"/>
              <a:ext cx="154436" cy="154436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FE9436-14FE-BC4F-BA03-CF9C841F987C}"/>
                </a:ext>
              </a:extLst>
            </p:cNvPr>
            <p:cNvSpPr/>
            <p:nvPr/>
          </p:nvSpPr>
          <p:spPr bwMode="auto">
            <a:xfrm>
              <a:off x="5029199" y="5613400"/>
              <a:ext cx="157797" cy="157798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CD30912-B746-1244-A974-1166AF650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298" y="4889500"/>
              <a:ext cx="157798" cy="157798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4026313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4FA02F0-D9D7-3F45-89AB-E1C871CBA0F7}"/>
              </a:ext>
            </a:extLst>
          </p:cNvPr>
          <p:cNvSpPr/>
          <p:nvPr/>
        </p:nvSpPr>
        <p:spPr bwMode="auto">
          <a:xfrm>
            <a:off x="6895121" y="4087434"/>
            <a:ext cx="1440936" cy="1301885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EBCFAE-7D4C-894B-AE32-DC1ACE1ED9C2}"/>
              </a:ext>
            </a:extLst>
          </p:cNvPr>
          <p:cNvSpPr/>
          <p:nvPr/>
        </p:nvSpPr>
        <p:spPr bwMode="auto">
          <a:xfrm>
            <a:off x="589331" y="3751796"/>
            <a:ext cx="5430469" cy="45720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Bird’s eye view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(simple) Graphs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P1.4: belief propagation</a:t>
            </a:r>
          </a:p>
          <a:p>
            <a:pPr lvl="2"/>
            <a:r>
              <a:rPr lang="en-US" dirty="0"/>
              <a:t>Basics</a:t>
            </a:r>
          </a:p>
          <a:p>
            <a:pPr lvl="2"/>
            <a:r>
              <a:rPr lang="en-US" dirty="0"/>
              <a:t>Fast, linear approximation (</a:t>
            </a:r>
            <a:r>
              <a:rPr lang="en-US" dirty="0" err="1"/>
              <a:t>FaBP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Latest: </a:t>
            </a:r>
            <a:r>
              <a:rPr lang="en-US" dirty="0" err="1"/>
              <a:t>zooBP</a:t>
            </a:r>
            <a:endParaRPr lang="en-US" dirty="0"/>
          </a:p>
          <a:p>
            <a:pPr lvl="2"/>
            <a:r>
              <a:rPr lang="en-US" dirty="0"/>
              <a:t>Success stories</a:t>
            </a:r>
          </a:p>
          <a:p>
            <a:pPr lvl="1"/>
            <a:endParaRPr lang="en-US" dirty="0"/>
          </a:p>
        </p:txBody>
      </p:sp>
      <p:sp>
        <p:nvSpPr>
          <p:cNvPr id="22535" name="Date Placeholder 7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/>
              <a:t>WWW 2021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S. Fakhraei and  C. Faloutsos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C0BD-DFA4-7F4C-A99B-902E20B6E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6530"/>
            <a:ext cx="1097280" cy="822960"/>
          </a:xfrm>
          <a:prstGeom prst="rect">
            <a:avLst/>
          </a:prstGeom>
        </p:spPr>
      </p:pic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C7745482-5BC7-D44C-80B3-7E140699ADE3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A9CF61F-D18B-5946-9F36-FA97BCA712E8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C00876-0B47-2348-872D-54BE97745DA4}"/>
              </a:ext>
            </a:extLst>
          </p:cNvPr>
          <p:cNvSpPr txBox="1"/>
          <p:nvPr/>
        </p:nvSpPr>
        <p:spPr>
          <a:xfrm>
            <a:off x="7491723" y="3958632"/>
            <a:ext cx="388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209785-190C-C944-9231-0A4D08FF73DC}"/>
              </a:ext>
            </a:extLst>
          </p:cNvPr>
          <p:cNvCxnSpPr>
            <a:cxnSpLocks/>
            <a:stCxn id="85" idx="2"/>
          </p:cNvCxnSpPr>
          <p:nvPr/>
        </p:nvCxnSpPr>
        <p:spPr bwMode="auto">
          <a:xfrm flipH="1">
            <a:off x="7545331" y="4451075"/>
            <a:ext cx="140516" cy="265147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290447F-94F2-C442-ACBE-82937C785EEA}"/>
              </a:ext>
            </a:extLst>
          </p:cNvPr>
          <p:cNvCxnSpPr>
            <a:cxnSpLocks/>
            <a:stCxn id="85" idx="2"/>
          </p:cNvCxnSpPr>
          <p:nvPr/>
        </p:nvCxnSpPr>
        <p:spPr bwMode="auto">
          <a:xfrm>
            <a:off x="7685847" y="4451075"/>
            <a:ext cx="142452" cy="25403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9CC5AC7-735E-E741-8281-A39FF7BBB0D8}"/>
              </a:ext>
            </a:extLst>
          </p:cNvPr>
          <p:cNvGrpSpPr/>
          <p:nvPr/>
        </p:nvGrpSpPr>
        <p:grpSpPr>
          <a:xfrm>
            <a:off x="7002255" y="4606666"/>
            <a:ext cx="1246123" cy="629593"/>
            <a:chOff x="7003143" y="5078031"/>
            <a:chExt cx="1246123" cy="62959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70E7D43-572C-834D-A362-DD25E45472DE}"/>
                </a:ext>
              </a:extLst>
            </p:cNvPr>
            <p:cNvGrpSpPr/>
            <p:nvPr/>
          </p:nvGrpSpPr>
          <p:grpSpPr>
            <a:xfrm>
              <a:off x="7003143" y="5078031"/>
              <a:ext cx="1201114" cy="608212"/>
              <a:chOff x="7701643" y="4081081"/>
              <a:chExt cx="1201114" cy="60821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93D9038-861D-5242-AF9A-6239D96EEDC8}"/>
                  </a:ext>
                </a:extLst>
              </p:cNvPr>
              <p:cNvSpPr/>
              <p:nvPr/>
            </p:nvSpPr>
            <p:spPr bwMode="auto">
              <a:xfrm>
                <a:off x="7932512" y="4081081"/>
                <a:ext cx="76200" cy="64217"/>
              </a:xfrm>
              <a:prstGeom prst="ellipse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3D1AC73-CC62-474D-9E5A-A49369E9B5A7}"/>
                  </a:ext>
                </a:extLst>
              </p:cNvPr>
              <p:cNvSpPr/>
              <p:nvPr/>
            </p:nvSpPr>
            <p:spPr bwMode="auto">
              <a:xfrm>
                <a:off x="7701643" y="4254117"/>
                <a:ext cx="76200" cy="64217"/>
              </a:xfrm>
              <a:prstGeom prst="ellipse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6A7AAB2-FAF8-174D-B4F1-2B8CA3874EA3}"/>
                  </a:ext>
                </a:extLst>
              </p:cNvPr>
              <p:cNvSpPr/>
              <p:nvPr/>
            </p:nvSpPr>
            <p:spPr bwMode="auto">
              <a:xfrm>
                <a:off x="8167630" y="4255751"/>
                <a:ext cx="76200" cy="64217"/>
              </a:xfrm>
              <a:prstGeom prst="ellipse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1F0689B-B5CA-E84C-ADB7-55C11C6EEE24}"/>
                  </a:ext>
                </a:extLst>
              </p:cNvPr>
              <p:cNvSpPr/>
              <p:nvPr/>
            </p:nvSpPr>
            <p:spPr bwMode="auto">
              <a:xfrm>
                <a:off x="7789470" y="4621965"/>
                <a:ext cx="76200" cy="64217"/>
              </a:xfrm>
              <a:prstGeom prst="ellipse">
                <a:avLst/>
              </a:prstGeom>
              <a:solidFill>
                <a:schemeClr val="tx2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F1E020F-DF45-9648-B0FD-739E98F0C2E2}"/>
                  </a:ext>
                </a:extLst>
              </p:cNvPr>
              <p:cNvSpPr/>
              <p:nvPr/>
            </p:nvSpPr>
            <p:spPr bwMode="auto">
              <a:xfrm>
                <a:off x="8094070" y="4625076"/>
                <a:ext cx="76200" cy="64217"/>
              </a:xfrm>
              <a:prstGeom prst="ellipse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3574F-AE0F-A242-B2E0-A606489FC45A}"/>
                  </a:ext>
                </a:extLst>
              </p:cNvPr>
              <p:cNvCxnSpPr>
                <a:cxnSpLocks/>
                <a:stCxn id="49" idx="6"/>
                <a:endCxn id="51" idx="1"/>
              </p:cNvCxnSpPr>
              <p:nvPr/>
            </p:nvCxnSpPr>
            <p:spPr bwMode="auto">
              <a:xfrm>
                <a:off x="8008712" y="4113190"/>
                <a:ext cx="170077" cy="151965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DFA7DFA-4A9C-AE4A-88CD-D4CDC6B57393}"/>
                  </a:ext>
                </a:extLst>
              </p:cNvPr>
              <p:cNvCxnSpPr>
                <a:stCxn id="49" idx="5"/>
                <a:endCxn id="53" idx="1"/>
              </p:cNvCxnSpPr>
              <p:nvPr/>
            </p:nvCxnSpPr>
            <p:spPr bwMode="auto">
              <a:xfrm>
                <a:off x="7997553" y="4135894"/>
                <a:ext cx="107676" cy="49858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7EB47C3-6980-4A41-B952-DBD8B27A2C1C}"/>
                  </a:ext>
                </a:extLst>
              </p:cNvPr>
              <p:cNvCxnSpPr>
                <a:stCxn id="49" idx="3"/>
                <a:endCxn id="52" idx="7"/>
              </p:cNvCxnSpPr>
              <p:nvPr/>
            </p:nvCxnSpPr>
            <p:spPr bwMode="auto">
              <a:xfrm flipH="1">
                <a:off x="7854511" y="4135894"/>
                <a:ext cx="89160" cy="495475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CFA0248-31D1-DF4E-821B-217F9FB90612}"/>
                  </a:ext>
                </a:extLst>
              </p:cNvPr>
              <p:cNvCxnSpPr>
                <a:cxnSpLocks/>
                <a:stCxn id="49" idx="1"/>
                <a:endCxn id="50" idx="7"/>
              </p:cNvCxnSpPr>
              <p:nvPr/>
            </p:nvCxnSpPr>
            <p:spPr bwMode="auto">
              <a:xfrm flipH="1">
                <a:off x="7766684" y="4090485"/>
                <a:ext cx="176987" cy="17303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53E4367-3598-1349-982E-CFAAFFA4AFCA}"/>
                  </a:ext>
                </a:extLst>
              </p:cNvPr>
              <p:cNvCxnSpPr>
                <a:stCxn id="50" idx="6"/>
                <a:endCxn id="51" idx="2"/>
              </p:cNvCxnSpPr>
              <p:nvPr/>
            </p:nvCxnSpPr>
            <p:spPr bwMode="auto">
              <a:xfrm>
                <a:off x="7777843" y="4286226"/>
                <a:ext cx="389787" cy="163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55DECC5-ABAC-B941-AA0F-39AE021E30ED}"/>
                  </a:ext>
                </a:extLst>
              </p:cNvPr>
              <p:cNvCxnSpPr>
                <a:stCxn id="51" idx="4"/>
                <a:endCxn id="53" idx="0"/>
              </p:cNvCxnSpPr>
              <p:nvPr/>
            </p:nvCxnSpPr>
            <p:spPr bwMode="auto">
              <a:xfrm flipH="1">
                <a:off x="8132170" y="4319968"/>
                <a:ext cx="73560" cy="305108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8DC8831-9302-434F-B3A6-4CF6F2B918EA}"/>
                  </a:ext>
                </a:extLst>
              </p:cNvPr>
              <p:cNvCxnSpPr>
                <a:stCxn id="52" idx="6"/>
                <a:endCxn id="53" idx="2"/>
              </p:cNvCxnSpPr>
              <p:nvPr/>
            </p:nvCxnSpPr>
            <p:spPr bwMode="auto">
              <a:xfrm>
                <a:off x="7865670" y="4654074"/>
                <a:ext cx="228400" cy="3111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3ECA956-E56C-E744-82B8-9889F6515E59}"/>
                  </a:ext>
                </a:extLst>
              </p:cNvPr>
              <p:cNvCxnSpPr>
                <a:stCxn id="50" idx="4"/>
                <a:endCxn id="52" idx="0"/>
              </p:cNvCxnSpPr>
              <p:nvPr/>
            </p:nvCxnSpPr>
            <p:spPr bwMode="auto">
              <a:xfrm>
                <a:off x="7739743" y="4318334"/>
                <a:ext cx="87827" cy="303631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DDB59BE-2935-E34B-B67E-27E0DE0CDD65}"/>
                  </a:ext>
                </a:extLst>
              </p:cNvPr>
              <p:cNvCxnSpPr>
                <a:stCxn id="50" idx="5"/>
                <a:endCxn id="53" idx="1"/>
              </p:cNvCxnSpPr>
              <p:nvPr/>
            </p:nvCxnSpPr>
            <p:spPr bwMode="auto">
              <a:xfrm>
                <a:off x="7766684" y="4308930"/>
                <a:ext cx="338545" cy="32555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9A84B08-F69A-7E40-BC64-4204AF623BF6}"/>
                  </a:ext>
                </a:extLst>
              </p:cNvPr>
              <p:cNvCxnSpPr>
                <a:stCxn id="51" idx="4"/>
                <a:endCxn id="52" idx="7"/>
              </p:cNvCxnSpPr>
              <p:nvPr/>
            </p:nvCxnSpPr>
            <p:spPr bwMode="auto">
              <a:xfrm flipH="1">
                <a:off x="7854511" y="4319968"/>
                <a:ext cx="351219" cy="311401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DD13F22-FEB5-9A46-AE07-DD56FCB0DA7F}"/>
                  </a:ext>
                </a:extLst>
              </p:cNvPr>
              <p:cNvSpPr/>
              <p:nvPr/>
            </p:nvSpPr>
            <p:spPr bwMode="auto">
              <a:xfrm>
                <a:off x="8510797" y="4254117"/>
                <a:ext cx="79285" cy="72143"/>
              </a:xfrm>
              <a:prstGeom prst="ellipse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1A5A5C6-EB2C-3F45-B55F-BD7DCA9875E2}"/>
                  </a:ext>
                </a:extLst>
              </p:cNvPr>
              <p:cNvSpPr/>
              <p:nvPr/>
            </p:nvSpPr>
            <p:spPr bwMode="auto">
              <a:xfrm>
                <a:off x="8835252" y="4254117"/>
                <a:ext cx="64907" cy="72142"/>
              </a:xfrm>
              <a:prstGeom prst="ellipse">
                <a:avLst/>
              </a:prstGeom>
              <a:solidFill>
                <a:srgbClr val="008F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FBBC86D-E922-4642-9157-8A996924ADFA}"/>
                  </a:ext>
                </a:extLst>
              </p:cNvPr>
              <p:cNvSpPr/>
              <p:nvPr/>
            </p:nvSpPr>
            <p:spPr bwMode="auto">
              <a:xfrm>
                <a:off x="8521957" y="4618854"/>
                <a:ext cx="76200" cy="64217"/>
              </a:xfrm>
              <a:prstGeom prst="ellipse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6C888E7-2489-C84C-98EA-FC5CA8D76357}"/>
                  </a:ext>
                </a:extLst>
              </p:cNvPr>
              <p:cNvSpPr/>
              <p:nvPr/>
            </p:nvSpPr>
            <p:spPr bwMode="auto">
              <a:xfrm>
                <a:off x="8826557" y="4621965"/>
                <a:ext cx="76200" cy="64217"/>
              </a:xfrm>
              <a:prstGeom prst="ellipse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15D6E48F-2873-DA45-A5ED-2154FAF1649B}"/>
                  </a:ext>
                </a:extLst>
              </p:cNvPr>
              <p:cNvCxnSpPr>
                <a:cxnSpLocks/>
                <a:stCxn id="99" idx="6"/>
                <a:endCxn id="100" idx="2"/>
              </p:cNvCxnSpPr>
              <p:nvPr/>
            </p:nvCxnSpPr>
            <p:spPr bwMode="auto">
              <a:xfrm flipV="1">
                <a:off x="8590082" y="4290188"/>
                <a:ext cx="245170" cy="1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7F06EA2-AFF0-844C-A3A6-DAB7F765DB69}"/>
                  </a:ext>
                </a:extLst>
              </p:cNvPr>
              <p:cNvCxnSpPr>
                <a:cxnSpLocks/>
                <a:stCxn id="100" idx="4"/>
                <a:endCxn id="102" idx="0"/>
              </p:cNvCxnSpPr>
              <p:nvPr/>
            </p:nvCxnSpPr>
            <p:spPr bwMode="auto">
              <a:xfrm flipH="1">
                <a:off x="8864657" y="4326259"/>
                <a:ext cx="3049" cy="29570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0845EDB-8CDF-BD4D-9ACC-ACAFA07FB888}"/>
                  </a:ext>
                </a:extLst>
              </p:cNvPr>
              <p:cNvCxnSpPr>
                <a:stCxn id="101" idx="6"/>
                <a:endCxn id="102" idx="2"/>
              </p:cNvCxnSpPr>
              <p:nvPr/>
            </p:nvCxnSpPr>
            <p:spPr bwMode="auto">
              <a:xfrm>
                <a:off x="8598157" y="4650963"/>
                <a:ext cx="228400" cy="3111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F6B88E7-4D9F-A345-B361-91FFE7D1385E}"/>
                  </a:ext>
                </a:extLst>
              </p:cNvPr>
              <p:cNvCxnSpPr>
                <a:cxnSpLocks/>
                <a:stCxn id="99" idx="4"/>
                <a:endCxn id="101" idx="0"/>
              </p:cNvCxnSpPr>
              <p:nvPr/>
            </p:nvCxnSpPr>
            <p:spPr bwMode="auto">
              <a:xfrm>
                <a:off x="8550440" y="4326260"/>
                <a:ext cx="9617" cy="29259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2F7F4E61-548E-6A48-8BCF-F3D8D02CF810}"/>
                  </a:ext>
                </a:extLst>
              </p:cNvPr>
              <p:cNvCxnSpPr>
                <a:cxnSpLocks/>
                <a:stCxn id="99" idx="5"/>
                <a:endCxn id="102" idx="1"/>
              </p:cNvCxnSpPr>
              <p:nvPr/>
            </p:nvCxnSpPr>
            <p:spPr bwMode="auto">
              <a:xfrm>
                <a:off x="8578471" y="4315695"/>
                <a:ext cx="259245" cy="31567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5348D4B-C480-7746-A571-59CA3F50F16A}"/>
                  </a:ext>
                </a:extLst>
              </p:cNvPr>
              <p:cNvCxnSpPr>
                <a:cxnSpLocks/>
                <a:stCxn id="100" idx="3"/>
                <a:endCxn id="101" idx="7"/>
              </p:cNvCxnSpPr>
              <p:nvPr/>
            </p:nvCxnSpPr>
            <p:spPr bwMode="auto">
              <a:xfrm flipH="1">
                <a:off x="8586998" y="4315694"/>
                <a:ext cx="257759" cy="31256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29BAEC2-17CC-8942-9FF3-46BE31C18F6A}"/>
                  </a:ext>
                </a:extLst>
              </p:cNvPr>
              <p:cNvCxnSpPr>
                <a:stCxn id="51" idx="6"/>
                <a:endCxn id="99" idx="2"/>
              </p:cNvCxnSpPr>
              <p:nvPr/>
            </p:nvCxnSpPr>
            <p:spPr bwMode="auto">
              <a:xfrm>
                <a:off x="8243830" y="4287860"/>
                <a:ext cx="266967" cy="232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413CE25-E1C2-AC4D-B138-DE8678009478}"/>
                </a:ext>
              </a:extLst>
            </p:cNvPr>
            <p:cNvSpPr/>
            <p:nvPr/>
          </p:nvSpPr>
          <p:spPr bwMode="auto">
            <a:xfrm>
              <a:off x="8095842" y="5215057"/>
              <a:ext cx="153424" cy="163191"/>
            </a:xfrm>
            <a:prstGeom prst="ellipse">
              <a:avLst/>
            </a:prstGeom>
            <a:solidFill>
              <a:srgbClr val="008F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09E7068-DD6E-A347-AFF2-8E70ECC22828}"/>
                </a:ext>
              </a:extLst>
            </p:cNvPr>
            <p:cNvSpPr/>
            <p:nvPr/>
          </p:nvSpPr>
          <p:spPr bwMode="auto">
            <a:xfrm>
              <a:off x="7048698" y="5544433"/>
              <a:ext cx="153424" cy="163191"/>
            </a:xfrm>
            <a:prstGeom prst="ellipse">
              <a:avLst/>
            </a:prstGeom>
            <a:solidFill>
              <a:srgbClr val="C00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8859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492" y="0"/>
            <a:ext cx="9090751" cy="6858000"/>
          </a:xfrm>
          <a:prstGeom prst="rect">
            <a:avLst/>
          </a:prstGeom>
          <a:gradFill flip="none" rotWithShape="1">
            <a:gsLst>
              <a:gs pos="40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712" y="2624672"/>
            <a:ext cx="7215000" cy="1143000"/>
          </a:xfrm>
        </p:spPr>
        <p:txBody>
          <a:bodyPr/>
          <a:lstStyle/>
          <a:p>
            <a:r>
              <a:rPr lang="en-US" sz="6000" dirty="0"/>
              <a:t>Background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762000"/>
            <a:ext cx="5643041" cy="558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0800BE"/>
              </a:buClr>
              <a:defRPr/>
            </a:pPr>
            <a:endParaRPr kumimoji="0" lang="en-US" sz="3200" u="none" strike="noStrike" kern="1200" cap="none" spc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Left Bracket 9"/>
          <p:cNvSpPr/>
          <p:nvPr/>
        </p:nvSpPr>
        <p:spPr>
          <a:xfrm>
            <a:off x="1710284" y="1100676"/>
            <a:ext cx="728133" cy="4436533"/>
          </a:xfrm>
          <a:prstGeom prst="leftBracket">
            <a:avLst>
              <a:gd name="adj" fmla="val 207936"/>
            </a:avLst>
          </a:prstGeom>
          <a:ln w="698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457" y="174285"/>
            <a:ext cx="922192" cy="9263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0074" y="1361376"/>
            <a:ext cx="293221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Prof. Danai </a:t>
            </a:r>
            <a:r>
              <a:rPr lang="en-US" dirty="0" err="1"/>
              <a:t>Koutra</a:t>
            </a:r>
            <a:endParaRPr lang="en-US" dirty="0"/>
          </a:p>
          <a:p>
            <a:pPr algn="l"/>
            <a:r>
              <a:rPr lang="en-US" dirty="0"/>
              <a:t>U. Michigan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D15E3-B23E-BD4B-AB81-95948995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3158E-E37C-6841-B08C-05DF4DAB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9CE6C-7887-884D-84F9-AFEB90CFC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</p:spTree>
    <p:extLst>
      <p:ext uri="{BB962C8B-B14F-4D97-AF65-F5344CB8AC3E}">
        <p14:creationId xmlns:p14="http://schemas.microsoft.com/office/powerpoint/2010/main" val="2681780169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287865" y="0"/>
            <a:ext cx="8852400" cy="6228000"/>
          </a:xfrm>
          <a:prstGeom prst="rect">
            <a:avLst/>
          </a:prstGeom>
          <a:gradFill flip="none" rotWithShape="1">
            <a:gsLst>
              <a:gs pos="40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-22635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Belief 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6" y="931732"/>
            <a:ext cx="6478080" cy="5754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Iterative message-based method</a:t>
            </a:r>
          </a:p>
          <a:p>
            <a:endParaRPr lang="en-US" dirty="0"/>
          </a:p>
        </p:txBody>
      </p:sp>
      <p:grpSp>
        <p:nvGrpSpPr>
          <p:cNvPr id="8" name="Group 19"/>
          <p:cNvGrpSpPr/>
          <p:nvPr/>
        </p:nvGrpSpPr>
        <p:grpSpPr>
          <a:xfrm>
            <a:off x="3296375" y="2424669"/>
            <a:ext cx="1728216" cy="1257807"/>
            <a:chOff x="3166531" y="2624098"/>
            <a:chExt cx="1728216" cy="1257807"/>
          </a:xfrm>
        </p:grpSpPr>
        <p:sp>
          <p:nvSpPr>
            <p:cNvPr id="21" name="Oval 20"/>
            <p:cNvSpPr/>
            <p:nvPr/>
          </p:nvSpPr>
          <p:spPr>
            <a:xfrm>
              <a:off x="3763783" y="2624532"/>
              <a:ext cx="304979" cy="30751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589768" y="2624098"/>
              <a:ext cx="304979" cy="307511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66531" y="3059915"/>
              <a:ext cx="304979" cy="30751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166531" y="3574394"/>
              <a:ext cx="304979" cy="307511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val 24"/>
          <p:cNvSpPr/>
          <p:nvPr/>
        </p:nvSpPr>
        <p:spPr>
          <a:xfrm>
            <a:off x="8366419" y="1079587"/>
            <a:ext cx="438912" cy="4358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97608" y="3610967"/>
            <a:ext cx="438912" cy="4358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366419" y="2948961"/>
            <a:ext cx="438912" cy="4358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723870" y="2161222"/>
            <a:ext cx="438912" cy="4358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585875" y="4368190"/>
            <a:ext cx="438912" cy="4358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84" idx="3"/>
            <a:endCxn id="27" idx="0"/>
          </p:cNvCxnSpPr>
          <p:nvPr/>
        </p:nvCxnSpPr>
        <p:spPr>
          <a:xfrm rot="5400000">
            <a:off x="5917895" y="2740711"/>
            <a:ext cx="1069425" cy="671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0" idx="7"/>
            <a:endCxn id="25" idx="2"/>
          </p:cNvCxnSpPr>
          <p:nvPr/>
        </p:nvCxnSpPr>
        <p:spPr>
          <a:xfrm rot="5400000" flipH="1" flipV="1">
            <a:off x="7268686" y="1127312"/>
            <a:ext cx="927552" cy="12679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0" idx="5"/>
            <a:endCxn id="78" idx="1"/>
          </p:cNvCxnSpPr>
          <p:nvPr/>
        </p:nvCxnSpPr>
        <p:spPr>
          <a:xfrm rot="16200000" flipH="1">
            <a:off x="7521059" y="2110655"/>
            <a:ext cx="487083" cy="1332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7" idx="4"/>
            <a:endCxn id="51" idx="1"/>
          </p:cNvCxnSpPr>
          <p:nvPr/>
        </p:nvCxnSpPr>
        <p:spPr>
          <a:xfrm rot="16200000" flipH="1">
            <a:off x="5901658" y="4262183"/>
            <a:ext cx="1053142" cy="622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51" idx="5"/>
          </p:cNvCxnSpPr>
          <p:nvPr/>
        </p:nvCxnSpPr>
        <p:spPr>
          <a:xfrm rot="5400000">
            <a:off x="7516217" y="4274149"/>
            <a:ext cx="667473" cy="1600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8366419" y="1079587"/>
            <a:ext cx="438912" cy="43581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675118" y="5036097"/>
            <a:ext cx="438912" cy="43581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585875" y="4368624"/>
            <a:ext cx="438912" cy="435811"/>
          </a:xfrm>
          <a:prstGeom prst="ellipse">
            <a:avLst/>
          </a:prstGeom>
          <a:solidFill>
            <a:srgbClr val="35E300">
              <a:alpha val="65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897608" y="3610967"/>
            <a:ext cx="438912" cy="435811"/>
          </a:xfrm>
          <a:prstGeom prst="ellipse">
            <a:avLst/>
          </a:prstGeom>
          <a:solidFill>
            <a:srgbClr val="35E300">
              <a:alpha val="65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366419" y="2956470"/>
            <a:ext cx="438912" cy="435811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725916" y="2157314"/>
            <a:ext cx="438912" cy="435811"/>
          </a:xfrm>
          <a:prstGeom prst="ellipse">
            <a:avLst/>
          </a:prstGeom>
          <a:solidFill>
            <a:srgbClr val="F75D5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675117" y="5036097"/>
            <a:ext cx="438912" cy="435811"/>
          </a:xfrm>
          <a:prstGeom prst="ellipse">
            <a:avLst/>
          </a:prstGeom>
          <a:solidFill>
            <a:srgbClr val="155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723873" y="2169554"/>
            <a:ext cx="438912" cy="435811"/>
          </a:xfrm>
          <a:prstGeom prst="ellipse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366419" y="1079587"/>
            <a:ext cx="438912" cy="435811"/>
          </a:xfrm>
          <a:prstGeom prst="ellipse">
            <a:avLst/>
          </a:prstGeom>
          <a:solidFill>
            <a:srgbClr val="B7001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 descr="send-future-message-sms-email-and-twee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624" y="5247369"/>
            <a:ext cx="621792" cy="621792"/>
          </a:xfrm>
          <a:prstGeom prst="rect">
            <a:avLst/>
          </a:prstGeom>
        </p:spPr>
      </p:pic>
      <p:pic>
        <p:nvPicPr>
          <p:cNvPr id="102" name="Picture 101" descr="send-future-message-sms-email-and-twee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555" y="5348970"/>
            <a:ext cx="621792" cy="621792"/>
          </a:xfrm>
          <a:prstGeom prst="rect">
            <a:avLst/>
          </a:prstGeom>
        </p:spPr>
      </p:pic>
      <p:pic>
        <p:nvPicPr>
          <p:cNvPr id="103" name="Picture 102" descr="send-future-message-sms-email-and-twee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673" y="390367"/>
            <a:ext cx="621792" cy="621792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664352" y="3435571"/>
            <a:ext cx="1702067" cy="584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1</a:t>
            </a:r>
            <a:r>
              <a:rPr lang="en-US" sz="3200" b="1" baseline="30000" dirty="0"/>
              <a:t>st</a:t>
            </a:r>
            <a:r>
              <a:rPr lang="en-US" sz="3200" b="1" dirty="0"/>
              <a:t> round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664355" y="3435574"/>
            <a:ext cx="1833401" cy="58477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en-US" sz="3200" b="1" baseline="30000" dirty="0"/>
              <a:t>nd</a:t>
            </a:r>
            <a:r>
              <a:rPr lang="en-US" sz="3200" b="1" dirty="0"/>
              <a:t> round</a:t>
            </a:r>
          </a:p>
        </p:txBody>
      </p:sp>
      <p:pic>
        <p:nvPicPr>
          <p:cNvPr id="114" name="Picture 113" descr="send-future-message-sms-email-and-twee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017" y="3219643"/>
            <a:ext cx="621792" cy="621792"/>
          </a:xfrm>
          <a:prstGeom prst="rect">
            <a:avLst/>
          </a:prstGeom>
        </p:spPr>
      </p:pic>
      <p:pic>
        <p:nvPicPr>
          <p:cNvPr id="115" name="Picture 114" descr="send-future-message-sms-email-and-twee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257" y="457795"/>
            <a:ext cx="621792" cy="621792"/>
          </a:xfrm>
          <a:prstGeom prst="rect">
            <a:avLst/>
          </a:prstGeom>
        </p:spPr>
      </p:pic>
      <p:pic>
        <p:nvPicPr>
          <p:cNvPr id="116" name="Picture 115" descr="send-future-message-sms-email-and-twee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763" y="1547762"/>
            <a:ext cx="621792" cy="621792"/>
          </a:xfrm>
          <a:prstGeom prst="rect">
            <a:avLst/>
          </a:prstGeom>
        </p:spPr>
      </p:pic>
      <p:pic>
        <p:nvPicPr>
          <p:cNvPr id="117" name="Picture 116" descr="send-future-message-sms-email-and-twee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163" y="1700162"/>
            <a:ext cx="621792" cy="621792"/>
          </a:xfrm>
          <a:prstGeom prst="rect">
            <a:avLst/>
          </a:prstGeom>
        </p:spPr>
      </p:pic>
      <p:pic>
        <p:nvPicPr>
          <p:cNvPr id="118" name="Picture 117" descr="send-future-message-sms-email-and-twee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9563" y="1852562"/>
            <a:ext cx="621792" cy="621792"/>
          </a:xfrm>
          <a:prstGeom prst="rect">
            <a:avLst/>
          </a:prstGeom>
        </p:spPr>
      </p:pic>
      <p:pic>
        <p:nvPicPr>
          <p:cNvPr id="119" name="Picture 118" descr="send-future-message-sms-email-and-twee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618" y="3384739"/>
            <a:ext cx="621792" cy="621792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596626" y="3029185"/>
            <a:ext cx="1654645" cy="181588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...</a:t>
            </a:r>
          </a:p>
          <a:p>
            <a:pPr algn="ctr"/>
            <a:r>
              <a:rPr lang="en-US" sz="2800" b="1" dirty="0"/>
              <a:t>until stop criterion fulfilled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316304" y="817616"/>
            <a:ext cx="6478080" cy="2318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“Propagation matrix”: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66FF"/>
              </a:buClr>
              <a:buSzPct val="70000"/>
              <a:buFont typeface="Wingdings" charset="2"/>
              <a:buChar char="²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Homophily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66FF"/>
              </a:buClr>
              <a:buSzPct val="70000"/>
              <a:buFont typeface="Wingdings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66FF"/>
              </a:buClr>
              <a:buSzPct val="70000"/>
              <a:buFont typeface="Wingdings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66FF"/>
              </a:buClr>
              <a:buSzPct val="70000"/>
              <a:buFont typeface="Wingdings" charset="2"/>
              <a:buChar char="²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9372"/>
              </p:ext>
            </p:extLst>
          </p:nvPr>
        </p:nvGraphicFramePr>
        <p:xfrm>
          <a:off x="3803292" y="2873163"/>
          <a:ext cx="135467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533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FF6600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33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FF66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" name="Content Placeholder 2"/>
          <p:cNvSpPr txBox="1">
            <a:spLocks/>
          </p:cNvSpPr>
          <p:nvPr/>
        </p:nvSpPr>
        <p:spPr>
          <a:xfrm>
            <a:off x="7050528" y="5315497"/>
            <a:ext cx="596900" cy="492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b="1" dirty="0">
                <a:solidFill>
                  <a:srgbClr val="008000"/>
                </a:solidFill>
                <a:latin typeface="Comic Sans MS"/>
              </a:rPr>
              <a:t>PL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8543365" y="1499399"/>
            <a:ext cx="596900" cy="492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b="1" dirty="0">
                <a:solidFill>
                  <a:srgbClr val="FF0000"/>
                </a:solidFill>
                <a:latin typeface="Comic Sans MS"/>
              </a:rPr>
              <a:t>AI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2126217" y="2714838"/>
            <a:ext cx="1319893" cy="828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12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/>
              </a:rPr>
              <a:t>class of</a:t>
            </a:r>
          </a:p>
          <a:p>
            <a:pPr marL="342900" marR="0" lvl="0" indent="-342900" algn="l" defTabSz="457200" rtl="0" eaLnBrk="1" fontAlgn="auto" latinLnBrk="0" hangingPunct="1">
              <a:lnSpc>
                <a:spcPts val="212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mic Sans MS"/>
                <a:ea typeface="+mn-ea"/>
                <a:cs typeface="+mn-cs"/>
              </a:rPr>
              <a:t>sender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3285065" y="1937234"/>
            <a:ext cx="2389698" cy="828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12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/>
              </a:rPr>
              <a:t>class of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mic Sans MS"/>
                <a:ea typeface="+mn-ea"/>
                <a:cs typeface="+mn-cs"/>
              </a:rPr>
              <a:t>receiver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3565" y="5850470"/>
            <a:ext cx="9186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[Pearl ‘82][Yedidia+ ’02] … [Gonzalez+ ‘09][Chechetka+ ‘10]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457" y="174285"/>
            <a:ext cx="922192" cy="926391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A4950F8-A104-C846-9B26-5422B309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88A402-EA57-5241-9700-CAA339C4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F43AEE9-1870-4249-9CCC-59E3D8E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</p:spTree>
    <p:extLst>
      <p:ext uri="{BB962C8B-B14F-4D97-AF65-F5344CB8AC3E}">
        <p14:creationId xmlns:p14="http://schemas.microsoft.com/office/powerpoint/2010/main" val="2852227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61111E-6 0.00532 C -0.04271 -0.00463 -0.08507 -0.01436 -0.11545 0.00208 C -0.14566 0.01851 -0.16771 0.07314 -0.18212 0.1037 C -0.1967 0.13425 -0.2 0.15972 -0.20278 0.18518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0" y="8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2.22222E-6 C 0.0467 0.01134 0.09392 0.02291 0.12795 0.01227 C 0.1618 0.00162 0.18767 -0.04213 0.20468 -0.06435 C 0.2217 -0.08658 0.22604 -0.11042 0.2302 -0.12107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00" y="-49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-2.22222E-6 C -0.02101 -0.0199 -0.04201 -0.03958 -0.05191 -0.05926 C -0.0618 -0.07893 -0.06111 -0.09467 -0.0592 -0.11852 C -0.05729 -0.14236 -0.04913 -0.17245 -0.0408 -0.20231 " pathEditMode="relative" ptsTypes="aaaA">
                                      <p:cBhvr>
                                        <p:cTn id="2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38889E-6 1.11111E-6 C -0.02171 -0.0051 -0.04341 -0.01019 -0.06476 -0.00973 C -0.08612 -0.00926 -0.11077 -0.01019 -0.12779 0.00254 C -0.1448 0.01527 -0.15591 0.0412 -0.16667 0.06666 C -0.17744 0.09213 -0.1882 0.14074 -0.19254 0.15555 " pathEditMode="relative" ptsTypes="aaaaA">
                                      <p:cBhvr>
                                        <p:cTn id="4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0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61111E-6 2.96296E-6 C 0.00173 -0.02361 0.00348 -0.04699 0.00938 -0.06667 C 0.01528 -0.08634 0.01736 -0.10579 0.03525 -0.11852 C 0.05313 -0.13125 0.0849 -0.13727 0.11667 -0.14329 " pathEditMode="relative" ptsTypes="aaaA">
                                      <p:cBhvr>
                                        <p:cTn id="5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6 -1.85185E-6 C -0.004 0.04421 -0.00781 0.08866 -0.00381 0.12083 C 0.00018 0.15301 0.00817 0.17408 0.02396 0.19259 C 0.03976 0.21111 0.06511 0.22153 0.09063 0.23195 " pathEditMode="relative" ptsTypes="aaaA">
                                      <p:cBhvr>
                                        <p:cTn id="5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8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3.7037E-7 C 0.02413 -0.02825 0.04843 -0.05649 0.08142 -0.07176 C 0.1144 -0.08704 0.16996 -0.0882 0.19808 -0.09144 C 0.22621 -0.09468 0.23801 -0.09306 0.24999 -0.09144 " pathEditMode="relative" ptsTypes="aaaA">
                                      <p:cBhvr>
                                        <p:cTn id="7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C 0.02552 -0.00879 0.05104 -0.01759 0.07604 -0.01713 C 0.10104 -0.01666 0.12813 -0.00856 0.15 0.00255 C 0.17188 0.01366 0.19202 0.02986 0.20747 0.04954 C 0.22292 0.06922 0.23282 0.09514 0.24271 0.12107 " pathEditMode="relative" ptsTypes="aaaaA">
                                      <p:cBhvr>
                                        <p:cTn id="7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85185E-6 C -0.02326 0.02014 -0.04653 0.04028 -0.0592 0.05926 C -0.07187 0.07824 -0.07639 0.09375 -0.07587 0.11343 C -0.07534 0.1331 -0.06545 0.15533 -0.05555 0.17778 " pathEditMode="relative" ptsTypes="aaaA">
                                      <p:cBhvr>
                                        <p:cTn id="7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0"/>
                            </p:stCondLst>
                            <p:childTnLst>
                              <p:par>
                                <p:cTn id="9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80" grpId="0" animBg="1"/>
      <p:bldP spid="84" grpId="0" animBg="1"/>
      <p:bldP spid="85" grpId="0" animBg="1"/>
      <p:bldP spid="105" grpId="0" animBg="1"/>
      <p:bldP spid="106" grpId="0" animBg="1"/>
      <p:bldP spid="123" grpId="0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840D877B-E437-9E42-BAF6-6B965B4DF7E6}"/>
              </a:ext>
            </a:extLst>
          </p:cNvPr>
          <p:cNvSpPr/>
          <p:nvPr/>
        </p:nvSpPr>
        <p:spPr bwMode="auto">
          <a:xfrm>
            <a:off x="7648720" y="4192597"/>
            <a:ext cx="1106923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6998893-3899-0A4E-A23B-FDCCC9C51392}"/>
              </a:ext>
            </a:extLst>
          </p:cNvPr>
          <p:cNvSpPr/>
          <p:nvPr/>
        </p:nvSpPr>
        <p:spPr bwMode="auto">
          <a:xfrm>
            <a:off x="7438886" y="4376704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6E6DD-A242-E743-A8BC-5F925FCB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2E19-CB93-E849-9008-A5954627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A8FA-0417-3F4A-B5DD-CE9FE93A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11-2B6F-E242-9970-96EAC63C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299BB-06B6-C743-BD4A-0F3307031A2D}"/>
              </a:ext>
            </a:extLst>
          </p:cNvPr>
          <p:cNvSpPr txBox="1"/>
          <p:nvPr/>
        </p:nvSpPr>
        <p:spPr>
          <a:xfrm>
            <a:off x="945693" y="1119289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plain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54D27-B43D-3E4B-A4BC-DB077608B474}"/>
              </a:ext>
            </a:extLst>
          </p:cNvPr>
          <p:cNvSpPr txBox="1"/>
          <p:nvPr/>
        </p:nvSpPr>
        <p:spPr>
          <a:xfrm>
            <a:off x="3633212" y="1821316"/>
            <a:ext cx="15256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Node-</a:t>
            </a:r>
            <a:r>
              <a:rPr lang="en-US" dirty="0" err="1">
                <a:latin typeface="+mn-lt"/>
              </a:rPr>
              <a:t>attr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F2EBD-2C38-304E-B05A-2FF86FEDDAF4}"/>
              </a:ext>
            </a:extLst>
          </p:cNvPr>
          <p:cNvSpPr txBox="1"/>
          <p:nvPr/>
        </p:nvSpPr>
        <p:spPr>
          <a:xfrm>
            <a:off x="7022275" y="1804106"/>
            <a:ext cx="14887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Edge-</a:t>
            </a:r>
            <a:r>
              <a:rPr lang="en-US" dirty="0" err="1">
                <a:latin typeface="+mn-lt"/>
              </a:rPr>
              <a:t>attr</a:t>
            </a:r>
            <a:r>
              <a:rPr lang="en-US" dirty="0">
                <a:latin typeface="+mn-lt"/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CF51C8-ABD7-194B-825A-1F67B5FBE14B}"/>
              </a:ext>
            </a:extLst>
          </p:cNvPr>
          <p:cNvGrpSpPr>
            <a:grpSpLocks noChangeAspect="1"/>
          </p:cNvGrpSpPr>
          <p:nvPr/>
        </p:nvGrpSpPr>
        <p:grpSpPr>
          <a:xfrm>
            <a:off x="685317" y="2691542"/>
            <a:ext cx="1961772" cy="1125145"/>
            <a:chOff x="3280044" y="2270754"/>
            <a:chExt cx="6539239" cy="37504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A707E7-4B7E-414A-9B6A-188195CC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3BBA58-909A-4142-BD3B-18F440877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8FC2E6-F891-4A42-AFDA-CAB705388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32A73-1494-844F-93B5-8D1ED7760B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1B5CCD-7892-C34A-B6DF-BDE72553F9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31ED51-42A9-3E48-910B-7A9D674FE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12E07CE-2013-BF47-8880-A4E053109C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" name="Picture 2" descr="See the source image">
              <a:extLst>
                <a:ext uri="{FF2B5EF4-FFF2-40B4-BE49-F238E27FC236}">
                  <a16:creationId xmlns:a16="http://schemas.microsoft.com/office/drawing/2014/main" id="{60FEDD91-3D79-1D4C-B240-C10C1F693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6A90CDE4-62DC-2E4F-846D-9D3CE9865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C67D4AC3-3F41-1D48-BA55-760784FB8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847276-8070-374B-AB1C-07DB913ABA46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50F872-2D99-5949-87A0-892BF62AD0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C2071C-09C5-FA4F-A101-7D336C891C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FE208D8-AE6C-6748-BFEF-95FADA8E1D16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827F56-9899-834A-A488-8F9AB532F1B7}"/>
              </a:ext>
            </a:extLst>
          </p:cNvPr>
          <p:cNvGrpSpPr>
            <a:grpSpLocks noChangeAspect="1"/>
          </p:cNvGrpSpPr>
          <p:nvPr/>
        </p:nvGrpSpPr>
        <p:grpSpPr>
          <a:xfrm>
            <a:off x="3889676" y="2556731"/>
            <a:ext cx="1961772" cy="1125145"/>
            <a:chOff x="3280044" y="2270754"/>
            <a:chExt cx="6539239" cy="375048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C36D154-9D61-2641-9714-1216B470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8B3EB5-BC02-8540-8A56-CD2B3D8C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A7FC3A-B1ED-3541-9AA0-8A3FAE5D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8B57F6-5316-7648-9B0E-2483CAF3732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0E67D4-C76C-7440-8672-A4F901F4D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6BA59C-5DE8-114A-8C76-A7DE091584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3C77AB-C5E4-0346-A23F-B860F84CE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0" name="Picture 2" descr="See the source image">
              <a:extLst>
                <a:ext uri="{FF2B5EF4-FFF2-40B4-BE49-F238E27FC236}">
                  <a16:creationId xmlns:a16="http://schemas.microsoft.com/office/drawing/2014/main" id="{33019A24-8AEE-0B4E-A582-08A6B964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EB1ECC79-A4A2-974F-A79D-458E6AB8E9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A76BBFBF-A4CF-C748-9D27-3E3A707AF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70F9A4-6137-8D48-A7E7-E7F089A579DD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EFC858-D4D1-2744-BBDF-1D30549962E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9EEE4E8-6138-EC47-8D36-0B74A74E4B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D114B99-ECB1-5F4B-BDC6-283FC40A4FEF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B15691-2B8F-6C49-890C-8830486693C2}"/>
              </a:ext>
            </a:extLst>
          </p:cNvPr>
          <p:cNvGrpSpPr>
            <a:grpSpLocks noChangeAspect="1"/>
          </p:cNvGrpSpPr>
          <p:nvPr/>
        </p:nvGrpSpPr>
        <p:grpSpPr>
          <a:xfrm>
            <a:off x="3683488" y="2597717"/>
            <a:ext cx="168378" cy="167013"/>
            <a:chOff x="3811979" y="4990918"/>
            <a:chExt cx="241078" cy="2391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AA88453-76D6-724F-BBBC-2B8F3263C0B4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B69D2C-EE26-C14A-84BC-03744CC5426F}"/>
                </a:ext>
              </a:extLst>
            </p:cNvPr>
            <p:cNvCxnSpPr>
              <a:stCxn id="47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AFA2BE-B99D-4740-9EF7-A99014CB42A8}"/>
              </a:ext>
            </a:extLst>
          </p:cNvPr>
          <p:cNvGrpSpPr>
            <a:grpSpLocks noChangeAspect="1"/>
          </p:cNvGrpSpPr>
          <p:nvPr/>
        </p:nvGrpSpPr>
        <p:grpSpPr>
          <a:xfrm>
            <a:off x="3587271" y="3005526"/>
            <a:ext cx="104394" cy="177957"/>
            <a:chOff x="5555931" y="4930158"/>
            <a:chExt cx="159092" cy="27119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61F873E-1B85-944C-9306-115E57205A29}"/>
                </a:ext>
              </a:extLst>
            </p:cNvPr>
            <p:cNvSpPr/>
            <p:nvPr/>
          </p:nvSpPr>
          <p:spPr bwMode="auto">
            <a:xfrm>
              <a:off x="5560644" y="4930158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31E126-0934-3D46-9244-F8C049DCD818}"/>
                </a:ext>
              </a:extLst>
            </p:cNvPr>
            <p:cNvCxnSpPr>
              <a:stCxn id="52" idx="4"/>
            </p:cNvCxnSpPr>
            <p:nvPr/>
          </p:nvCxnSpPr>
          <p:spPr bwMode="auto">
            <a:xfrm flipH="1">
              <a:off x="5637833" y="5064839"/>
              <a:ext cx="1" cy="136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595F31-080E-4E4D-AC67-62AD6C604F7A}"/>
                </a:ext>
              </a:extLst>
            </p:cNvPr>
            <p:cNvCxnSpPr/>
            <p:nvPr/>
          </p:nvCxnSpPr>
          <p:spPr bwMode="auto">
            <a:xfrm>
              <a:off x="5555931" y="5134422"/>
              <a:ext cx="15437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7D458-92DB-B943-A807-871D17C3C428}"/>
              </a:ext>
            </a:extLst>
          </p:cNvPr>
          <p:cNvGrpSpPr>
            <a:grpSpLocks noChangeAspect="1"/>
          </p:cNvGrpSpPr>
          <p:nvPr/>
        </p:nvGrpSpPr>
        <p:grpSpPr>
          <a:xfrm>
            <a:off x="3737400" y="3489406"/>
            <a:ext cx="168378" cy="167013"/>
            <a:chOff x="3811979" y="4990918"/>
            <a:chExt cx="241078" cy="2391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EBA6788-BD85-4948-825C-2A06763F28A2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3D1DA0-201B-0048-A9A0-6A0C68D60CE9}"/>
                </a:ext>
              </a:extLst>
            </p:cNvPr>
            <p:cNvCxnSpPr>
              <a:stCxn id="60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9A112770-1DE4-C540-B0C5-3D0CC33101DE}"/>
              </a:ext>
            </a:extLst>
          </p:cNvPr>
          <p:cNvSpPr/>
          <p:nvPr/>
        </p:nvSpPr>
        <p:spPr bwMode="auto">
          <a:xfrm>
            <a:off x="3434543" y="2675354"/>
            <a:ext cx="107824" cy="94067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B3D5CA0-4462-CE4D-A690-FAEBBF67AA76}"/>
              </a:ext>
            </a:extLst>
          </p:cNvPr>
          <p:cNvSpPr/>
          <p:nvPr/>
        </p:nvSpPr>
        <p:spPr bwMode="auto">
          <a:xfrm>
            <a:off x="3377401" y="3005526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988E771-55B2-5E45-A60D-24BF107CC6D6}"/>
              </a:ext>
            </a:extLst>
          </p:cNvPr>
          <p:cNvSpPr/>
          <p:nvPr/>
        </p:nvSpPr>
        <p:spPr bwMode="auto">
          <a:xfrm>
            <a:off x="3508698" y="3558674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C56C1F2-139E-FB4F-B40C-7B7A9AE57590}"/>
              </a:ext>
            </a:extLst>
          </p:cNvPr>
          <p:cNvGrpSpPr/>
          <p:nvPr/>
        </p:nvGrpSpPr>
        <p:grpSpPr>
          <a:xfrm>
            <a:off x="274564" y="3986079"/>
            <a:ext cx="1681057" cy="1733367"/>
            <a:chOff x="274564" y="3986079"/>
            <a:chExt cx="1681057" cy="17333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D6AB8E-7F33-1A44-992F-548A10C95284}"/>
                </a:ext>
              </a:extLst>
            </p:cNvPr>
            <p:cNvSpPr/>
            <p:nvPr/>
          </p:nvSpPr>
          <p:spPr bwMode="auto">
            <a:xfrm>
              <a:off x="848698" y="4500748"/>
              <a:ext cx="1106923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C11467-EE1F-6D42-8264-3AFD9F511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501817"/>
              <a:ext cx="204243" cy="24377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CF43A6A-334B-8947-9EE8-3239A8988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851586"/>
              <a:ext cx="163381" cy="24377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8A4452-D827-8140-8D39-CAFEEAD3574B}"/>
                </a:ext>
              </a:extLst>
            </p:cNvPr>
            <p:cNvSpPr txBox="1"/>
            <p:nvPr/>
          </p:nvSpPr>
          <p:spPr>
            <a:xfrm rot="5400000">
              <a:off x="261740" y="52141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E0306BF-4FF3-B046-8104-6F271D6F8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112" y="4140300"/>
              <a:ext cx="204243" cy="2437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A609B5F-83FC-DE43-8D7D-FAFA0646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16" y="4139592"/>
              <a:ext cx="163381" cy="24377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C1989D-6FD0-BC42-B94C-BDACF7CB4672}"/>
                </a:ext>
              </a:extLst>
            </p:cNvPr>
            <p:cNvSpPr txBox="1"/>
            <p:nvPr/>
          </p:nvSpPr>
          <p:spPr>
            <a:xfrm>
              <a:off x="1437530" y="39860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0FBF42B-F017-BC43-8B57-35D58B94A078}"/>
                </a:ext>
              </a:extLst>
            </p:cNvPr>
            <p:cNvSpPr txBox="1"/>
            <p:nvPr/>
          </p:nvSpPr>
          <p:spPr>
            <a:xfrm>
              <a:off x="1169814" y="4851586"/>
              <a:ext cx="42511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058E4B-A774-F34D-8072-7549B5328190}"/>
              </a:ext>
            </a:extLst>
          </p:cNvPr>
          <p:cNvGrpSpPr/>
          <p:nvPr/>
        </p:nvGrpSpPr>
        <p:grpSpPr>
          <a:xfrm>
            <a:off x="4241477" y="3984902"/>
            <a:ext cx="1681057" cy="1733367"/>
            <a:chOff x="274564" y="3986079"/>
            <a:chExt cx="1681057" cy="173336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B27E006-BA7D-224E-9902-338EAC4CF253}"/>
                </a:ext>
              </a:extLst>
            </p:cNvPr>
            <p:cNvSpPr/>
            <p:nvPr/>
          </p:nvSpPr>
          <p:spPr bwMode="auto">
            <a:xfrm>
              <a:off x="848698" y="4500748"/>
              <a:ext cx="1106923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2A8366-B063-B64D-8D2C-5F2B5C6C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501817"/>
              <a:ext cx="204243" cy="243774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A7466D8-2C28-7041-A310-722994F2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851586"/>
              <a:ext cx="163381" cy="243774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B7D16F5-6E3B-2C47-AE59-1332DC9DED7B}"/>
                </a:ext>
              </a:extLst>
            </p:cNvPr>
            <p:cNvSpPr txBox="1"/>
            <p:nvPr/>
          </p:nvSpPr>
          <p:spPr>
            <a:xfrm rot="5400000">
              <a:off x="261740" y="52141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4B39DF8-93D9-DF4F-8F5A-1C7350B76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112" y="4140300"/>
              <a:ext cx="204243" cy="24377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B8013C9-517B-1844-86D5-DAF270B80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16" y="4139592"/>
              <a:ext cx="163381" cy="243774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969A51-65D1-2747-B917-37BDF345339E}"/>
                </a:ext>
              </a:extLst>
            </p:cNvPr>
            <p:cNvSpPr txBox="1"/>
            <p:nvPr/>
          </p:nvSpPr>
          <p:spPr>
            <a:xfrm>
              <a:off x="1437530" y="39860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988DC98-EAF9-BC42-A629-7742C94BC594}"/>
                </a:ext>
              </a:extLst>
            </p:cNvPr>
            <p:cNvSpPr txBox="1"/>
            <p:nvPr/>
          </p:nvSpPr>
          <p:spPr>
            <a:xfrm>
              <a:off x="1169814" y="4851586"/>
              <a:ext cx="42511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A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C4BA5C7C-7E70-704E-A560-9A6222FF14D2}"/>
              </a:ext>
            </a:extLst>
          </p:cNvPr>
          <p:cNvSpPr/>
          <p:nvPr/>
        </p:nvSpPr>
        <p:spPr bwMode="auto">
          <a:xfrm>
            <a:off x="3198774" y="4496958"/>
            <a:ext cx="806184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8F13951-8E4E-9F43-BAA5-AD11D5438F36}"/>
              </a:ext>
            </a:extLst>
          </p:cNvPr>
          <p:cNvSpPr txBox="1"/>
          <p:nvPr/>
        </p:nvSpPr>
        <p:spPr>
          <a:xfrm>
            <a:off x="3431313" y="4838811"/>
            <a:ext cx="388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F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05050D-508C-4C49-9204-5C507E82250A}"/>
              </a:ext>
            </a:extLst>
          </p:cNvPr>
          <p:cNvGrpSpPr>
            <a:grpSpLocks noChangeAspect="1"/>
          </p:cNvGrpSpPr>
          <p:nvPr/>
        </p:nvGrpSpPr>
        <p:grpSpPr>
          <a:xfrm>
            <a:off x="3851866" y="4196105"/>
            <a:ext cx="168378" cy="167013"/>
            <a:chOff x="3811979" y="4990918"/>
            <a:chExt cx="241078" cy="239123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BA5AC7E-B567-BC4E-BE10-0E940259AAEF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E3A5D15-AA89-FA4D-A052-4F855958515E}"/>
                </a:ext>
              </a:extLst>
            </p:cNvPr>
            <p:cNvCxnSpPr>
              <a:stCxn id="81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46C43E-E836-9048-B758-E560EF93FA9A}"/>
              </a:ext>
            </a:extLst>
          </p:cNvPr>
          <p:cNvGrpSpPr>
            <a:grpSpLocks noChangeAspect="1"/>
          </p:cNvGrpSpPr>
          <p:nvPr/>
        </p:nvGrpSpPr>
        <p:grpSpPr>
          <a:xfrm>
            <a:off x="3655820" y="4262253"/>
            <a:ext cx="104394" cy="177957"/>
            <a:chOff x="5555931" y="4930158"/>
            <a:chExt cx="159092" cy="27119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2268F7-502B-8E48-BD0B-5FA1405A29E2}"/>
                </a:ext>
              </a:extLst>
            </p:cNvPr>
            <p:cNvSpPr/>
            <p:nvPr/>
          </p:nvSpPr>
          <p:spPr bwMode="auto">
            <a:xfrm>
              <a:off x="5560644" y="4930158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6963629-E4D0-4E48-95D1-699E7053CE5E}"/>
                </a:ext>
              </a:extLst>
            </p:cNvPr>
            <p:cNvCxnSpPr>
              <a:stCxn id="84" idx="4"/>
            </p:cNvCxnSpPr>
            <p:nvPr/>
          </p:nvCxnSpPr>
          <p:spPr bwMode="auto">
            <a:xfrm flipH="1">
              <a:off x="5637833" y="5064839"/>
              <a:ext cx="1" cy="136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170140-0F5D-6E4A-9178-925EBCCE82A1}"/>
                </a:ext>
              </a:extLst>
            </p:cNvPr>
            <p:cNvCxnSpPr/>
            <p:nvPr/>
          </p:nvCxnSpPr>
          <p:spPr bwMode="auto">
            <a:xfrm>
              <a:off x="5555931" y="5134422"/>
              <a:ext cx="15437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60FCC8D9-7DB7-0A4E-BF47-D82074983F08}"/>
              </a:ext>
            </a:extLst>
          </p:cNvPr>
          <p:cNvSpPr/>
          <p:nvPr/>
        </p:nvSpPr>
        <p:spPr bwMode="auto">
          <a:xfrm>
            <a:off x="3446868" y="4256562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D612FF7-D391-004D-AD25-9EF9B9E4A435}"/>
              </a:ext>
            </a:extLst>
          </p:cNvPr>
          <p:cNvSpPr/>
          <p:nvPr/>
        </p:nvSpPr>
        <p:spPr bwMode="auto">
          <a:xfrm>
            <a:off x="3198774" y="4256562"/>
            <a:ext cx="107824" cy="94067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CBE5090-D622-1543-A284-420BB92D8B7A}"/>
              </a:ext>
            </a:extLst>
          </p:cNvPr>
          <p:cNvCxnSpPr>
            <a:cxnSpLocks/>
          </p:cNvCxnSpPr>
          <p:nvPr/>
        </p:nvCxnSpPr>
        <p:spPr bwMode="auto">
          <a:xfrm>
            <a:off x="2590800" y="1295400"/>
            <a:ext cx="6563" cy="4737624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20B9C39-9880-BE49-85FB-8EBCAA8DB2BD}"/>
              </a:ext>
            </a:extLst>
          </p:cNvPr>
          <p:cNvCxnSpPr/>
          <p:nvPr/>
        </p:nvCxnSpPr>
        <p:spPr bwMode="auto">
          <a:xfrm>
            <a:off x="6372639" y="1804106"/>
            <a:ext cx="0" cy="435265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DD81147-35DD-9841-AA56-795D414204D4}"/>
              </a:ext>
            </a:extLst>
          </p:cNvPr>
          <p:cNvGrpSpPr>
            <a:grpSpLocks noChangeAspect="1"/>
          </p:cNvGrpSpPr>
          <p:nvPr/>
        </p:nvGrpSpPr>
        <p:grpSpPr>
          <a:xfrm>
            <a:off x="7091091" y="2535644"/>
            <a:ext cx="1961772" cy="1125145"/>
            <a:chOff x="3280044" y="2270754"/>
            <a:chExt cx="6539239" cy="3750483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B24615A-9188-394A-BDC9-D789013F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5804C70-7768-1E4C-8503-7E7F6DDB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9220D03-7FDE-A944-90E2-6C4977C0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40C8F33-A5CF-934C-8281-FDFFE65DB57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C5B4E23-3D32-794E-A28C-B91DE41E29C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D3B87F2-62F0-8947-8097-F5EAF9F977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1CCF7F2-E37F-AA46-AFF6-88435411BB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0" name="Picture 2" descr="See the source image">
              <a:extLst>
                <a:ext uri="{FF2B5EF4-FFF2-40B4-BE49-F238E27FC236}">
                  <a16:creationId xmlns:a16="http://schemas.microsoft.com/office/drawing/2014/main" id="{542C1CE9-5204-394D-B22A-3CF0DE1FF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861ED515-FA45-254F-9159-0509EB84A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FAC336EC-ABC9-AD42-99A6-EEA8E5FF4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DBAB674-5FED-4048-B830-1A3E517D7198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EFFCCD-F139-F64D-A491-29B719E566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2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7CAB018-D355-AA43-8936-3E11AE5951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4925" cap="flat" cmpd="dbl" algn="ctr">
              <a:solidFill>
                <a:srgbClr val="FF9300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0C75D8E-0247-444C-9B50-ED3ECF31C887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7E2654-7E8C-D94F-B954-F545C8CC9013}"/>
              </a:ext>
            </a:extLst>
          </p:cNvPr>
          <p:cNvSpPr/>
          <p:nvPr/>
        </p:nvSpPr>
        <p:spPr bwMode="auto">
          <a:xfrm>
            <a:off x="7261999" y="4525088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1720B4A-B23E-864D-8BBA-876D8204C4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526157"/>
            <a:ext cx="204243" cy="24377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C8117A0-A23F-444B-94DF-6F57B971B0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875926"/>
            <a:ext cx="163381" cy="24377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4624571-31D9-234B-BF8C-F633CF6BBE0E}"/>
              </a:ext>
            </a:extLst>
          </p:cNvPr>
          <p:cNvSpPr txBox="1"/>
          <p:nvPr/>
        </p:nvSpPr>
        <p:spPr>
          <a:xfrm rot="5400000">
            <a:off x="6675041" y="523851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DFB9274-91CB-2B43-AB64-321ADE8507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B754346-E3B3-6A46-8C66-5119193673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D59B898-5579-F944-BE82-7D8B394F9FDD}"/>
              </a:ext>
            </a:extLst>
          </p:cNvPr>
          <p:cNvSpPr txBox="1"/>
          <p:nvPr/>
        </p:nvSpPr>
        <p:spPr>
          <a:xfrm>
            <a:off x="7850831" y="574661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526731-D8C9-F241-9675-1813CB0652B6}"/>
              </a:ext>
            </a:extLst>
          </p:cNvPr>
          <p:cNvSpPr txBox="1"/>
          <p:nvPr/>
        </p:nvSpPr>
        <p:spPr>
          <a:xfrm>
            <a:off x="7591931" y="4875926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T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36B1DD8-E07B-0A4A-85B2-C536A1F620EB}"/>
              </a:ext>
            </a:extLst>
          </p:cNvPr>
          <p:cNvCxnSpPr/>
          <p:nvPr/>
        </p:nvCxnSpPr>
        <p:spPr bwMode="auto">
          <a:xfrm flipV="1">
            <a:off x="7254472" y="4192597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C3A66D-C7EF-FB4F-9A46-104010A8B655}"/>
              </a:ext>
            </a:extLst>
          </p:cNvPr>
          <p:cNvCxnSpPr/>
          <p:nvPr/>
        </p:nvCxnSpPr>
        <p:spPr bwMode="auto">
          <a:xfrm flipV="1">
            <a:off x="8356212" y="4193154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0905A31-F25F-8740-A290-49E268FD68C6}"/>
              </a:ext>
            </a:extLst>
          </p:cNvPr>
          <p:cNvCxnSpPr/>
          <p:nvPr/>
        </p:nvCxnSpPr>
        <p:spPr bwMode="auto">
          <a:xfrm flipV="1">
            <a:off x="8368922" y="5341598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100DC-7453-F244-A1BF-75DCDCFAFD12}"/>
              </a:ext>
            </a:extLst>
          </p:cNvPr>
          <p:cNvCxnSpPr>
            <a:cxnSpLocks/>
          </p:cNvCxnSpPr>
          <p:nvPr/>
        </p:nvCxnSpPr>
        <p:spPr bwMode="auto">
          <a:xfrm>
            <a:off x="6640720" y="4364040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435A561-1133-B74C-AA17-9EECA044D468}"/>
              </a:ext>
            </a:extLst>
          </p:cNvPr>
          <p:cNvCxnSpPr>
            <a:cxnSpLocks/>
          </p:cNvCxnSpPr>
          <p:nvPr/>
        </p:nvCxnSpPr>
        <p:spPr bwMode="auto">
          <a:xfrm>
            <a:off x="6747194" y="42208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dbl" algn="ctr">
            <a:solidFill>
              <a:srgbClr val="FF93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BA03645-F55F-8B40-B3DB-3FBB1C46C5CE}"/>
              </a:ext>
            </a:extLst>
          </p:cNvPr>
          <p:cNvCxnSpPr>
            <a:cxnSpLocks/>
          </p:cNvCxnSpPr>
          <p:nvPr/>
        </p:nvCxnSpPr>
        <p:spPr bwMode="auto">
          <a:xfrm>
            <a:off x="6901467" y="40906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1EEDC30-A716-C444-B800-E55D08203C2A}"/>
              </a:ext>
            </a:extLst>
          </p:cNvPr>
          <p:cNvSpPr txBox="1"/>
          <p:nvPr/>
        </p:nvSpPr>
        <p:spPr>
          <a:xfrm>
            <a:off x="5491848" y="1155929"/>
            <a:ext cx="1407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Complex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F2775A6-8C4B-0344-9C6C-01D07C6B22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46FB45E2-624D-4840-B06E-60B572D14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4ADE16A9-296A-FB48-AA1F-4EA48903CFF9}"/>
              </a:ext>
            </a:extLst>
          </p:cNvPr>
          <p:cNvSpPr txBox="1"/>
          <p:nvPr/>
        </p:nvSpPr>
        <p:spPr>
          <a:xfrm>
            <a:off x="3186851" y="5815937"/>
            <a:ext cx="25635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Coupled Matrices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0AB50-4451-5D42-BF0E-965889E274C5}"/>
              </a:ext>
            </a:extLst>
          </p:cNvPr>
          <p:cNvSpPr txBox="1"/>
          <p:nvPr/>
        </p:nvSpPr>
        <p:spPr>
          <a:xfrm>
            <a:off x="7181066" y="5852614"/>
            <a:ext cx="108632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Tensor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9E4D8D3-16D5-EA46-8EDF-83A6DB2FBDAA}"/>
              </a:ext>
            </a:extLst>
          </p:cNvPr>
          <p:cNvSpPr txBox="1"/>
          <p:nvPr/>
        </p:nvSpPr>
        <p:spPr>
          <a:xfrm>
            <a:off x="810866" y="5815108"/>
            <a:ext cx="10919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Matrix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B16CC3A-23D6-1A44-AF22-C41058CE99AF}"/>
              </a:ext>
            </a:extLst>
          </p:cNvPr>
          <p:cNvSpPr/>
          <p:nvPr/>
        </p:nvSpPr>
        <p:spPr bwMode="auto">
          <a:xfrm>
            <a:off x="2810577" y="1648372"/>
            <a:ext cx="6054290" cy="4590689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0B0C79FA-4D10-4741-B74B-A3A14D5114B4}"/>
              </a:ext>
            </a:extLst>
          </p:cNvPr>
          <p:cNvSpPr/>
          <p:nvPr/>
        </p:nvSpPr>
        <p:spPr bwMode="auto">
          <a:xfrm>
            <a:off x="283590" y="4057332"/>
            <a:ext cx="2085169" cy="2180780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28A7A91-884A-0C48-B545-050B4EDF62B8}"/>
              </a:ext>
            </a:extLst>
          </p:cNvPr>
          <p:cNvGrpSpPr/>
          <p:nvPr/>
        </p:nvGrpSpPr>
        <p:grpSpPr>
          <a:xfrm>
            <a:off x="625937" y="2659412"/>
            <a:ext cx="1461824" cy="1202584"/>
            <a:chOff x="1597246" y="2629957"/>
            <a:chExt cx="1461824" cy="1202584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4F9165E-29C5-EA4A-8AA5-5906851A5E6A}"/>
                </a:ext>
              </a:extLst>
            </p:cNvPr>
            <p:cNvSpPr/>
            <p:nvPr/>
          </p:nvSpPr>
          <p:spPr bwMode="auto">
            <a:xfrm>
              <a:off x="1693449" y="2732892"/>
              <a:ext cx="289256" cy="27313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A379001-1E8F-C248-A531-EA81CD531B47}"/>
                </a:ext>
              </a:extLst>
            </p:cNvPr>
            <p:cNvSpPr/>
            <p:nvPr/>
          </p:nvSpPr>
          <p:spPr bwMode="auto">
            <a:xfrm>
              <a:off x="1597246" y="3060686"/>
              <a:ext cx="289256" cy="27313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0401078-A47C-7049-BE93-49278C524CDE}"/>
                </a:ext>
              </a:extLst>
            </p:cNvPr>
            <p:cNvSpPr/>
            <p:nvPr/>
          </p:nvSpPr>
          <p:spPr bwMode="auto">
            <a:xfrm>
              <a:off x="2769814" y="3015433"/>
              <a:ext cx="289256" cy="27313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0B277DA-3532-FA4D-A207-241BE248338A}"/>
                </a:ext>
              </a:extLst>
            </p:cNvPr>
            <p:cNvSpPr/>
            <p:nvPr/>
          </p:nvSpPr>
          <p:spPr bwMode="auto">
            <a:xfrm>
              <a:off x="2567626" y="2629957"/>
              <a:ext cx="289256" cy="27313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60FC371-C468-FA41-82B7-C1641C8EFFAC}"/>
                </a:ext>
              </a:extLst>
            </p:cNvPr>
            <p:cNvSpPr/>
            <p:nvPr/>
          </p:nvSpPr>
          <p:spPr bwMode="auto">
            <a:xfrm>
              <a:off x="1834383" y="3559408"/>
              <a:ext cx="289256" cy="27313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2E7171B-F970-5C40-977E-6B0C23429EB5}"/>
                </a:ext>
              </a:extLst>
            </p:cNvPr>
            <p:cNvSpPr/>
            <p:nvPr/>
          </p:nvSpPr>
          <p:spPr bwMode="auto">
            <a:xfrm>
              <a:off x="2616651" y="3474711"/>
              <a:ext cx="289256" cy="27313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7385589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87865" y="0"/>
            <a:ext cx="8852400" cy="6228000"/>
          </a:xfrm>
          <a:prstGeom prst="rect">
            <a:avLst/>
          </a:prstGeom>
          <a:gradFill flip="none" rotWithShape="1">
            <a:gsLst>
              <a:gs pos="40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712" y="2624672"/>
            <a:ext cx="7215000" cy="1143000"/>
          </a:xfrm>
        </p:spPr>
        <p:txBody>
          <a:bodyPr/>
          <a:lstStyle/>
          <a:p>
            <a:r>
              <a:rPr lang="en-US" sz="6000" dirty="0"/>
              <a:t>Background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762000"/>
            <a:ext cx="5643041" cy="558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0800BE"/>
              </a:buClr>
              <a:defRPr/>
            </a:pPr>
            <a:endParaRPr kumimoji="0" lang="en-US" sz="3200" u="none" strike="noStrike" kern="1200" cap="none" spc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Left Bracket 9"/>
          <p:cNvSpPr/>
          <p:nvPr/>
        </p:nvSpPr>
        <p:spPr>
          <a:xfrm flipH="1">
            <a:off x="7952141" y="1222676"/>
            <a:ext cx="927083" cy="4436533"/>
          </a:xfrm>
          <a:prstGeom prst="leftBracket">
            <a:avLst>
              <a:gd name="adj" fmla="val 207936"/>
            </a:avLst>
          </a:prstGeom>
          <a:ln w="698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457" y="174285"/>
            <a:ext cx="922192" cy="9263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80958-F265-7C43-8115-DF895EBF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3837E-D412-7B40-B040-08A6FA40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777BA-9D49-4741-B20F-554DEA657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</p:spTree>
    <p:extLst>
      <p:ext uri="{BB962C8B-B14F-4D97-AF65-F5344CB8AC3E}">
        <p14:creationId xmlns:p14="http://schemas.microsoft.com/office/powerpoint/2010/main" val="192685172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EBCFAE-7D4C-894B-AE32-DC1ACE1ED9C2}"/>
              </a:ext>
            </a:extLst>
          </p:cNvPr>
          <p:cNvSpPr/>
          <p:nvPr/>
        </p:nvSpPr>
        <p:spPr bwMode="auto">
          <a:xfrm>
            <a:off x="546364" y="4638774"/>
            <a:ext cx="5599235" cy="45720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Bird’s eye view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(simple) Graphs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P1.4: belief propagation</a:t>
            </a:r>
          </a:p>
          <a:p>
            <a:pPr lvl="2"/>
            <a:r>
              <a:rPr lang="en-US" dirty="0"/>
              <a:t>Basics</a:t>
            </a:r>
          </a:p>
          <a:p>
            <a:pPr lvl="2"/>
            <a:r>
              <a:rPr lang="en-US" dirty="0"/>
              <a:t>Fast, linear approximation (</a:t>
            </a:r>
            <a:r>
              <a:rPr lang="en-US" dirty="0" err="1"/>
              <a:t>FaBP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Latest: </a:t>
            </a:r>
            <a:r>
              <a:rPr lang="en-US" dirty="0" err="1"/>
              <a:t>zooBP</a:t>
            </a:r>
            <a:endParaRPr lang="en-US" dirty="0"/>
          </a:p>
          <a:p>
            <a:pPr lvl="2"/>
            <a:r>
              <a:rPr lang="en-US" dirty="0"/>
              <a:t>Success stories</a:t>
            </a:r>
          </a:p>
          <a:p>
            <a:pPr lvl="1"/>
            <a:endParaRPr lang="en-US" dirty="0"/>
          </a:p>
        </p:txBody>
      </p:sp>
      <p:sp>
        <p:nvSpPr>
          <p:cNvPr id="22535" name="Date Placeholder 7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/>
              <a:t>WWW 2021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S. Fakhraei and  C. Faloutsos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C0BD-DFA4-7F4C-A99B-902E20B6E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6530"/>
            <a:ext cx="1097280" cy="822960"/>
          </a:xfrm>
          <a:prstGeom prst="rect">
            <a:avLst/>
          </a:prstGeom>
        </p:spPr>
      </p:pic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C7745482-5BC7-D44C-80B3-7E140699ADE3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A9CF61F-D18B-5946-9F36-FA97BCA712E8}" type="slidenum">
              <a:rPr lang="en-US" smtClean="0"/>
              <a:pPr/>
              <a:t>141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EE0A14-A327-D747-871D-E5E1EBAEE417}"/>
              </a:ext>
            </a:extLst>
          </p:cNvPr>
          <p:cNvGrpSpPr/>
          <p:nvPr/>
        </p:nvGrpSpPr>
        <p:grpSpPr>
          <a:xfrm>
            <a:off x="6895121" y="3958632"/>
            <a:ext cx="1440936" cy="1430687"/>
            <a:chOff x="6895121" y="3958632"/>
            <a:chExt cx="1440936" cy="143068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4FA02F0-D9D7-3F45-89AB-E1C871CBA0F7}"/>
                </a:ext>
              </a:extLst>
            </p:cNvPr>
            <p:cNvSpPr/>
            <p:nvPr/>
          </p:nvSpPr>
          <p:spPr bwMode="auto">
            <a:xfrm>
              <a:off x="6895121" y="4087434"/>
              <a:ext cx="1440936" cy="1301885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C00876-0B47-2348-872D-54BE97745DA4}"/>
                </a:ext>
              </a:extLst>
            </p:cNvPr>
            <p:cNvSpPr txBox="1"/>
            <p:nvPr/>
          </p:nvSpPr>
          <p:spPr>
            <a:xfrm>
              <a:off x="7491723" y="3958632"/>
              <a:ext cx="388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?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F209785-190C-C944-9231-0A4D08FF73DC}"/>
                </a:ext>
              </a:extLst>
            </p:cNvPr>
            <p:cNvCxnSpPr>
              <a:cxnSpLocks/>
              <a:stCxn id="85" idx="2"/>
            </p:cNvCxnSpPr>
            <p:nvPr/>
          </p:nvCxnSpPr>
          <p:spPr bwMode="auto">
            <a:xfrm flipH="1">
              <a:off x="7545331" y="4451075"/>
              <a:ext cx="140516" cy="26514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290447F-94F2-C442-ACBE-82937C785EEA}"/>
                </a:ext>
              </a:extLst>
            </p:cNvPr>
            <p:cNvCxnSpPr>
              <a:cxnSpLocks/>
              <a:stCxn id="85" idx="2"/>
            </p:cNvCxnSpPr>
            <p:nvPr/>
          </p:nvCxnSpPr>
          <p:spPr bwMode="auto">
            <a:xfrm>
              <a:off x="7685847" y="4451075"/>
              <a:ext cx="142452" cy="254034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9CC5AC7-735E-E741-8281-A39FF7BBB0D8}"/>
                </a:ext>
              </a:extLst>
            </p:cNvPr>
            <p:cNvGrpSpPr/>
            <p:nvPr/>
          </p:nvGrpSpPr>
          <p:grpSpPr>
            <a:xfrm>
              <a:off x="7002255" y="4606666"/>
              <a:ext cx="1246123" cy="629593"/>
              <a:chOff x="7003143" y="5078031"/>
              <a:chExt cx="1246123" cy="62959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70E7D43-572C-834D-A362-DD25E45472DE}"/>
                  </a:ext>
                </a:extLst>
              </p:cNvPr>
              <p:cNvGrpSpPr/>
              <p:nvPr/>
            </p:nvGrpSpPr>
            <p:grpSpPr>
              <a:xfrm>
                <a:off x="7003143" y="5078031"/>
                <a:ext cx="1201114" cy="608212"/>
                <a:chOff x="7701643" y="4081081"/>
                <a:chExt cx="1201114" cy="608212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93D9038-861D-5242-AF9A-6239D96EEDC8}"/>
                    </a:ext>
                  </a:extLst>
                </p:cNvPr>
                <p:cNvSpPr/>
                <p:nvPr/>
              </p:nvSpPr>
              <p:spPr bwMode="auto">
                <a:xfrm>
                  <a:off x="7932512" y="4081081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3D1AC73-CC62-474D-9E5A-A49369E9B5A7}"/>
                    </a:ext>
                  </a:extLst>
                </p:cNvPr>
                <p:cNvSpPr/>
                <p:nvPr/>
              </p:nvSpPr>
              <p:spPr bwMode="auto">
                <a:xfrm>
                  <a:off x="7701643" y="4254117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76A7AAB2-FAF8-174D-B4F1-2B8CA3874EA3}"/>
                    </a:ext>
                  </a:extLst>
                </p:cNvPr>
                <p:cNvSpPr/>
                <p:nvPr/>
              </p:nvSpPr>
              <p:spPr bwMode="auto">
                <a:xfrm>
                  <a:off x="8167630" y="4255751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1F0689B-B5CA-E84C-ADB7-55C11C6EEE24}"/>
                    </a:ext>
                  </a:extLst>
                </p:cNvPr>
                <p:cNvSpPr/>
                <p:nvPr/>
              </p:nvSpPr>
              <p:spPr bwMode="auto">
                <a:xfrm>
                  <a:off x="7789470" y="4621965"/>
                  <a:ext cx="76200" cy="64217"/>
                </a:xfrm>
                <a:prstGeom prst="ellipse">
                  <a:avLst/>
                </a:prstGeom>
                <a:solidFill>
                  <a:schemeClr val="tx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F1E020F-DF45-9648-B0FD-739E98F0C2E2}"/>
                    </a:ext>
                  </a:extLst>
                </p:cNvPr>
                <p:cNvSpPr/>
                <p:nvPr/>
              </p:nvSpPr>
              <p:spPr bwMode="auto">
                <a:xfrm>
                  <a:off x="8094070" y="4625076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D63574F-AE0F-A242-B2E0-A606489FC45A}"/>
                    </a:ext>
                  </a:extLst>
                </p:cNvPr>
                <p:cNvCxnSpPr>
                  <a:cxnSpLocks/>
                  <a:stCxn id="49" idx="6"/>
                  <a:endCxn id="51" idx="1"/>
                </p:cNvCxnSpPr>
                <p:nvPr/>
              </p:nvCxnSpPr>
              <p:spPr bwMode="auto">
                <a:xfrm>
                  <a:off x="8008712" y="4113190"/>
                  <a:ext cx="170077" cy="15196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DFA7DFA-4A9C-AE4A-88CD-D4CDC6B57393}"/>
                    </a:ext>
                  </a:extLst>
                </p:cNvPr>
                <p:cNvCxnSpPr>
                  <a:stCxn id="49" idx="5"/>
                  <a:endCxn id="53" idx="1"/>
                </p:cNvCxnSpPr>
                <p:nvPr/>
              </p:nvCxnSpPr>
              <p:spPr bwMode="auto">
                <a:xfrm>
                  <a:off x="7997553" y="4135894"/>
                  <a:ext cx="107676" cy="49858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7EB47C3-6980-4A41-B952-DBD8B27A2C1C}"/>
                    </a:ext>
                  </a:extLst>
                </p:cNvPr>
                <p:cNvCxnSpPr>
                  <a:stCxn id="49" idx="3"/>
                  <a:endCxn id="52" idx="7"/>
                </p:cNvCxnSpPr>
                <p:nvPr/>
              </p:nvCxnSpPr>
              <p:spPr bwMode="auto">
                <a:xfrm flipH="1">
                  <a:off x="7854511" y="4135894"/>
                  <a:ext cx="89160" cy="49547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1CFA0248-31D1-DF4E-821B-217F9FB90612}"/>
                    </a:ext>
                  </a:extLst>
                </p:cNvPr>
                <p:cNvCxnSpPr>
                  <a:cxnSpLocks/>
                  <a:stCxn id="49" idx="1"/>
                  <a:endCxn id="50" idx="7"/>
                </p:cNvCxnSpPr>
                <p:nvPr/>
              </p:nvCxnSpPr>
              <p:spPr bwMode="auto">
                <a:xfrm flipH="1">
                  <a:off x="7766684" y="4090485"/>
                  <a:ext cx="176987" cy="17303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53E4367-3598-1349-982E-CFAAFFA4AFCA}"/>
                    </a:ext>
                  </a:extLst>
                </p:cNvPr>
                <p:cNvCxnSpPr>
                  <a:stCxn id="50" idx="6"/>
                  <a:endCxn id="51" idx="2"/>
                </p:cNvCxnSpPr>
                <p:nvPr/>
              </p:nvCxnSpPr>
              <p:spPr bwMode="auto">
                <a:xfrm>
                  <a:off x="7777843" y="4286226"/>
                  <a:ext cx="389787" cy="163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655DECC5-ABAC-B941-AA0F-39AE021E30ED}"/>
                    </a:ext>
                  </a:extLst>
                </p:cNvPr>
                <p:cNvCxnSpPr>
                  <a:stCxn id="51" idx="4"/>
                  <a:endCxn id="53" idx="0"/>
                </p:cNvCxnSpPr>
                <p:nvPr/>
              </p:nvCxnSpPr>
              <p:spPr bwMode="auto">
                <a:xfrm flipH="1">
                  <a:off x="8132170" y="4319968"/>
                  <a:ext cx="73560" cy="305108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D8DC8831-9302-434F-B3A6-4CF6F2B918EA}"/>
                    </a:ext>
                  </a:extLst>
                </p:cNvPr>
                <p:cNvCxnSpPr>
                  <a:stCxn id="52" idx="6"/>
                  <a:endCxn id="53" idx="2"/>
                </p:cNvCxnSpPr>
                <p:nvPr/>
              </p:nvCxnSpPr>
              <p:spPr bwMode="auto">
                <a:xfrm>
                  <a:off x="7865670" y="4654074"/>
                  <a:ext cx="228400" cy="311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3ECA956-E56C-E744-82B8-9889F6515E59}"/>
                    </a:ext>
                  </a:extLst>
                </p:cNvPr>
                <p:cNvCxnSpPr>
                  <a:stCxn id="50" idx="4"/>
                  <a:endCxn id="52" idx="0"/>
                </p:cNvCxnSpPr>
                <p:nvPr/>
              </p:nvCxnSpPr>
              <p:spPr bwMode="auto">
                <a:xfrm>
                  <a:off x="7739743" y="4318334"/>
                  <a:ext cx="87827" cy="30363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2DDB59BE-2935-E34B-B67E-27E0DE0CDD65}"/>
                    </a:ext>
                  </a:extLst>
                </p:cNvPr>
                <p:cNvCxnSpPr>
                  <a:stCxn id="50" idx="5"/>
                  <a:endCxn id="53" idx="1"/>
                </p:cNvCxnSpPr>
                <p:nvPr/>
              </p:nvCxnSpPr>
              <p:spPr bwMode="auto">
                <a:xfrm>
                  <a:off x="7766684" y="4308930"/>
                  <a:ext cx="338545" cy="325550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84B08-F69A-7E40-BC64-4204AF623BF6}"/>
                    </a:ext>
                  </a:extLst>
                </p:cNvPr>
                <p:cNvCxnSpPr>
                  <a:stCxn id="51" idx="4"/>
                  <a:endCxn id="52" idx="7"/>
                </p:cNvCxnSpPr>
                <p:nvPr/>
              </p:nvCxnSpPr>
              <p:spPr bwMode="auto">
                <a:xfrm flipH="1">
                  <a:off x="7854511" y="4319968"/>
                  <a:ext cx="351219" cy="31140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EDD13F22-FEB5-9A46-AE07-DD56FCB0DA7F}"/>
                    </a:ext>
                  </a:extLst>
                </p:cNvPr>
                <p:cNvSpPr/>
                <p:nvPr/>
              </p:nvSpPr>
              <p:spPr bwMode="auto">
                <a:xfrm>
                  <a:off x="8510797" y="4254117"/>
                  <a:ext cx="79285" cy="72143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F1A5A5C6-EB2C-3F45-B55F-BD7DCA9875E2}"/>
                    </a:ext>
                  </a:extLst>
                </p:cNvPr>
                <p:cNvSpPr/>
                <p:nvPr/>
              </p:nvSpPr>
              <p:spPr bwMode="auto">
                <a:xfrm>
                  <a:off x="8835252" y="4254117"/>
                  <a:ext cx="64907" cy="72142"/>
                </a:xfrm>
                <a:prstGeom prst="ellipse">
                  <a:avLst/>
                </a:prstGeom>
                <a:solidFill>
                  <a:srgbClr val="008F00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8FBBC86D-E922-4642-9157-8A996924ADFA}"/>
                    </a:ext>
                  </a:extLst>
                </p:cNvPr>
                <p:cNvSpPr/>
                <p:nvPr/>
              </p:nvSpPr>
              <p:spPr bwMode="auto">
                <a:xfrm>
                  <a:off x="8521957" y="4618854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A6C888E7-2489-C84C-98EA-FC5CA8D76357}"/>
                    </a:ext>
                  </a:extLst>
                </p:cNvPr>
                <p:cNvSpPr/>
                <p:nvPr/>
              </p:nvSpPr>
              <p:spPr bwMode="auto">
                <a:xfrm>
                  <a:off x="8826557" y="4621965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5D6E48F-2873-DA45-A5ED-2154FAF1649B}"/>
                    </a:ext>
                  </a:extLst>
                </p:cNvPr>
                <p:cNvCxnSpPr>
                  <a:cxnSpLocks/>
                  <a:stCxn id="99" idx="6"/>
                  <a:endCxn id="100" idx="2"/>
                </p:cNvCxnSpPr>
                <p:nvPr/>
              </p:nvCxnSpPr>
              <p:spPr bwMode="auto">
                <a:xfrm flipV="1">
                  <a:off x="8590082" y="4290188"/>
                  <a:ext cx="245170" cy="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97F06EA2-AFF0-844C-A3A6-DAB7F765DB69}"/>
                    </a:ext>
                  </a:extLst>
                </p:cNvPr>
                <p:cNvCxnSpPr>
                  <a:cxnSpLocks/>
                  <a:stCxn id="100" idx="4"/>
                  <a:endCxn id="102" idx="0"/>
                </p:cNvCxnSpPr>
                <p:nvPr/>
              </p:nvCxnSpPr>
              <p:spPr bwMode="auto">
                <a:xfrm flipH="1">
                  <a:off x="8864657" y="4326259"/>
                  <a:ext cx="3049" cy="29570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845EDB-8CDF-BD4D-9ACC-ACAFA07FB888}"/>
                    </a:ext>
                  </a:extLst>
                </p:cNvPr>
                <p:cNvCxnSpPr>
                  <a:stCxn id="101" idx="6"/>
                  <a:endCxn id="102" idx="2"/>
                </p:cNvCxnSpPr>
                <p:nvPr/>
              </p:nvCxnSpPr>
              <p:spPr bwMode="auto">
                <a:xfrm>
                  <a:off x="8598157" y="4650963"/>
                  <a:ext cx="228400" cy="311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CF6B88E7-4D9F-A345-B361-91FFE7D1385E}"/>
                    </a:ext>
                  </a:extLst>
                </p:cNvPr>
                <p:cNvCxnSpPr>
                  <a:cxnSpLocks/>
                  <a:stCxn id="99" idx="4"/>
                  <a:endCxn id="101" idx="0"/>
                </p:cNvCxnSpPr>
                <p:nvPr/>
              </p:nvCxnSpPr>
              <p:spPr bwMode="auto">
                <a:xfrm>
                  <a:off x="8550440" y="4326260"/>
                  <a:ext cx="9617" cy="29259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2F7F4E61-548E-6A48-8BCF-F3D8D02CF810}"/>
                    </a:ext>
                  </a:extLst>
                </p:cNvPr>
                <p:cNvCxnSpPr>
                  <a:cxnSpLocks/>
                  <a:stCxn id="99" idx="5"/>
                  <a:endCxn id="102" idx="1"/>
                </p:cNvCxnSpPr>
                <p:nvPr/>
              </p:nvCxnSpPr>
              <p:spPr bwMode="auto">
                <a:xfrm>
                  <a:off x="8578471" y="4315695"/>
                  <a:ext cx="259245" cy="31567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5348D4B-C480-7746-A571-59CA3F50F16A}"/>
                    </a:ext>
                  </a:extLst>
                </p:cNvPr>
                <p:cNvCxnSpPr>
                  <a:cxnSpLocks/>
                  <a:stCxn id="100" idx="3"/>
                  <a:endCxn id="101" idx="7"/>
                </p:cNvCxnSpPr>
                <p:nvPr/>
              </p:nvCxnSpPr>
              <p:spPr bwMode="auto">
                <a:xfrm flipH="1">
                  <a:off x="8586998" y="4315694"/>
                  <a:ext cx="257759" cy="31256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E29BAEC2-17CC-8942-9FF3-46BE31C18F6A}"/>
                    </a:ext>
                  </a:extLst>
                </p:cNvPr>
                <p:cNvCxnSpPr>
                  <a:stCxn id="51" idx="6"/>
                  <a:endCxn id="99" idx="2"/>
                </p:cNvCxnSpPr>
                <p:nvPr/>
              </p:nvCxnSpPr>
              <p:spPr bwMode="auto">
                <a:xfrm>
                  <a:off x="8243830" y="4287860"/>
                  <a:ext cx="266967" cy="2329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413CE25-E1C2-AC4D-B138-DE8678009478}"/>
                  </a:ext>
                </a:extLst>
              </p:cNvPr>
              <p:cNvSpPr/>
              <p:nvPr/>
            </p:nvSpPr>
            <p:spPr bwMode="auto">
              <a:xfrm>
                <a:off x="8095842" y="5215057"/>
                <a:ext cx="153424" cy="163191"/>
              </a:xfrm>
              <a:prstGeom prst="ellipse">
                <a:avLst/>
              </a:prstGeom>
              <a:solidFill>
                <a:srgbClr val="008F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09E7068-DD6E-A347-AFF2-8E70ECC22828}"/>
                  </a:ext>
                </a:extLst>
              </p:cNvPr>
              <p:cNvSpPr/>
              <p:nvPr/>
            </p:nvSpPr>
            <p:spPr bwMode="auto">
              <a:xfrm>
                <a:off x="7048698" y="5544433"/>
                <a:ext cx="153424" cy="163191"/>
              </a:xfrm>
              <a:prstGeom prst="ellipse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6749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47813"/>
            <a:ext cx="9144000" cy="1854200"/>
          </a:xfrm>
          <a:ln w="57150"/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Cambria"/>
              </a:rPr>
              <a:t>Unifying Guilt-by-Association Approaches: </a:t>
            </a:r>
            <a:br>
              <a:rPr lang="en-US" dirty="0">
                <a:latin typeface="Cambria"/>
              </a:rPr>
            </a:br>
            <a:r>
              <a:rPr lang="en-US" dirty="0">
                <a:latin typeface="Cambria"/>
              </a:rPr>
              <a:t>Theorems and Fast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1171" y="4048500"/>
            <a:ext cx="7260276" cy="1115472"/>
          </a:xfrm>
        </p:spPr>
        <p:txBody>
          <a:bodyPr numCol="2" spcCol="548640">
            <a:normAutofit fontScale="70000" lnSpcReduction="20000"/>
          </a:bodyPr>
          <a:lstStyle/>
          <a:p>
            <a:pPr>
              <a:defRPr/>
            </a:pPr>
            <a:r>
              <a:rPr lang="en-US" b="1" dirty="0"/>
              <a:t>Danai Koutra		</a:t>
            </a:r>
            <a:endParaRPr lang="en-US" dirty="0"/>
          </a:p>
          <a:p>
            <a:pPr>
              <a:defRPr/>
            </a:pPr>
            <a:r>
              <a:rPr lang="en-US" dirty="0"/>
              <a:t>U Kang	</a:t>
            </a:r>
          </a:p>
          <a:p>
            <a:pPr>
              <a:defRPr/>
            </a:pPr>
            <a:r>
              <a:rPr lang="en-US" dirty="0"/>
              <a:t>Hsing-Kuo Kenneth Pao</a:t>
            </a:r>
          </a:p>
          <a:p>
            <a:pPr>
              <a:defRPr/>
            </a:pPr>
            <a:r>
              <a:rPr lang="en-US" dirty="0"/>
              <a:t>Tai-You Ke</a:t>
            </a:r>
          </a:p>
          <a:p>
            <a:pPr>
              <a:defRPr/>
            </a:pPr>
            <a:r>
              <a:rPr lang="en-US" dirty="0"/>
              <a:t>Duen Horng (Polo) Chau</a:t>
            </a:r>
          </a:p>
          <a:p>
            <a:pPr>
              <a:defRPr/>
            </a:pPr>
            <a:r>
              <a:rPr lang="en-US" dirty="0"/>
              <a:t>Christos Faloutsos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36638" y="5895975"/>
            <a:ext cx="7259637" cy="546100"/>
          </a:xfrm>
          <a:prstGeom prst="rect">
            <a:avLst/>
          </a:prstGeom>
        </p:spPr>
        <p:txBody>
          <a:bodyPr spcCol="548640">
            <a:norm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ECML PKDD, 5-9 September 2011, Athens, Greece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908" y="3315408"/>
            <a:ext cx="922192" cy="9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24907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2052"/>
            <a:ext cx="8229600" cy="1143000"/>
          </a:xfrm>
        </p:spPr>
        <p:txBody>
          <a:bodyPr/>
          <a:lstStyle/>
          <a:p>
            <a:r>
              <a:rPr lang="en-US" dirty="0"/>
              <a:t>BP  vs.  Linearized BP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827836" y="2201325"/>
            <a:ext cx="4262400" cy="2404037"/>
          </a:xfrm>
          <a:prstGeom prst="roundRect">
            <a:avLst>
              <a:gd name="adj" fmla="val 466"/>
            </a:avLst>
          </a:prstGeom>
          <a:solidFill>
            <a:srgbClr val="000090">
              <a:alpha val="13000"/>
            </a:srgbClr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/>
          <a:p>
            <a:pPr marL="90000" marR="0" lvl="0" algn="just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BP is approximated by</a:t>
            </a: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lang="en-US" sz="1514" dirty="0">
              <a:solidFill>
                <a:schemeClr val="tx1"/>
              </a:solidFill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832918" y="2201325"/>
            <a:ext cx="4262400" cy="439200"/>
          </a:xfrm>
          <a:prstGeom prst="roundRect">
            <a:avLst>
              <a:gd name="adj" fmla="val 13249"/>
            </a:avLst>
          </a:prstGeom>
          <a:solidFill>
            <a:srgbClr val="000090"/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Linearized BP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230813" y="3168650"/>
          <a:ext cx="3505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" name="Equation" r:id="rId4" imgW="3505200" imgH="431800" progId="Equation.3">
                  <p:embed/>
                </p:oleObj>
              </mc:Choice>
              <mc:Fallback>
                <p:oleObj name="Equation" r:id="rId4" imgW="35052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813" y="3168650"/>
                        <a:ext cx="35052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49"/>
          <p:cNvGrpSpPr/>
          <p:nvPr/>
        </p:nvGrpSpPr>
        <p:grpSpPr>
          <a:xfrm>
            <a:off x="4850068" y="3742261"/>
            <a:ext cx="3930158" cy="748460"/>
            <a:chOff x="2189496" y="2523075"/>
            <a:chExt cx="3930158" cy="748460"/>
          </a:xfrm>
        </p:grpSpPr>
        <p:sp>
          <p:nvSpPr>
            <p:cNvPr id="10" name="Rectangle 9"/>
            <p:cNvSpPr/>
            <p:nvPr/>
          </p:nvSpPr>
          <p:spPr>
            <a:xfrm>
              <a:off x="4211296" y="2523079"/>
              <a:ext cx="802800" cy="745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0  1  0</a:t>
              </a:r>
            </a:p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1  0  1</a:t>
              </a:r>
            </a:p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0  1  0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59544" y="2540012"/>
              <a:ext cx="255600" cy="73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>
                <a:lnSpc>
                  <a:spcPts val="12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 </a:t>
              </a:r>
            </a:p>
            <a:p>
              <a:pPr>
                <a:lnSpc>
                  <a:spcPts val="12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  </a:t>
              </a:r>
            </a:p>
            <a:p>
              <a:pPr>
                <a:lnSpc>
                  <a:spcPts val="12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 ?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16734" y="2540015"/>
              <a:ext cx="502920" cy="731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   </a:t>
              </a:r>
              <a:r>
                <a:rPr lang="en-US" sz="2200" dirty="0">
                  <a:solidFill>
                    <a:schemeClr val="tx1"/>
                  </a:solidFill>
                </a:rPr>
                <a:t>0</a:t>
              </a:r>
            </a:p>
            <a:p>
              <a:pPr>
                <a:lnSpc>
                  <a:spcPts val="1900"/>
                </a:lnSpc>
              </a:pPr>
              <a:r>
                <a:rPr lang="en-US" sz="2200" spc="-60" dirty="0">
                  <a:solidFill>
                    <a:schemeClr val="tx1"/>
                  </a:solidFill>
                </a:rPr>
                <a:t>-10</a:t>
              </a:r>
              <a:r>
                <a:rPr lang="en-US" sz="2200" spc="-60" baseline="30000" dirty="0">
                  <a:solidFill>
                    <a:schemeClr val="tx1"/>
                  </a:solidFill>
                </a:rPr>
                <a:t>-2</a:t>
              </a:r>
              <a:endParaRPr lang="en-US" sz="2200" spc="-150" baseline="30000" dirty="0">
                <a:solidFill>
                  <a:schemeClr val="tx1"/>
                </a:solidFill>
              </a:endParaRPr>
            </a:p>
            <a:p>
              <a:pPr>
                <a:lnSpc>
                  <a:spcPts val="1900"/>
                </a:lnSpc>
              </a:pPr>
              <a:r>
                <a:rPr lang="en-US" sz="2200" spc="-150" dirty="0">
                  <a:solidFill>
                    <a:schemeClr val="tx1"/>
                  </a:solidFill>
                </a:rPr>
                <a:t>  </a:t>
              </a:r>
              <a:r>
                <a:rPr lang="en-US" sz="2200" spc="-60" dirty="0">
                  <a:solidFill>
                    <a:schemeClr val="tx1"/>
                  </a:solidFill>
                </a:rPr>
                <a:t>10</a:t>
              </a:r>
              <a:r>
                <a:rPr lang="en-US" sz="2200" spc="-60" baseline="30000" dirty="0">
                  <a:solidFill>
                    <a:schemeClr val="tx1"/>
                  </a:solidFill>
                </a:rPr>
                <a:t>-2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33"/>
            <p:cNvGrpSpPr/>
            <p:nvPr/>
          </p:nvGrpSpPr>
          <p:grpSpPr>
            <a:xfrm>
              <a:off x="2189496" y="2523075"/>
              <a:ext cx="801277" cy="745059"/>
              <a:chOff x="2409625" y="2523075"/>
              <a:chExt cx="801277" cy="74505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409625" y="2523075"/>
                <a:ext cx="801275" cy="7450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lnSpc>
                    <a:spcPts val="17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1</a:t>
                </a:r>
              </a:p>
              <a:p>
                <a:pPr>
                  <a:lnSpc>
                    <a:spcPts val="17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 1 </a:t>
                </a:r>
              </a:p>
              <a:p>
                <a:pPr>
                  <a:lnSpc>
                    <a:spcPts val="17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    1</a:t>
                </a: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2409626" y="2540015"/>
                <a:ext cx="801276" cy="728119"/>
              </a:xfrm>
              <a:prstGeom prst="line">
                <a:avLst/>
              </a:prstGeom>
              <a:ln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35"/>
            <p:cNvGrpSpPr/>
            <p:nvPr/>
          </p:nvGrpSpPr>
          <p:grpSpPr>
            <a:xfrm>
              <a:off x="3188547" y="2523079"/>
              <a:ext cx="809569" cy="745200"/>
              <a:chOff x="3137748" y="2523079"/>
              <a:chExt cx="809569" cy="7452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144517" y="2523079"/>
                <a:ext cx="802800" cy="745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lnSpc>
                    <a:spcPts val="18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d1</a:t>
                </a:r>
              </a:p>
              <a:p>
                <a:pPr>
                  <a:lnSpc>
                    <a:spcPts val="18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d2 </a:t>
                </a:r>
              </a:p>
              <a:p>
                <a:pPr>
                  <a:lnSpc>
                    <a:spcPts val="18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  d3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3137748" y="2540018"/>
                <a:ext cx="801276" cy="728119"/>
              </a:xfrm>
              <a:prstGeom prst="line">
                <a:avLst/>
              </a:prstGeom>
              <a:ln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/>
          <p:cNvSpPr txBox="1"/>
          <p:nvPr/>
        </p:nvSpPr>
        <p:spPr>
          <a:xfrm>
            <a:off x="6163880" y="5075701"/>
            <a:ext cx="16530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omic Sans MS"/>
              </a:rPr>
              <a:t>linear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5778" y="5075701"/>
            <a:ext cx="28974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omic Sans MS"/>
              </a:rPr>
              <a:t>non-linear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289421" y="2201325"/>
            <a:ext cx="4482533" cy="2404800"/>
          </a:xfrm>
          <a:prstGeom prst="roundRect">
            <a:avLst>
              <a:gd name="adj" fmla="val 466"/>
            </a:avLst>
          </a:prstGeom>
          <a:solidFill>
            <a:schemeClr val="tx1">
              <a:lumMod val="85000"/>
              <a:lumOff val="15000"/>
              <a:alpha val="22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/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lang="en-US" sz="1514" dirty="0">
              <a:solidFill>
                <a:schemeClr val="tx1"/>
              </a:solidFill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289423" y="2184393"/>
            <a:ext cx="4487614" cy="439200"/>
          </a:xfrm>
          <a:prstGeom prst="roundRect">
            <a:avLst>
              <a:gd name="adj" fmla="val 13249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Belief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Propagation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543449" y="3101430"/>
          <a:ext cx="414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9" name="Equation" r:id="rId6" imgW="6756400" imgH="838200" progId="Equation.3">
                  <p:embed/>
                </p:oleObj>
              </mc:Choice>
              <mc:Fallback>
                <p:oleObj name="Equation" r:id="rId6" imgW="6756400" imgH="83820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449" y="3101430"/>
                        <a:ext cx="4146550" cy="44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3860" name="Object 4"/>
          <p:cNvGraphicFramePr>
            <a:graphicFrameLocks noChangeAspect="1"/>
          </p:cNvGraphicFramePr>
          <p:nvPr/>
        </p:nvGraphicFramePr>
        <p:xfrm>
          <a:off x="601129" y="4052869"/>
          <a:ext cx="267811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0" name="Equation" r:id="rId8" imgW="4699000" imgH="863600" progId="Equation.3">
                  <p:embed/>
                </p:oleObj>
              </mc:Choice>
              <mc:Fallback>
                <p:oleObj name="Equation" r:id="rId8" imgW="4699000" imgH="863600" progId="Equation.3">
                  <p:embed/>
                  <p:pic>
                    <p:nvPicPr>
                      <p:cNvPr id="6338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29" y="4052869"/>
                        <a:ext cx="2678113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Cloud Callout 25"/>
          <p:cNvSpPr/>
          <p:nvPr/>
        </p:nvSpPr>
        <p:spPr>
          <a:xfrm>
            <a:off x="322049" y="3602032"/>
            <a:ext cx="999052" cy="343435"/>
          </a:xfrm>
          <a:prstGeom prst="cloudCallout">
            <a:avLst>
              <a:gd name="adj1" fmla="val 70694"/>
              <a:gd name="adj2" fmla="val 6743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FFFFF"/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send-future-message-sms-email-and-tweet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49" y="2640526"/>
            <a:ext cx="442800" cy="44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93526" y="1354669"/>
            <a:ext cx="29160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/>
              </a:rPr>
              <a:t>Our proposal: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8586" y="1354669"/>
            <a:ext cx="3925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/>
              </a:rPr>
              <a:t>Original [</a:t>
            </a:r>
            <a:r>
              <a:rPr lang="en-US" sz="3200" b="1" dirty="0" err="1">
                <a:latin typeface="Calibri"/>
              </a:rPr>
              <a:t>Yedidia</a:t>
            </a:r>
            <a:r>
              <a:rPr lang="en-US" sz="3200" b="1" dirty="0">
                <a:latin typeface="Calibri"/>
              </a:rPr>
              <a:t>+]:</a:t>
            </a:r>
          </a:p>
        </p:txBody>
      </p:sp>
      <p:sp>
        <p:nvSpPr>
          <p:cNvPr id="31" name="Freeform 30"/>
          <p:cNvSpPr/>
          <p:nvPr/>
        </p:nvSpPr>
        <p:spPr>
          <a:xfrm>
            <a:off x="1676400" y="4656666"/>
            <a:ext cx="67733" cy="541867"/>
          </a:xfrm>
          <a:custGeom>
            <a:avLst/>
            <a:gdLst>
              <a:gd name="connsiteX0" fmla="*/ 67733 w 67733"/>
              <a:gd name="connsiteY0" fmla="*/ 541867 h 541867"/>
              <a:gd name="connsiteX1" fmla="*/ 0 w 67733"/>
              <a:gd name="connsiteY1" fmla="*/ 237067 h 541867"/>
              <a:gd name="connsiteX2" fmla="*/ 67733 w 67733"/>
              <a:gd name="connsiteY2" fmla="*/ 0 h 54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33" h="541867">
                <a:moveTo>
                  <a:pt x="67733" y="541867"/>
                </a:moveTo>
                <a:cubicBezTo>
                  <a:pt x="33866" y="434622"/>
                  <a:pt x="0" y="327378"/>
                  <a:pt x="0" y="237067"/>
                </a:cubicBezTo>
                <a:cubicBezTo>
                  <a:pt x="0" y="146756"/>
                  <a:pt x="67733" y="0"/>
                  <a:pt x="67733" y="0"/>
                </a:cubicBezTo>
              </a:path>
            </a:pathLst>
          </a:custGeom>
          <a:ln w="34925">
            <a:solidFill>
              <a:srgbClr val="FF000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959600" y="4622800"/>
            <a:ext cx="143934" cy="643467"/>
          </a:xfrm>
          <a:custGeom>
            <a:avLst/>
            <a:gdLst>
              <a:gd name="connsiteX0" fmla="*/ 0 w 143934"/>
              <a:gd name="connsiteY0" fmla="*/ 643467 h 643467"/>
              <a:gd name="connsiteX1" fmla="*/ 135467 w 143934"/>
              <a:gd name="connsiteY1" fmla="*/ 254000 h 643467"/>
              <a:gd name="connsiteX2" fmla="*/ 50800 w 143934"/>
              <a:gd name="connsiteY2" fmla="*/ 0 h 64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4" h="643467">
                <a:moveTo>
                  <a:pt x="0" y="643467"/>
                </a:moveTo>
                <a:cubicBezTo>
                  <a:pt x="63500" y="502355"/>
                  <a:pt x="127000" y="361244"/>
                  <a:pt x="135467" y="254000"/>
                </a:cubicBezTo>
                <a:cubicBezTo>
                  <a:pt x="143934" y="146756"/>
                  <a:pt x="50800" y="0"/>
                  <a:pt x="50800" y="0"/>
                </a:cubicBezTo>
              </a:path>
            </a:pathLst>
          </a:custGeom>
          <a:ln w="31750">
            <a:solidFill>
              <a:srgbClr val="FF000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1BC287E-4FCA-6243-9848-AB0725C42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29C2A7C-64D1-4F40-918A-5C7DD83E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E5E76-94AB-184F-8B29-FD3648B6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FD74AEF-3DEA-1D4C-B37F-5068B2A911C3}"/>
              </a:ext>
            </a:extLst>
          </p:cNvPr>
          <p:cNvSpPr/>
          <p:nvPr/>
        </p:nvSpPr>
        <p:spPr bwMode="auto">
          <a:xfrm rot="1806824">
            <a:off x="7026774" y="476973"/>
            <a:ext cx="2050053" cy="552752"/>
          </a:xfrm>
          <a:prstGeom prst="roundRec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DETAILS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058D12-D7DA-9249-B895-0064C0BD8960}"/>
              </a:ext>
            </a:extLst>
          </p:cNvPr>
          <p:cNvSpPr/>
          <p:nvPr/>
        </p:nvSpPr>
        <p:spPr bwMode="auto">
          <a:xfrm>
            <a:off x="4764168" y="1521570"/>
            <a:ext cx="4333766" cy="4417480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14B2-3606-A240-B97B-F3E8E7288494}"/>
              </a:ext>
            </a:extLst>
          </p:cNvPr>
          <p:cNvSpPr txBox="1"/>
          <p:nvPr/>
        </p:nvSpPr>
        <p:spPr>
          <a:xfrm>
            <a:off x="325400" y="5558044"/>
            <a:ext cx="4304383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Closed-form formula?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Convergence?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D293A501-7D9F-9745-AD35-39B7C5AD4033}"/>
              </a:ext>
            </a:extLst>
          </p:cNvPr>
          <p:cNvSpPr/>
          <p:nvPr/>
        </p:nvSpPr>
        <p:spPr bwMode="auto">
          <a:xfrm>
            <a:off x="1186824" y="3109731"/>
            <a:ext cx="418036" cy="273326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Arrow 34">
            <a:extLst>
              <a:ext uri="{FF2B5EF4-FFF2-40B4-BE49-F238E27FC236}">
                <a16:creationId xmlns:a16="http://schemas.microsoft.com/office/drawing/2014/main" id="{8E14FC89-7AE2-0047-83E6-74A1AA05B672}"/>
              </a:ext>
            </a:extLst>
          </p:cNvPr>
          <p:cNvSpPr/>
          <p:nvPr/>
        </p:nvSpPr>
        <p:spPr bwMode="auto">
          <a:xfrm>
            <a:off x="1095364" y="4063180"/>
            <a:ext cx="418036" cy="273326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3CAB0-DF6C-724D-A814-EEA6681966A3}"/>
              </a:ext>
            </a:extLst>
          </p:cNvPr>
          <p:cNvGrpSpPr/>
          <p:nvPr/>
        </p:nvGrpSpPr>
        <p:grpSpPr>
          <a:xfrm>
            <a:off x="285368" y="229609"/>
            <a:ext cx="1382185" cy="976345"/>
            <a:chOff x="6895121" y="4412974"/>
            <a:chExt cx="1382185" cy="976345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05D2EE1-A615-FD4B-A0DF-4F284FC04921}"/>
                </a:ext>
              </a:extLst>
            </p:cNvPr>
            <p:cNvSpPr/>
            <p:nvPr/>
          </p:nvSpPr>
          <p:spPr bwMode="auto">
            <a:xfrm>
              <a:off x="6895121" y="4412974"/>
              <a:ext cx="1382185" cy="976345"/>
            </a:xfrm>
            <a:prstGeom prst="roundRect">
              <a:avLst/>
            </a:prstGeom>
            <a:solidFill>
              <a:srgbClr val="FFD579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E5253E1-E0CD-694F-AF64-C42DEE56789E}"/>
                </a:ext>
              </a:extLst>
            </p:cNvPr>
            <p:cNvGrpSpPr/>
            <p:nvPr/>
          </p:nvGrpSpPr>
          <p:grpSpPr>
            <a:xfrm>
              <a:off x="7002255" y="4606666"/>
              <a:ext cx="1246123" cy="629593"/>
              <a:chOff x="7003143" y="5078031"/>
              <a:chExt cx="1246123" cy="629593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38D3E63-2FAD-874C-977E-165BF5384892}"/>
                  </a:ext>
                </a:extLst>
              </p:cNvPr>
              <p:cNvGrpSpPr/>
              <p:nvPr/>
            </p:nvGrpSpPr>
            <p:grpSpPr>
              <a:xfrm>
                <a:off x="7003143" y="5078031"/>
                <a:ext cx="1201114" cy="608212"/>
                <a:chOff x="7701643" y="4081081"/>
                <a:chExt cx="1201114" cy="608212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29C2182-8448-3F4C-B58B-768B806DE83C}"/>
                    </a:ext>
                  </a:extLst>
                </p:cNvPr>
                <p:cNvSpPr/>
                <p:nvPr/>
              </p:nvSpPr>
              <p:spPr bwMode="auto">
                <a:xfrm>
                  <a:off x="7932512" y="4081081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A125B5AF-B54E-574B-9AAD-E0332707FE15}"/>
                    </a:ext>
                  </a:extLst>
                </p:cNvPr>
                <p:cNvSpPr/>
                <p:nvPr/>
              </p:nvSpPr>
              <p:spPr bwMode="auto">
                <a:xfrm>
                  <a:off x="7701643" y="4254117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0A5F4A3D-F61F-8A4D-BF56-8DFCB9E14D20}"/>
                    </a:ext>
                  </a:extLst>
                </p:cNvPr>
                <p:cNvSpPr/>
                <p:nvPr/>
              </p:nvSpPr>
              <p:spPr bwMode="auto">
                <a:xfrm>
                  <a:off x="8167630" y="4255751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7FCD48F1-650A-4E40-B887-4FFE8540FE09}"/>
                    </a:ext>
                  </a:extLst>
                </p:cNvPr>
                <p:cNvSpPr/>
                <p:nvPr/>
              </p:nvSpPr>
              <p:spPr bwMode="auto">
                <a:xfrm>
                  <a:off x="7789470" y="4621965"/>
                  <a:ext cx="76200" cy="64217"/>
                </a:xfrm>
                <a:prstGeom prst="ellipse">
                  <a:avLst/>
                </a:prstGeom>
                <a:solidFill>
                  <a:schemeClr val="tx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C0CA5F97-A7D8-6244-A830-BFEF16D8089F}"/>
                    </a:ext>
                  </a:extLst>
                </p:cNvPr>
                <p:cNvSpPr/>
                <p:nvPr/>
              </p:nvSpPr>
              <p:spPr bwMode="auto">
                <a:xfrm>
                  <a:off x="8094070" y="4625076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5773D8D-92E2-3144-AB65-8EECA29ABDE0}"/>
                    </a:ext>
                  </a:extLst>
                </p:cNvPr>
                <p:cNvCxnSpPr>
                  <a:cxnSpLocks/>
                  <a:stCxn id="80" idx="6"/>
                  <a:endCxn id="82" idx="1"/>
                </p:cNvCxnSpPr>
                <p:nvPr/>
              </p:nvCxnSpPr>
              <p:spPr bwMode="auto">
                <a:xfrm>
                  <a:off x="8008712" y="4113190"/>
                  <a:ext cx="170077" cy="15196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0427020-E65F-5347-9F5F-CF8531FF0798}"/>
                    </a:ext>
                  </a:extLst>
                </p:cNvPr>
                <p:cNvCxnSpPr>
                  <a:cxnSpLocks/>
                  <a:stCxn id="80" idx="5"/>
                  <a:endCxn id="84" idx="1"/>
                </p:cNvCxnSpPr>
                <p:nvPr/>
              </p:nvCxnSpPr>
              <p:spPr bwMode="auto">
                <a:xfrm>
                  <a:off x="7997553" y="4135894"/>
                  <a:ext cx="107676" cy="49858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0366CEE-B149-C84E-9224-34B15802C08A}"/>
                    </a:ext>
                  </a:extLst>
                </p:cNvPr>
                <p:cNvCxnSpPr>
                  <a:cxnSpLocks/>
                  <a:stCxn id="80" idx="3"/>
                  <a:endCxn id="83" idx="7"/>
                </p:cNvCxnSpPr>
                <p:nvPr/>
              </p:nvCxnSpPr>
              <p:spPr bwMode="auto">
                <a:xfrm flipH="1">
                  <a:off x="7854511" y="4135894"/>
                  <a:ext cx="89160" cy="49547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92CF11B-F250-9840-83CC-32E480094943}"/>
                    </a:ext>
                  </a:extLst>
                </p:cNvPr>
                <p:cNvCxnSpPr>
                  <a:cxnSpLocks/>
                  <a:stCxn id="80" idx="1"/>
                  <a:endCxn id="81" idx="7"/>
                </p:cNvCxnSpPr>
                <p:nvPr/>
              </p:nvCxnSpPr>
              <p:spPr bwMode="auto">
                <a:xfrm flipH="1">
                  <a:off x="7766684" y="4090485"/>
                  <a:ext cx="176987" cy="17303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A3D71599-C6DD-3846-95A7-A6816636134B}"/>
                    </a:ext>
                  </a:extLst>
                </p:cNvPr>
                <p:cNvCxnSpPr>
                  <a:cxnSpLocks/>
                  <a:stCxn id="81" idx="6"/>
                  <a:endCxn id="82" idx="2"/>
                </p:cNvCxnSpPr>
                <p:nvPr/>
              </p:nvCxnSpPr>
              <p:spPr bwMode="auto">
                <a:xfrm>
                  <a:off x="7777843" y="4286226"/>
                  <a:ext cx="389787" cy="163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41712E7B-82A0-CE4D-A9AF-7AEFE93ED392}"/>
                    </a:ext>
                  </a:extLst>
                </p:cNvPr>
                <p:cNvCxnSpPr>
                  <a:cxnSpLocks/>
                  <a:stCxn id="82" idx="4"/>
                  <a:endCxn id="84" idx="0"/>
                </p:cNvCxnSpPr>
                <p:nvPr/>
              </p:nvCxnSpPr>
              <p:spPr bwMode="auto">
                <a:xfrm flipH="1">
                  <a:off x="8132170" y="4319968"/>
                  <a:ext cx="73560" cy="305108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AE582BD3-283B-954B-B137-0778F9979F4B}"/>
                    </a:ext>
                  </a:extLst>
                </p:cNvPr>
                <p:cNvCxnSpPr>
                  <a:cxnSpLocks/>
                  <a:stCxn id="83" idx="6"/>
                  <a:endCxn id="84" idx="2"/>
                </p:cNvCxnSpPr>
                <p:nvPr/>
              </p:nvCxnSpPr>
              <p:spPr bwMode="auto">
                <a:xfrm>
                  <a:off x="7865670" y="4654074"/>
                  <a:ext cx="228400" cy="311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152166A0-8418-2940-89C6-AE5A8ED63FCF}"/>
                    </a:ext>
                  </a:extLst>
                </p:cNvPr>
                <p:cNvCxnSpPr>
                  <a:cxnSpLocks/>
                  <a:stCxn id="81" idx="4"/>
                  <a:endCxn id="83" idx="0"/>
                </p:cNvCxnSpPr>
                <p:nvPr/>
              </p:nvCxnSpPr>
              <p:spPr bwMode="auto">
                <a:xfrm>
                  <a:off x="7739743" y="4318334"/>
                  <a:ext cx="87827" cy="30363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6046457-73F4-2A46-A5AA-9FA80FE7261A}"/>
                    </a:ext>
                  </a:extLst>
                </p:cNvPr>
                <p:cNvCxnSpPr>
                  <a:cxnSpLocks/>
                  <a:stCxn id="81" idx="5"/>
                  <a:endCxn id="84" idx="1"/>
                </p:cNvCxnSpPr>
                <p:nvPr/>
              </p:nvCxnSpPr>
              <p:spPr bwMode="auto">
                <a:xfrm>
                  <a:off x="7766684" y="4308930"/>
                  <a:ext cx="338545" cy="325550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1579FBF-C70C-4248-B9F1-67F686D1A95D}"/>
                    </a:ext>
                  </a:extLst>
                </p:cNvPr>
                <p:cNvCxnSpPr>
                  <a:cxnSpLocks/>
                  <a:stCxn id="82" idx="4"/>
                  <a:endCxn id="83" idx="7"/>
                </p:cNvCxnSpPr>
                <p:nvPr/>
              </p:nvCxnSpPr>
              <p:spPr bwMode="auto">
                <a:xfrm flipH="1">
                  <a:off x="7854511" y="4319968"/>
                  <a:ext cx="351219" cy="31140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CE6351A2-D477-2E45-86F2-4EE97D5A36A5}"/>
                    </a:ext>
                  </a:extLst>
                </p:cNvPr>
                <p:cNvSpPr/>
                <p:nvPr/>
              </p:nvSpPr>
              <p:spPr bwMode="auto">
                <a:xfrm>
                  <a:off x="8510797" y="4254117"/>
                  <a:ext cx="79285" cy="72143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E9AA683D-867F-5E44-B541-94F57C118BF6}"/>
                    </a:ext>
                  </a:extLst>
                </p:cNvPr>
                <p:cNvSpPr/>
                <p:nvPr/>
              </p:nvSpPr>
              <p:spPr bwMode="auto">
                <a:xfrm>
                  <a:off x="8835252" y="4254117"/>
                  <a:ext cx="64907" cy="72142"/>
                </a:xfrm>
                <a:prstGeom prst="ellipse">
                  <a:avLst/>
                </a:prstGeom>
                <a:solidFill>
                  <a:srgbClr val="008F00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363D4375-EF4C-F347-A7F2-FB195BEF51BB}"/>
                    </a:ext>
                  </a:extLst>
                </p:cNvPr>
                <p:cNvSpPr/>
                <p:nvPr/>
              </p:nvSpPr>
              <p:spPr bwMode="auto">
                <a:xfrm>
                  <a:off x="8521957" y="4618854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2B54EBB1-BFB0-084C-B9DE-CB4DBCEAE512}"/>
                    </a:ext>
                  </a:extLst>
                </p:cNvPr>
                <p:cNvSpPr/>
                <p:nvPr/>
              </p:nvSpPr>
              <p:spPr bwMode="auto">
                <a:xfrm>
                  <a:off x="8826557" y="4621965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505A58BA-C903-4940-B6E3-D5939A3B27CE}"/>
                    </a:ext>
                  </a:extLst>
                </p:cNvPr>
                <p:cNvCxnSpPr>
                  <a:cxnSpLocks/>
                  <a:stCxn id="95" idx="6"/>
                  <a:endCxn id="96" idx="2"/>
                </p:cNvCxnSpPr>
                <p:nvPr/>
              </p:nvCxnSpPr>
              <p:spPr bwMode="auto">
                <a:xfrm flipV="1">
                  <a:off x="8590082" y="4290188"/>
                  <a:ext cx="245170" cy="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EA3EA4E-3163-9542-8B1B-E4A895F76A20}"/>
                    </a:ext>
                  </a:extLst>
                </p:cNvPr>
                <p:cNvCxnSpPr>
                  <a:cxnSpLocks/>
                  <a:stCxn id="96" idx="4"/>
                  <a:endCxn id="98" idx="0"/>
                </p:cNvCxnSpPr>
                <p:nvPr/>
              </p:nvCxnSpPr>
              <p:spPr bwMode="auto">
                <a:xfrm flipH="1">
                  <a:off x="8864657" y="4326259"/>
                  <a:ext cx="3049" cy="29570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A731AD1-0623-3249-809F-9BA97C06A3CC}"/>
                    </a:ext>
                  </a:extLst>
                </p:cNvPr>
                <p:cNvCxnSpPr>
                  <a:cxnSpLocks/>
                  <a:stCxn id="97" idx="6"/>
                  <a:endCxn id="98" idx="2"/>
                </p:cNvCxnSpPr>
                <p:nvPr/>
              </p:nvCxnSpPr>
              <p:spPr bwMode="auto">
                <a:xfrm>
                  <a:off x="8598157" y="4650963"/>
                  <a:ext cx="228400" cy="311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EDCC1AF-EDDE-E54C-98F2-ED658909E260}"/>
                    </a:ext>
                  </a:extLst>
                </p:cNvPr>
                <p:cNvCxnSpPr>
                  <a:cxnSpLocks/>
                  <a:stCxn id="95" idx="4"/>
                  <a:endCxn id="97" idx="0"/>
                </p:cNvCxnSpPr>
                <p:nvPr/>
              </p:nvCxnSpPr>
              <p:spPr bwMode="auto">
                <a:xfrm>
                  <a:off x="8550440" y="4326260"/>
                  <a:ext cx="9617" cy="29259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3789BBB2-AA34-F74C-859A-7B146B1EF827}"/>
                    </a:ext>
                  </a:extLst>
                </p:cNvPr>
                <p:cNvCxnSpPr>
                  <a:cxnSpLocks/>
                  <a:stCxn id="95" idx="5"/>
                  <a:endCxn id="98" idx="1"/>
                </p:cNvCxnSpPr>
                <p:nvPr/>
              </p:nvCxnSpPr>
              <p:spPr bwMode="auto">
                <a:xfrm>
                  <a:off x="8578471" y="4315695"/>
                  <a:ext cx="259245" cy="31567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E2315AB-0132-0343-9A9A-C8EC0735A245}"/>
                    </a:ext>
                  </a:extLst>
                </p:cNvPr>
                <p:cNvCxnSpPr>
                  <a:cxnSpLocks/>
                  <a:stCxn id="96" idx="3"/>
                  <a:endCxn id="97" idx="7"/>
                </p:cNvCxnSpPr>
                <p:nvPr/>
              </p:nvCxnSpPr>
              <p:spPr bwMode="auto">
                <a:xfrm flipH="1">
                  <a:off x="8586998" y="4315694"/>
                  <a:ext cx="257759" cy="31256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035498-6149-E446-BE5A-CC1CC32B52AD}"/>
                    </a:ext>
                  </a:extLst>
                </p:cNvPr>
                <p:cNvCxnSpPr>
                  <a:cxnSpLocks/>
                  <a:stCxn id="82" idx="6"/>
                  <a:endCxn id="95" idx="2"/>
                </p:cNvCxnSpPr>
                <p:nvPr/>
              </p:nvCxnSpPr>
              <p:spPr bwMode="auto">
                <a:xfrm>
                  <a:off x="8243830" y="4287860"/>
                  <a:ext cx="266967" cy="2329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9DCFC17-BAD3-414F-8DCE-892D64EDC2D5}"/>
                  </a:ext>
                </a:extLst>
              </p:cNvPr>
              <p:cNvSpPr/>
              <p:nvPr/>
            </p:nvSpPr>
            <p:spPr bwMode="auto">
              <a:xfrm>
                <a:off x="8095842" y="5215057"/>
                <a:ext cx="153424" cy="163191"/>
              </a:xfrm>
              <a:prstGeom prst="ellipse">
                <a:avLst/>
              </a:prstGeom>
              <a:solidFill>
                <a:srgbClr val="008F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7492DE-560A-824F-86CA-66248255894A}"/>
                  </a:ext>
                </a:extLst>
              </p:cNvPr>
              <p:cNvSpPr/>
              <p:nvPr/>
            </p:nvSpPr>
            <p:spPr bwMode="auto">
              <a:xfrm>
                <a:off x="7048698" y="5544433"/>
                <a:ext cx="153424" cy="163191"/>
              </a:xfrm>
              <a:prstGeom prst="ellipse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9648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2052"/>
            <a:ext cx="8229600" cy="1143000"/>
          </a:xfrm>
        </p:spPr>
        <p:txBody>
          <a:bodyPr/>
          <a:lstStyle/>
          <a:p>
            <a:r>
              <a:rPr lang="en-US" dirty="0"/>
              <a:t>BP  vs.  Linearized BP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827836" y="2201325"/>
            <a:ext cx="4262400" cy="2404037"/>
          </a:xfrm>
          <a:prstGeom prst="roundRect">
            <a:avLst>
              <a:gd name="adj" fmla="val 466"/>
            </a:avLst>
          </a:prstGeom>
          <a:solidFill>
            <a:srgbClr val="000090">
              <a:alpha val="13000"/>
            </a:srgbClr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/>
          <a:p>
            <a:pPr marL="90000" marR="0" lvl="0" algn="just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BP is approximated by</a:t>
            </a: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lang="en-US" sz="1514" dirty="0">
              <a:solidFill>
                <a:schemeClr val="tx1"/>
              </a:solidFill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832918" y="2201325"/>
            <a:ext cx="4262400" cy="439200"/>
          </a:xfrm>
          <a:prstGeom prst="roundRect">
            <a:avLst>
              <a:gd name="adj" fmla="val 13249"/>
            </a:avLst>
          </a:prstGeom>
          <a:solidFill>
            <a:srgbClr val="000090"/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Linearized BP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230813" y="3168650"/>
          <a:ext cx="3505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" name="Equation" r:id="rId4" imgW="3505200" imgH="431800" progId="Equation.3">
                  <p:embed/>
                </p:oleObj>
              </mc:Choice>
              <mc:Fallback>
                <p:oleObj name="Equation" r:id="rId4" imgW="35052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813" y="3168650"/>
                        <a:ext cx="35052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49"/>
          <p:cNvGrpSpPr/>
          <p:nvPr/>
        </p:nvGrpSpPr>
        <p:grpSpPr>
          <a:xfrm>
            <a:off x="4850068" y="3742261"/>
            <a:ext cx="3930158" cy="748460"/>
            <a:chOff x="2189496" y="2523075"/>
            <a:chExt cx="3930158" cy="748460"/>
          </a:xfrm>
        </p:grpSpPr>
        <p:sp>
          <p:nvSpPr>
            <p:cNvPr id="10" name="Rectangle 9"/>
            <p:cNvSpPr/>
            <p:nvPr/>
          </p:nvSpPr>
          <p:spPr>
            <a:xfrm>
              <a:off x="4211296" y="2523079"/>
              <a:ext cx="802800" cy="745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0  1  0</a:t>
              </a:r>
            </a:p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1  0  1</a:t>
              </a:r>
            </a:p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0  1  0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59544" y="2540012"/>
              <a:ext cx="255600" cy="73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>
                <a:lnSpc>
                  <a:spcPts val="12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 </a:t>
              </a:r>
            </a:p>
            <a:p>
              <a:pPr>
                <a:lnSpc>
                  <a:spcPts val="12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  </a:t>
              </a:r>
            </a:p>
            <a:p>
              <a:pPr>
                <a:lnSpc>
                  <a:spcPts val="12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 ?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16734" y="2540015"/>
              <a:ext cx="502920" cy="731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   </a:t>
              </a:r>
              <a:r>
                <a:rPr lang="en-US" sz="2200" dirty="0">
                  <a:solidFill>
                    <a:schemeClr val="tx1"/>
                  </a:solidFill>
                </a:rPr>
                <a:t>0</a:t>
              </a:r>
            </a:p>
            <a:p>
              <a:pPr>
                <a:lnSpc>
                  <a:spcPts val="1900"/>
                </a:lnSpc>
              </a:pPr>
              <a:r>
                <a:rPr lang="en-US" sz="2200" spc="-60" dirty="0">
                  <a:solidFill>
                    <a:schemeClr val="tx1"/>
                  </a:solidFill>
                </a:rPr>
                <a:t>-10</a:t>
              </a:r>
              <a:r>
                <a:rPr lang="en-US" sz="2200" spc="-60" baseline="30000" dirty="0">
                  <a:solidFill>
                    <a:schemeClr val="tx1"/>
                  </a:solidFill>
                </a:rPr>
                <a:t>-2</a:t>
              </a:r>
              <a:endParaRPr lang="en-US" sz="2200" spc="-150" baseline="30000" dirty="0">
                <a:solidFill>
                  <a:schemeClr val="tx1"/>
                </a:solidFill>
              </a:endParaRPr>
            </a:p>
            <a:p>
              <a:pPr>
                <a:lnSpc>
                  <a:spcPts val="1900"/>
                </a:lnSpc>
              </a:pPr>
              <a:r>
                <a:rPr lang="en-US" sz="2200" spc="-150" dirty="0">
                  <a:solidFill>
                    <a:schemeClr val="tx1"/>
                  </a:solidFill>
                </a:rPr>
                <a:t>  </a:t>
              </a:r>
              <a:r>
                <a:rPr lang="en-US" sz="2200" spc="-60" dirty="0">
                  <a:solidFill>
                    <a:schemeClr val="tx1"/>
                  </a:solidFill>
                </a:rPr>
                <a:t>10</a:t>
              </a:r>
              <a:r>
                <a:rPr lang="en-US" sz="2200" spc="-60" baseline="30000" dirty="0">
                  <a:solidFill>
                    <a:schemeClr val="tx1"/>
                  </a:solidFill>
                </a:rPr>
                <a:t>-2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33"/>
            <p:cNvGrpSpPr/>
            <p:nvPr/>
          </p:nvGrpSpPr>
          <p:grpSpPr>
            <a:xfrm>
              <a:off x="2189496" y="2523075"/>
              <a:ext cx="801277" cy="745059"/>
              <a:chOff x="2409625" y="2523075"/>
              <a:chExt cx="801277" cy="74505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409625" y="2523075"/>
                <a:ext cx="801275" cy="7450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lnSpc>
                    <a:spcPts val="17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1</a:t>
                </a:r>
              </a:p>
              <a:p>
                <a:pPr>
                  <a:lnSpc>
                    <a:spcPts val="17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 1 </a:t>
                </a:r>
              </a:p>
              <a:p>
                <a:pPr>
                  <a:lnSpc>
                    <a:spcPts val="17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    1</a:t>
                </a: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2409626" y="2540015"/>
                <a:ext cx="801276" cy="728119"/>
              </a:xfrm>
              <a:prstGeom prst="line">
                <a:avLst/>
              </a:prstGeom>
              <a:ln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35"/>
            <p:cNvGrpSpPr/>
            <p:nvPr/>
          </p:nvGrpSpPr>
          <p:grpSpPr>
            <a:xfrm>
              <a:off x="3188547" y="2523079"/>
              <a:ext cx="809569" cy="745200"/>
              <a:chOff x="3137748" y="2523079"/>
              <a:chExt cx="809569" cy="7452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144517" y="2523079"/>
                <a:ext cx="802800" cy="745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lnSpc>
                    <a:spcPts val="18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d1</a:t>
                </a:r>
              </a:p>
              <a:p>
                <a:pPr>
                  <a:lnSpc>
                    <a:spcPts val="18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d2 </a:t>
                </a:r>
              </a:p>
              <a:p>
                <a:pPr>
                  <a:lnSpc>
                    <a:spcPts val="18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  d3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3137748" y="2540018"/>
                <a:ext cx="801276" cy="728119"/>
              </a:xfrm>
              <a:prstGeom prst="line">
                <a:avLst/>
              </a:prstGeom>
              <a:ln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/>
          <p:cNvSpPr txBox="1"/>
          <p:nvPr/>
        </p:nvSpPr>
        <p:spPr>
          <a:xfrm>
            <a:off x="6163880" y="5075701"/>
            <a:ext cx="16530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omic Sans MS"/>
              </a:rPr>
              <a:t>linear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5778" y="5075701"/>
            <a:ext cx="28974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omic Sans MS"/>
              </a:rPr>
              <a:t>non-linear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289421" y="2201325"/>
            <a:ext cx="4482533" cy="2404800"/>
          </a:xfrm>
          <a:prstGeom prst="roundRect">
            <a:avLst>
              <a:gd name="adj" fmla="val 466"/>
            </a:avLst>
          </a:prstGeom>
          <a:solidFill>
            <a:schemeClr val="tx1">
              <a:lumMod val="85000"/>
              <a:lumOff val="15000"/>
              <a:alpha val="22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/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lang="en-US" sz="1514" dirty="0">
              <a:solidFill>
                <a:schemeClr val="tx1"/>
              </a:solidFill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289423" y="2184393"/>
            <a:ext cx="4487614" cy="439200"/>
          </a:xfrm>
          <a:prstGeom prst="roundRect">
            <a:avLst>
              <a:gd name="adj" fmla="val 13249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Belief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Propagation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543449" y="3101430"/>
          <a:ext cx="414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" name="Equation" r:id="rId6" imgW="6756400" imgH="838200" progId="Equation.3">
                  <p:embed/>
                </p:oleObj>
              </mc:Choice>
              <mc:Fallback>
                <p:oleObj name="Equation" r:id="rId6" imgW="6756400" imgH="83820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449" y="3101430"/>
                        <a:ext cx="4146550" cy="44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3860" name="Object 4"/>
          <p:cNvGraphicFramePr>
            <a:graphicFrameLocks noChangeAspect="1"/>
          </p:cNvGraphicFramePr>
          <p:nvPr/>
        </p:nvGraphicFramePr>
        <p:xfrm>
          <a:off x="601129" y="4052869"/>
          <a:ext cx="267811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" name="Equation" r:id="rId8" imgW="4699000" imgH="863600" progId="Equation.3">
                  <p:embed/>
                </p:oleObj>
              </mc:Choice>
              <mc:Fallback>
                <p:oleObj name="Equation" r:id="rId8" imgW="4699000" imgH="863600" progId="Equation.3">
                  <p:embed/>
                  <p:pic>
                    <p:nvPicPr>
                      <p:cNvPr id="6338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29" y="4052869"/>
                        <a:ext cx="2678113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Cloud Callout 25"/>
          <p:cNvSpPr/>
          <p:nvPr/>
        </p:nvSpPr>
        <p:spPr>
          <a:xfrm>
            <a:off x="322049" y="3602032"/>
            <a:ext cx="999052" cy="343435"/>
          </a:xfrm>
          <a:prstGeom prst="cloudCallout">
            <a:avLst>
              <a:gd name="adj1" fmla="val 70694"/>
              <a:gd name="adj2" fmla="val 6743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FFFFF"/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send-future-message-sms-email-and-tweet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49" y="2640526"/>
            <a:ext cx="442800" cy="44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93526" y="1354669"/>
            <a:ext cx="29160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/>
              </a:rPr>
              <a:t>Our proposal: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8586" y="1354669"/>
            <a:ext cx="3925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/>
              </a:rPr>
              <a:t>Original [</a:t>
            </a:r>
            <a:r>
              <a:rPr lang="en-US" sz="3200" b="1" dirty="0" err="1">
                <a:latin typeface="Calibri"/>
              </a:rPr>
              <a:t>Yedidia</a:t>
            </a:r>
            <a:r>
              <a:rPr lang="en-US" sz="3200" b="1" dirty="0">
                <a:latin typeface="Calibri"/>
              </a:rPr>
              <a:t>+]:</a:t>
            </a:r>
          </a:p>
        </p:txBody>
      </p:sp>
      <p:sp>
        <p:nvSpPr>
          <p:cNvPr id="31" name="Freeform 30"/>
          <p:cNvSpPr/>
          <p:nvPr/>
        </p:nvSpPr>
        <p:spPr>
          <a:xfrm>
            <a:off x="1676400" y="4656666"/>
            <a:ext cx="67733" cy="541867"/>
          </a:xfrm>
          <a:custGeom>
            <a:avLst/>
            <a:gdLst>
              <a:gd name="connsiteX0" fmla="*/ 67733 w 67733"/>
              <a:gd name="connsiteY0" fmla="*/ 541867 h 541867"/>
              <a:gd name="connsiteX1" fmla="*/ 0 w 67733"/>
              <a:gd name="connsiteY1" fmla="*/ 237067 h 541867"/>
              <a:gd name="connsiteX2" fmla="*/ 67733 w 67733"/>
              <a:gd name="connsiteY2" fmla="*/ 0 h 54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33" h="541867">
                <a:moveTo>
                  <a:pt x="67733" y="541867"/>
                </a:moveTo>
                <a:cubicBezTo>
                  <a:pt x="33866" y="434622"/>
                  <a:pt x="0" y="327378"/>
                  <a:pt x="0" y="237067"/>
                </a:cubicBezTo>
                <a:cubicBezTo>
                  <a:pt x="0" y="146756"/>
                  <a:pt x="67733" y="0"/>
                  <a:pt x="67733" y="0"/>
                </a:cubicBezTo>
              </a:path>
            </a:pathLst>
          </a:custGeom>
          <a:ln w="34925">
            <a:solidFill>
              <a:srgbClr val="FF000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959600" y="4622800"/>
            <a:ext cx="143934" cy="643467"/>
          </a:xfrm>
          <a:custGeom>
            <a:avLst/>
            <a:gdLst>
              <a:gd name="connsiteX0" fmla="*/ 0 w 143934"/>
              <a:gd name="connsiteY0" fmla="*/ 643467 h 643467"/>
              <a:gd name="connsiteX1" fmla="*/ 135467 w 143934"/>
              <a:gd name="connsiteY1" fmla="*/ 254000 h 643467"/>
              <a:gd name="connsiteX2" fmla="*/ 50800 w 143934"/>
              <a:gd name="connsiteY2" fmla="*/ 0 h 64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4" h="643467">
                <a:moveTo>
                  <a:pt x="0" y="643467"/>
                </a:moveTo>
                <a:cubicBezTo>
                  <a:pt x="63500" y="502355"/>
                  <a:pt x="127000" y="361244"/>
                  <a:pt x="135467" y="254000"/>
                </a:cubicBezTo>
                <a:cubicBezTo>
                  <a:pt x="143934" y="146756"/>
                  <a:pt x="50800" y="0"/>
                  <a:pt x="50800" y="0"/>
                </a:cubicBezTo>
              </a:path>
            </a:pathLst>
          </a:custGeom>
          <a:ln w="31750">
            <a:solidFill>
              <a:srgbClr val="FF000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1BC287E-4FCA-6243-9848-AB0725C42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29C2A7C-64D1-4F40-918A-5C7DD83E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E5E76-94AB-184F-8B29-FD3648B6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FD74AEF-3DEA-1D4C-B37F-5068B2A911C3}"/>
              </a:ext>
            </a:extLst>
          </p:cNvPr>
          <p:cNvSpPr/>
          <p:nvPr/>
        </p:nvSpPr>
        <p:spPr bwMode="auto">
          <a:xfrm rot="1806824">
            <a:off x="7026774" y="476973"/>
            <a:ext cx="2050053" cy="552752"/>
          </a:xfrm>
          <a:prstGeom prst="roundRec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DETAILS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B79354-CC31-624B-8F16-F08F800E06FC}"/>
              </a:ext>
            </a:extLst>
          </p:cNvPr>
          <p:cNvSpPr txBox="1"/>
          <p:nvPr/>
        </p:nvSpPr>
        <p:spPr>
          <a:xfrm>
            <a:off x="325400" y="5558044"/>
            <a:ext cx="4304383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Closed-form formula?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Convergence?</a:t>
            </a:r>
          </a:p>
        </p:txBody>
      </p:sp>
      <p:sp>
        <p:nvSpPr>
          <p:cNvPr id="35" name="Left Arrow 34">
            <a:extLst>
              <a:ext uri="{FF2B5EF4-FFF2-40B4-BE49-F238E27FC236}">
                <a16:creationId xmlns:a16="http://schemas.microsoft.com/office/drawing/2014/main" id="{D861E0AF-ADD5-FB41-85F9-203B5574A821}"/>
              </a:ext>
            </a:extLst>
          </p:cNvPr>
          <p:cNvSpPr/>
          <p:nvPr/>
        </p:nvSpPr>
        <p:spPr bwMode="auto">
          <a:xfrm>
            <a:off x="1186824" y="3109731"/>
            <a:ext cx="418036" cy="273326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Arrow 35">
            <a:extLst>
              <a:ext uri="{FF2B5EF4-FFF2-40B4-BE49-F238E27FC236}">
                <a16:creationId xmlns:a16="http://schemas.microsoft.com/office/drawing/2014/main" id="{27FF5CFA-DB6E-CA44-B838-DA103B3AD700}"/>
              </a:ext>
            </a:extLst>
          </p:cNvPr>
          <p:cNvSpPr/>
          <p:nvPr/>
        </p:nvSpPr>
        <p:spPr bwMode="auto">
          <a:xfrm>
            <a:off x="1095364" y="4063180"/>
            <a:ext cx="418036" cy="273326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ED718A0-FD33-974F-A8A4-3E177E176C20}"/>
              </a:ext>
            </a:extLst>
          </p:cNvPr>
          <p:cNvSpPr/>
          <p:nvPr/>
        </p:nvSpPr>
        <p:spPr bwMode="auto">
          <a:xfrm>
            <a:off x="310092" y="5981668"/>
            <a:ext cx="582074" cy="461961"/>
          </a:xfrm>
          <a:custGeom>
            <a:avLst/>
            <a:gdLst>
              <a:gd name="connsiteX0" fmla="*/ 1049 w 815691"/>
              <a:gd name="connsiteY0" fmla="*/ 301913 h 649574"/>
              <a:gd name="connsiteX1" fmla="*/ 215362 w 815691"/>
              <a:gd name="connsiteY1" fmla="*/ 644813 h 649574"/>
              <a:gd name="connsiteX2" fmla="*/ 815437 w 815691"/>
              <a:gd name="connsiteY2" fmla="*/ 1875 h 649574"/>
              <a:gd name="connsiteX3" fmla="*/ 286799 w 815691"/>
              <a:gd name="connsiteY3" fmla="*/ 444788 h 649574"/>
              <a:gd name="connsiteX4" fmla="*/ 1049 w 815691"/>
              <a:gd name="connsiteY4" fmla="*/ 301913 h 64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691" h="649574">
                <a:moveTo>
                  <a:pt x="1049" y="301913"/>
                </a:moveTo>
                <a:cubicBezTo>
                  <a:pt x="-10857" y="335251"/>
                  <a:pt x="79631" y="694819"/>
                  <a:pt x="215362" y="644813"/>
                </a:cubicBezTo>
                <a:cubicBezTo>
                  <a:pt x="351093" y="594807"/>
                  <a:pt x="803531" y="35213"/>
                  <a:pt x="815437" y="1875"/>
                </a:cubicBezTo>
                <a:cubicBezTo>
                  <a:pt x="827343" y="-31463"/>
                  <a:pt x="417768" y="390019"/>
                  <a:pt x="286799" y="444788"/>
                </a:cubicBezTo>
                <a:cubicBezTo>
                  <a:pt x="155830" y="499557"/>
                  <a:pt x="12955" y="268575"/>
                  <a:pt x="1049" y="301913"/>
                </a:cubicBezTo>
                <a:close/>
              </a:path>
            </a:pathLst>
          </a:custGeom>
          <a:solidFill>
            <a:srgbClr val="008F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F81FD45B-A687-894C-8CF3-34139A7C6311}"/>
              </a:ext>
            </a:extLst>
          </p:cNvPr>
          <p:cNvSpPr/>
          <p:nvPr/>
        </p:nvSpPr>
        <p:spPr bwMode="auto">
          <a:xfrm>
            <a:off x="331573" y="5452463"/>
            <a:ext cx="582074" cy="461961"/>
          </a:xfrm>
          <a:custGeom>
            <a:avLst/>
            <a:gdLst>
              <a:gd name="connsiteX0" fmla="*/ 1049 w 815691"/>
              <a:gd name="connsiteY0" fmla="*/ 301913 h 649574"/>
              <a:gd name="connsiteX1" fmla="*/ 215362 w 815691"/>
              <a:gd name="connsiteY1" fmla="*/ 644813 h 649574"/>
              <a:gd name="connsiteX2" fmla="*/ 815437 w 815691"/>
              <a:gd name="connsiteY2" fmla="*/ 1875 h 649574"/>
              <a:gd name="connsiteX3" fmla="*/ 286799 w 815691"/>
              <a:gd name="connsiteY3" fmla="*/ 444788 h 649574"/>
              <a:gd name="connsiteX4" fmla="*/ 1049 w 815691"/>
              <a:gd name="connsiteY4" fmla="*/ 301913 h 64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691" h="649574">
                <a:moveTo>
                  <a:pt x="1049" y="301913"/>
                </a:moveTo>
                <a:cubicBezTo>
                  <a:pt x="-10857" y="335251"/>
                  <a:pt x="79631" y="694819"/>
                  <a:pt x="215362" y="644813"/>
                </a:cubicBezTo>
                <a:cubicBezTo>
                  <a:pt x="351093" y="594807"/>
                  <a:pt x="803531" y="35213"/>
                  <a:pt x="815437" y="1875"/>
                </a:cubicBezTo>
                <a:cubicBezTo>
                  <a:pt x="827343" y="-31463"/>
                  <a:pt x="417768" y="390019"/>
                  <a:pt x="286799" y="444788"/>
                </a:cubicBezTo>
                <a:cubicBezTo>
                  <a:pt x="155830" y="499557"/>
                  <a:pt x="12955" y="268575"/>
                  <a:pt x="1049" y="301913"/>
                </a:cubicBezTo>
                <a:close/>
              </a:path>
            </a:pathLst>
          </a:custGeom>
          <a:solidFill>
            <a:srgbClr val="008F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1AA81F-BFD6-CD4D-984F-FA1C191E5F71}"/>
              </a:ext>
            </a:extLst>
          </p:cNvPr>
          <p:cNvGrpSpPr/>
          <p:nvPr/>
        </p:nvGrpSpPr>
        <p:grpSpPr>
          <a:xfrm>
            <a:off x="285368" y="229609"/>
            <a:ext cx="1382185" cy="976345"/>
            <a:chOff x="6895121" y="4412974"/>
            <a:chExt cx="1382185" cy="976345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1C347A5-2D61-0A4B-ACA6-3EBDA0AB3DF5}"/>
                </a:ext>
              </a:extLst>
            </p:cNvPr>
            <p:cNvSpPr/>
            <p:nvPr/>
          </p:nvSpPr>
          <p:spPr bwMode="auto">
            <a:xfrm>
              <a:off x="6895121" y="4412974"/>
              <a:ext cx="1382185" cy="976345"/>
            </a:xfrm>
            <a:prstGeom prst="roundRect">
              <a:avLst/>
            </a:prstGeom>
            <a:solidFill>
              <a:srgbClr val="FFD579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7F70356-1E78-7646-B6F9-16B4CD48BD22}"/>
                </a:ext>
              </a:extLst>
            </p:cNvPr>
            <p:cNvGrpSpPr/>
            <p:nvPr/>
          </p:nvGrpSpPr>
          <p:grpSpPr>
            <a:xfrm>
              <a:off x="7002255" y="4606666"/>
              <a:ext cx="1246123" cy="629593"/>
              <a:chOff x="7003143" y="5078031"/>
              <a:chExt cx="1246123" cy="62959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152C468-9F07-5D45-964B-0D75AAB621E5}"/>
                  </a:ext>
                </a:extLst>
              </p:cNvPr>
              <p:cNvGrpSpPr/>
              <p:nvPr/>
            </p:nvGrpSpPr>
            <p:grpSpPr>
              <a:xfrm>
                <a:off x="7003143" y="5078031"/>
                <a:ext cx="1201114" cy="608212"/>
                <a:chOff x="7701643" y="4081081"/>
                <a:chExt cx="1201114" cy="608212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8CF2A48-32D3-7049-ABFB-33B1FAB20E1B}"/>
                    </a:ext>
                  </a:extLst>
                </p:cNvPr>
                <p:cNvSpPr/>
                <p:nvPr/>
              </p:nvSpPr>
              <p:spPr bwMode="auto">
                <a:xfrm>
                  <a:off x="7932512" y="4081081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1CDD9CA-9FE9-AA4B-B10F-6EAA0DC4E92E}"/>
                    </a:ext>
                  </a:extLst>
                </p:cNvPr>
                <p:cNvSpPr/>
                <p:nvPr/>
              </p:nvSpPr>
              <p:spPr bwMode="auto">
                <a:xfrm>
                  <a:off x="7701643" y="4254117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E1AC3D3-CD8D-2048-95A1-87A7D41BFDED}"/>
                    </a:ext>
                  </a:extLst>
                </p:cNvPr>
                <p:cNvSpPr/>
                <p:nvPr/>
              </p:nvSpPr>
              <p:spPr bwMode="auto">
                <a:xfrm>
                  <a:off x="8167630" y="4255751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3468B53-BDBD-CA43-A27D-8B868415259A}"/>
                    </a:ext>
                  </a:extLst>
                </p:cNvPr>
                <p:cNvSpPr/>
                <p:nvPr/>
              </p:nvSpPr>
              <p:spPr bwMode="auto">
                <a:xfrm>
                  <a:off x="7789470" y="4621965"/>
                  <a:ext cx="76200" cy="64217"/>
                </a:xfrm>
                <a:prstGeom prst="ellipse">
                  <a:avLst/>
                </a:prstGeom>
                <a:solidFill>
                  <a:schemeClr val="tx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2B517FE-F1EB-A94D-ABEC-0371D60BEFCB}"/>
                    </a:ext>
                  </a:extLst>
                </p:cNvPr>
                <p:cNvSpPr/>
                <p:nvPr/>
              </p:nvSpPr>
              <p:spPr bwMode="auto">
                <a:xfrm>
                  <a:off x="8094070" y="4625076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385A263-E053-0B41-945F-AE7F613FABC6}"/>
                    </a:ext>
                  </a:extLst>
                </p:cNvPr>
                <p:cNvCxnSpPr>
                  <a:cxnSpLocks/>
                  <a:stCxn id="45" idx="6"/>
                  <a:endCxn id="47" idx="1"/>
                </p:cNvCxnSpPr>
                <p:nvPr/>
              </p:nvCxnSpPr>
              <p:spPr bwMode="auto">
                <a:xfrm>
                  <a:off x="8008712" y="4113190"/>
                  <a:ext cx="170077" cy="15196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434E62A-E9C0-4245-BE32-4DB79F0DC234}"/>
                    </a:ext>
                  </a:extLst>
                </p:cNvPr>
                <p:cNvCxnSpPr>
                  <a:cxnSpLocks/>
                  <a:stCxn id="45" idx="5"/>
                  <a:endCxn id="49" idx="1"/>
                </p:cNvCxnSpPr>
                <p:nvPr/>
              </p:nvCxnSpPr>
              <p:spPr bwMode="auto">
                <a:xfrm>
                  <a:off x="7997553" y="4135894"/>
                  <a:ext cx="107676" cy="49858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1222281-CF89-1645-944F-62187D6EAD8F}"/>
                    </a:ext>
                  </a:extLst>
                </p:cNvPr>
                <p:cNvCxnSpPr>
                  <a:cxnSpLocks/>
                  <a:stCxn id="45" idx="3"/>
                  <a:endCxn id="48" idx="7"/>
                </p:cNvCxnSpPr>
                <p:nvPr/>
              </p:nvCxnSpPr>
              <p:spPr bwMode="auto">
                <a:xfrm flipH="1">
                  <a:off x="7854511" y="4135894"/>
                  <a:ext cx="89160" cy="49547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891884B-F6F4-C947-878E-A512FE52D393}"/>
                    </a:ext>
                  </a:extLst>
                </p:cNvPr>
                <p:cNvCxnSpPr>
                  <a:cxnSpLocks/>
                  <a:stCxn id="45" idx="1"/>
                  <a:endCxn id="46" idx="7"/>
                </p:cNvCxnSpPr>
                <p:nvPr/>
              </p:nvCxnSpPr>
              <p:spPr bwMode="auto">
                <a:xfrm flipH="1">
                  <a:off x="7766684" y="4090485"/>
                  <a:ext cx="176987" cy="17303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5A2F897-E76E-474D-8DDB-CBACE007DBE5}"/>
                    </a:ext>
                  </a:extLst>
                </p:cNvPr>
                <p:cNvCxnSpPr>
                  <a:cxnSpLocks/>
                  <a:stCxn id="46" idx="6"/>
                  <a:endCxn id="47" idx="2"/>
                </p:cNvCxnSpPr>
                <p:nvPr/>
              </p:nvCxnSpPr>
              <p:spPr bwMode="auto">
                <a:xfrm>
                  <a:off x="7777843" y="4286226"/>
                  <a:ext cx="389787" cy="163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6E44C7A-8C01-414C-9677-67FDE7C68978}"/>
                    </a:ext>
                  </a:extLst>
                </p:cNvPr>
                <p:cNvCxnSpPr>
                  <a:cxnSpLocks/>
                  <a:stCxn id="47" idx="4"/>
                  <a:endCxn id="49" idx="0"/>
                </p:cNvCxnSpPr>
                <p:nvPr/>
              </p:nvCxnSpPr>
              <p:spPr bwMode="auto">
                <a:xfrm flipH="1">
                  <a:off x="8132170" y="4319968"/>
                  <a:ext cx="73560" cy="305108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045C02E8-027A-2843-8E17-97D7486C80EA}"/>
                    </a:ext>
                  </a:extLst>
                </p:cNvPr>
                <p:cNvCxnSpPr>
                  <a:cxnSpLocks/>
                  <a:stCxn id="48" idx="6"/>
                  <a:endCxn id="49" idx="2"/>
                </p:cNvCxnSpPr>
                <p:nvPr/>
              </p:nvCxnSpPr>
              <p:spPr bwMode="auto">
                <a:xfrm>
                  <a:off x="7865670" y="4654074"/>
                  <a:ext cx="228400" cy="311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C6A7420-9727-1244-B222-0615380173F8}"/>
                    </a:ext>
                  </a:extLst>
                </p:cNvPr>
                <p:cNvCxnSpPr>
                  <a:cxnSpLocks/>
                  <a:stCxn id="46" idx="4"/>
                  <a:endCxn id="48" idx="0"/>
                </p:cNvCxnSpPr>
                <p:nvPr/>
              </p:nvCxnSpPr>
              <p:spPr bwMode="auto">
                <a:xfrm>
                  <a:off x="7739743" y="4318334"/>
                  <a:ext cx="87827" cy="30363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2FFBFB8-9AB8-E644-AE9B-E75ED5C22479}"/>
                    </a:ext>
                  </a:extLst>
                </p:cNvPr>
                <p:cNvCxnSpPr>
                  <a:cxnSpLocks/>
                  <a:stCxn id="46" idx="5"/>
                  <a:endCxn id="49" idx="1"/>
                </p:cNvCxnSpPr>
                <p:nvPr/>
              </p:nvCxnSpPr>
              <p:spPr bwMode="auto">
                <a:xfrm>
                  <a:off x="7766684" y="4308930"/>
                  <a:ext cx="338545" cy="325550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F745ECA-FE01-1044-8E83-C30AA0929D9D}"/>
                    </a:ext>
                  </a:extLst>
                </p:cNvPr>
                <p:cNvCxnSpPr>
                  <a:cxnSpLocks/>
                  <a:stCxn id="47" idx="4"/>
                  <a:endCxn id="48" idx="7"/>
                </p:cNvCxnSpPr>
                <p:nvPr/>
              </p:nvCxnSpPr>
              <p:spPr bwMode="auto">
                <a:xfrm flipH="1">
                  <a:off x="7854511" y="4319968"/>
                  <a:ext cx="351219" cy="31140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6AEE28A-57C1-B044-BFE8-5A76577E554F}"/>
                    </a:ext>
                  </a:extLst>
                </p:cNvPr>
                <p:cNvSpPr/>
                <p:nvPr/>
              </p:nvSpPr>
              <p:spPr bwMode="auto">
                <a:xfrm>
                  <a:off x="8510797" y="4254117"/>
                  <a:ext cx="79285" cy="72143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DEB251F6-FBEC-884C-BD97-50AF92CF4596}"/>
                    </a:ext>
                  </a:extLst>
                </p:cNvPr>
                <p:cNvSpPr/>
                <p:nvPr/>
              </p:nvSpPr>
              <p:spPr bwMode="auto">
                <a:xfrm>
                  <a:off x="8835252" y="4254117"/>
                  <a:ext cx="64907" cy="72142"/>
                </a:xfrm>
                <a:prstGeom prst="ellipse">
                  <a:avLst/>
                </a:prstGeom>
                <a:solidFill>
                  <a:srgbClr val="008F00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6B1C8CCC-79D3-2A45-A6D7-67FC3D1254CC}"/>
                    </a:ext>
                  </a:extLst>
                </p:cNvPr>
                <p:cNvSpPr/>
                <p:nvPr/>
              </p:nvSpPr>
              <p:spPr bwMode="auto">
                <a:xfrm>
                  <a:off x="8521957" y="4618854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10AB9271-62F5-7643-8A7D-07925639ADE3}"/>
                    </a:ext>
                  </a:extLst>
                </p:cNvPr>
                <p:cNvSpPr/>
                <p:nvPr/>
              </p:nvSpPr>
              <p:spPr bwMode="auto">
                <a:xfrm>
                  <a:off x="8826557" y="4621965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43CDE767-7525-9243-A047-8E6D38B29092}"/>
                    </a:ext>
                  </a:extLst>
                </p:cNvPr>
                <p:cNvCxnSpPr>
                  <a:cxnSpLocks/>
                  <a:stCxn id="60" idx="6"/>
                  <a:endCxn id="61" idx="2"/>
                </p:cNvCxnSpPr>
                <p:nvPr/>
              </p:nvCxnSpPr>
              <p:spPr bwMode="auto">
                <a:xfrm flipV="1">
                  <a:off x="8590082" y="4290188"/>
                  <a:ext cx="245170" cy="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312AD6F-A57B-0542-B9D6-43F37FF25AE9}"/>
                    </a:ext>
                  </a:extLst>
                </p:cNvPr>
                <p:cNvCxnSpPr>
                  <a:cxnSpLocks/>
                  <a:stCxn id="61" idx="4"/>
                  <a:endCxn id="63" idx="0"/>
                </p:cNvCxnSpPr>
                <p:nvPr/>
              </p:nvCxnSpPr>
              <p:spPr bwMode="auto">
                <a:xfrm flipH="1">
                  <a:off x="8864657" y="4326259"/>
                  <a:ext cx="3049" cy="29570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FA31609-23CE-5C4D-9FAC-BAE95D6492EC}"/>
                    </a:ext>
                  </a:extLst>
                </p:cNvPr>
                <p:cNvCxnSpPr>
                  <a:cxnSpLocks/>
                  <a:stCxn id="62" idx="6"/>
                  <a:endCxn id="63" idx="2"/>
                </p:cNvCxnSpPr>
                <p:nvPr/>
              </p:nvCxnSpPr>
              <p:spPr bwMode="auto">
                <a:xfrm>
                  <a:off x="8598157" y="4650963"/>
                  <a:ext cx="228400" cy="311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CE53F114-1AD9-3B4C-826C-165E723ED902}"/>
                    </a:ext>
                  </a:extLst>
                </p:cNvPr>
                <p:cNvCxnSpPr>
                  <a:cxnSpLocks/>
                  <a:stCxn id="60" idx="4"/>
                  <a:endCxn id="62" idx="0"/>
                </p:cNvCxnSpPr>
                <p:nvPr/>
              </p:nvCxnSpPr>
              <p:spPr bwMode="auto">
                <a:xfrm>
                  <a:off x="8550440" y="4326260"/>
                  <a:ext cx="9617" cy="29259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F2E3C8C-E59E-CE48-A901-517038F68179}"/>
                    </a:ext>
                  </a:extLst>
                </p:cNvPr>
                <p:cNvCxnSpPr>
                  <a:cxnSpLocks/>
                  <a:stCxn id="60" idx="5"/>
                  <a:endCxn id="63" idx="1"/>
                </p:cNvCxnSpPr>
                <p:nvPr/>
              </p:nvCxnSpPr>
              <p:spPr bwMode="auto">
                <a:xfrm>
                  <a:off x="8578471" y="4315695"/>
                  <a:ext cx="259245" cy="31567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DB40632-6B89-8C45-9FC5-CE7CD64FEFBA}"/>
                    </a:ext>
                  </a:extLst>
                </p:cNvPr>
                <p:cNvCxnSpPr>
                  <a:cxnSpLocks/>
                  <a:stCxn id="61" idx="3"/>
                  <a:endCxn id="62" idx="7"/>
                </p:cNvCxnSpPr>
                <p:nvPr/>
              </p:nvCxnSpPr>
              <p:spPr bwMode="auto">
                <a:xfrm flipH="1">
                  <a:off x="8586998" y="4315694"/>
                  <a:ext cx="257759" cy="31256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BFC35FC-2918-8948-9DA4-472BCA86BFE0}"/>
                    </a:ext>
                  </a:extLst>
                </p:cNvPr>
                <p:cNvCxnSpPr>
                  <a:cxnSpLocks/>
                  <a:stCxn id="47" idx="6"/>
                  <a:endCxn id="60" idx="2"/>
                </p:cNvCxnSpPr>
                <p:nvPr/>
              </p:nvCxnSpPr>
              <p:spPr bwMode="auto">
                <a:xfrm>
                  <a:off x="8243830" y="4287860"/>
                  <a:ext cx="266967" cy="2329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B8EDB01-1E6E-BE42-9217-142170C846D9}"/>
                  </a:ext>
                </a:extLst>
              </p:cNvPr>
              <p:cNvSpPr/>
              <p:nvPr/>
            </p:nvSpPr>
            <p:spPr bwMode="auto">
              <a:xfrm>
                <a:off x="8095842" y="5215057"/>
                <a:ext cx="153424" cy="163191"/>
              </a:xfrm>
              <a:prstGeom prst="ellipse">
                <a:avLst/>
              </a:prstGeom>
              <a:solidFill>
                <a:srgbClr val="008F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833BF77-030C-E942-BC31-723737161614}"/>
                  </a:ext>
                </a:extLst>
              </p:cNvPr>
              <p:cNvSpPr/>
              <p:nvPr/>
            </p:nvSpPr>
            <p:spPr bwMode="auto">
              <a:xfrm>
                <a:off x="7048698" y="5544433"/>
                <a:ext cx="153424" cy="163191"/>
              </a:xfrm>
              <a:prstGeom prst="ellipse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1030798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25" y="609600"/>
            <a:ext cx="8203675" cy="685800"/>
          </a:xfrm>
        </p:spPr>
        <p:txBody>
          <a:bodyPr/>
          <a:lstStyle/>
          <a:p>
            <a:r>
              <a:rPr lang="en-US" dirty="0"/>
              <a:t>Problem</a:t>
            </a:r>
            <a:r>
              <a:rPr lang="en-US"/>
              <a:t>: e-commerce ratings fraud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116" y="1329948"/>
            <a:ext cx="4584700" cy="4365942"/>
          </a:xfrm>
        </p:spPr>
        <p:txBody>
          <a:bodyPr/>
          <a:lstStyle/>
          <a:p>
            <a:r>
              <a:rPr lang="en-US" b="1" dirty="0"/>
              <a:t>Given</a:t>
            </a:r>
            <a:r>
              <a:rPr lang="en-US" dirty="0"/>
              <a:t> a </a:t>
            </a:r>
            <a:r>
              <a:rPr lang="en-US" b="1" dirty="0"/>
              <a:t>heterogeneous </a:t>
            </a:r>
            <a:r>
              <a:rPr lang="en-US" dirty="0"/>
              <a:t>graph on users, products, sellers and positive/negative ratings with “seed labels”</a:t>
            </a:r>
          </a:p>
          <a:p>
            <a:r>
              <a:rPr lang="en-US" b="1" dirty="0"/>
              <a:t>Find</a:t>
            </a:r>
            <a:r>
              <a:rPr lang="en-US" dirty="0"/>
              <a:t> the top </a:t>
            </a:r>
            <a:r>
              <a:rPr lang="en-US" i="1" dirty="0"/>
              <a:t>k</a:t>
            </a:r>
            <a:r>
              <a:rPr lang="en-US" dirty="0"/>
              <a:t> most fraudulent users, products and sellers</a:t>
            </a:r>
          </a:p>
        </p:txBody>
      </p:sp>
      <p:pic>
        <p:nvPicPr>
          <p:cNvPr id="10" name="Picture 9" descr="schematic-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5" y="1302319"/>
            <a:ext cx="4161191" cy="312089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3D6A7A-5194-AE4C-9033-C3217359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8B831E31-EF74-0D48-8DC7-7E1F5BF3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30453-E470-7F4F-B2D2-6EADCDDB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9A9DD9-543C-D44A-8B4F-564F036DD3F1}"/>
              </a:ext>
            </a:extLst>
          </p:cNvPr>
          <p:cNvGrpSpPr/>
          <p:nvPr/>
        </p:nvGrpSpPr>
        <p:grpSpPr>
          <a:xfrm>
            <a:off x="947207" y="4847633"/>
            <a:ext cx="1382185" cy="976345"/>
            <a:chOff x="6895121" y="4412974"/>
            <a:chExt cx="1382185" cy="976345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585EBF8-DA58-3F4C-887B-69B0299DF061}"/>
                </a:ext>
              </a:extLst>
            </p:cNvPr>
            <p:cNvSpPr/>
            <p:nvPr/>
          </p:nvSpPr>
          <p:spPr bwMode="auto">
            <a:xfrm>
              <a:off x="6895121" y="4412974"/>
              <a:ext cx="1382185" cy="976345"/>
            </a:xfrm>
            <a:prstGeom prst="roundRect">
              <a:avLst/>
            </a:prstGeom>
            <a:solidFill>
              <a:srgbClr val="FFD579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DD82DE0-DADE-6642-ACC3-82AC8F530789}"/>
                </a:ext>
              </a:extLst>
            </p:cNvPr>
            <p:cNvGrpSpPr/>
            <p:nvPr/>
          </p:nvGrpSpPr>
          <p:grpSpPr>
            <a:xfrm>
              <a:off x="7002255" y="4606666"/>
              <a:ext cx="1246123" cy="629593"/>
              <a:chOff x="7003143" y="5078031"/>
              <a:chExt cx="1246123" cy="62959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C8F9073-AB25-A04F-A44B-04FC92862EA6}"/>
                  </a:ext>
                </a:extLst>
              </p:cNvPr>
              <p:cNvGrpSpPr/>
              <p:nvPr/>
            </p:nvGrpSpPr>
            <p:grpSpPr>
              <a:xfrm>
                <a:off x="7003143" y="5078031"/>
                <a:ext cx="1201114" cy="608212"/>
                <a:chOff x="7701643" y="4081081"/>
                <a:chExt cx="1201114" cy="608212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EC0BB9C-40B3-6B47-B8D3-A4C38CEA2099}"/>
                    </a:ext>
                  </a:extLst>
                </p:cNvPr>
                <p:cNvSpPr/>
                <p:nvPr/>
              </p:nvSpPr>
              <p:spPr bwMode="auto">
                <a:xfrm>
                  <a:off x="7932512" y="4081081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3B0F23F2-9095-184A-9786-FD16E3AC7536}"/>
                    </a:ext>
                  </a:extLst>
                </p:cNvPr>
                <p:cNvSpPr/>
                <p:nvPr/>
              </p:nvSpPr>
              <p:spPr bwMode="auto">
                <a:xfrm>
                  <a:off x="7701643" y="4254117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F5B0519-7620-DD4D-8023-2F52C47980B8}"/>
                    </a:ext>
                  </a:extLst>
                </p:cNvPr>
                <p:cNvSpPr/>
                <p:nvPr/>
              </p:nvSpPr>
              <p:spPr bwMode="auto">
                <a:xfrm>
                  <a:off x="8167630" y="4255751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919943D-5CAA-6940-B488-5BA3CB0B536B}"/>
                    </a:ext>
                  </a:extLst>
                </p:cNvPr>
                <p:cNvSpPr/>
                <p:nvPr/>
              </p:nvSpPr>
              <p:spPr bwMode="auto">
                <a:xfrm>
                  <a:off x="7789470" y="4621965"/>
                  <a:ext cx="76200" cy="64217"/>
                </a:xfrm>
                <a:prstGeom prst="ellipse">
                  <a:avLst/>
                </a:prstGeom>
                <a:solidFill>
                  <a:schemeClr val="tx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77C3CA8-D92E-D744-8C73-248CCC157A96}"/>
                    </a:ext>
                  </a:extLst>
                </p:cNvPr>
                <p:cNvSpPr/>
                <p:nvPr/>
              </p:nvSpPr>
              <p:spPr bwMode="auto">
                <a:xfrm>
                  <a:off x="8094070" y="4625076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D7938FE6-4531-F544-9DD3-5F0340FBB368}"/>
                    </a:ext>
                  </a:extLst>
                </p:cNvPr>
                <p:cNvCxnSpPr>
                  <a:cxnSpLocks/>
                  <a:stCxn id="41" idx="6"/>
                  <a:endCxn id="43" idx="1"/>
                </p:cNvCxnSpPr>
                <p:nvPr/>
              </p:nvCxnSpPr>
              <p:spPr bwMode="auto">
                <a:xfrm>
                  <a:off x="8008712" y="4113190"/>
                  <a:ext cx="170077" cy="15196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95F9EB3-1D2B-A748-A2CE-CAAEC449E5CE}"/>
                    </a:ext>
                  </a:extLst>
                </p:cNvPr>
                <p:cNvCxnSpPr>
                  <a:cxnSpLocks/>
                  <a:stCxn id="41" idx="5"/>
                  <a:endCxn id="45" idx="1"/>
                </p:cNvCxnSpPr>
                <p:nvPr/>
              </p:nvCxnSpPr>
              <p:spPr bwMode="auto">
                <a:xfrm>
                  <a:off x="7997553" y="4135894"/>
                  <a:ext cx="107676" cy="49858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77E6066-A331-3644-B30E-BDEC1712DF03}"/>
                    </a:ext>
                  </a:extLst>
                </p:cNvPr>
                <p:cNvCxnSpPr>
                  <a:cxnSpLocks/>
                  <a:stCxn id="41" idx="3"/>
                  <a:endCxn id="44" idx="7"/>
                </p:cNvCxnSpPr>
                <p:nvPr/>
              </p:nvCxnSpPr>
              <p:spPr bwMode="auto">
                <a:xfrm flipH="1">
                  <a:off x="7854511" y="4135894"/>
                  <a:ext cx="89160" cy="49547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E11F9B2-6D61-F34B-B477-8DBCEA350C50}"/>
                    </a:ext>
                  </a:extLst>
                </p:cNvPr>
                <p:cNvCxnSpPr>
                  <a:cxnSpLocks/>
                  <a:stCxn id="41" idx="1"/>
                  <a:endCxn id="42" idx="7"/>
                </p:cNvCxnSpPr>
                <p:nvPr/>
              </p:nvCxnSpPr>
              <p:spPr bwMode="auto">
                <a:xfrm flipH="1">
                  <a:off x="7766684" y="4090485"/>
                  <a:ext cx="176987" cy="17303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CF69D49-17B8-0345-B49F-6833D1BC7C6E}"/>
                    </a:ext>
                  </a:extLst>
                </p:cNvPr>
                <p:cNvCxnSpPr>
                  <a:cxnSpLocks/>
                  <a:stCxn id="42" idx="6"/>
                  <a:endCxn id="43" idx="2"/>
                </p:cNvCxnSpPr>
                <p:nvPr/>
              </p:nvCxnSpPr>
              <p:spPr bwMode="auto">
                <a:xfrm>
                  <a:off x="7777843" y="4286226"/>
                  <a:ext cx="389787" cy="163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3F80CE8-9634-7E4C-98CB-E35AD1D5D6E3}"/>
                    </a:ext>
                  </a:extLst>
                </p:cNvPr>
                <p:cNvCxnSpPr>
                  <a:cxnSpLocks/>
                  <a:stCxn id="43" idx="4"/>
                  <a:endCxn id="45" idx="0"/>
                </p:cNvCxnSpPr>
                <p:nvPr/>
              </p:nvCxnSpPr>
              <p:spPr bwMode="auto">
                <a:xfrm flipH="1">
                  <a:off x="8132170" y="4319968"/>
                  <a:ext cx="73560" cy="305108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2E00065D-3DE2-D941-B723-46E349930D73}"/>
                    </a:ext>
                  </a:extLst>
                </p:cNvPr>
                <p:cNvCxnSpPr>
                  <a:cxnSpLocks/>
                  <a:stCxn id="44" idx="6"/>
                  <a:endCxn id="45" idx="2"/>
                </p:cNvCxnSpPr>
                <p:nvPr/>
              </p:nvCxnSpPr>
              <p:spPr bwMode="auto">
                <a:xfrm>
                  <a:off x="7865670" y="4654074"/>
                  <a:ext cx="228400" cy="311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01BF316-5810-0A4F-893F-8E870CBAF4AC}"/>
                    </a:ext>
                  </a:extLst>
                </p:cNvPr>
                <p:cNvCxnSpPr>
                  <a:cxnSpLocks/>
                  <a:stCxn id="42" idx="4"/>
                  <a:endCxn id="44" idx="0"/>
                </p:cNvCxnSpPr>
                <p:nvPr/>
              </p:nvCxnSpPr>
              <p:spPr bwMode="auto">
                <a:xfrm>
                  <a:off x="7739743" y="4318334"/>
                  <a:ext cx="87827" cy="30363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A48C0264-7F02-8F46-8D1E-02F577A5AA03}"/>
                    </a:ext>
                  </a:extLst>
                </p:cNvPr>
                <p:cNvCxnSpPr>
                  <a:cxnSpLocks/>
                  <a:stCxn id="42" idx="5"/>
                  <a:endCxn id="45" idx="1"/>
                </p:cNvCxnSpPr>
                <p:nvPr/>
              </p:nvCxnSpPr>
              <p:spPr bwMode="auto">
                <a:xfrm>
                  <a:off x="7766684" y="4308930"/>
                  <a:ext cx="338545" cy="325550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8B99DCE-A63B-F54F-923B-60BC8B1C7564}"/>
                    </a:ext>
                  </a:extLst>
                </p:cNvPr>
                <p:cNvCxnSpPr>
                  <a:cxnSpLocks/>
                  <a:stCxn id="43" idx="4"/>
                  <a:endCxn id="44" idx="7"/>
                </p:cNvCxnSpPr>
                <p:nvPr/>
              </p:nvCxnSpPr>
              <p:spPr bwMode="auto">
                <a:xfrm flipH="1">
                  <a:off x="7854511" y="4319968"/>
                  <a:ext cx="351219" cy="31140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DAAEF02A-06B1-A848-9F05-8E56DA28B384}"/>
                    </a:ext>
                  </a:extLst>
                </p:cNvPr>
                <p:cNvSpPr/>
                <p:nvPr/>
              </p:nvSpPr>
              <p:spPr bwMode="auto">
                <a:xfrm>
                  <a:off x="8510797" y="4254117"/>
                  <a:ext cx="79285" cy="72143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2AA23A80-B982-E64F-B54E-DB3DFD3F6D7A}"/>
                    </a:ext>
                  </a:extLst>
                </p:cNvPr>
                <p:cNvSpPr/>
                <p:nvPr/>
              </p:nvSpPr>
              <p:spPr bwMode="auto">
                <a:xfrm>
                  <a:off x="8835252" y="4254117"/>
                  <a:ext cx="64907" cy="72142"/>
                </a:xfrm>
                <a:prstGeom prst="ellipse">
                  <a:avLst/>
                </a:prstGeom>
                <a:solidFill>
                  <a:srgbClr val="008F00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18932CF6-D2A1-C34A-86FC-1C7AD99096EB}"/>
                    </a:ext>
                  </a:extLst>
                </p:cNvPr>
                <p:cNvSpPr/>
                <p:nvPr/>
              </p:nvSpPr>
              <p:spPr bwMode="auto">
                <a:xfrm>
                  <a:off x="8521957" y="4618854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916A8A2-7FC2-BE4D-BC52-5892B1EF2969}"/>
                    </a:ext>
                  </a:extLst>
                </p:cNvPr>
                <p:cNvSpPr/>
                <p:nvPr/>
              </p:nvSpPr>
              <p:spPr bwMode="auto">
                <a:xfrm>
                  <a:off x="8826557" y="4621965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442DCB0-AB39-1942-8733-DE8BD9B332F4}"/>
                    </a:ext>
                  </a:extLst>
                </p:cNvPr>
                <p:cNvCxnSpPr>
                  <a:cxnSpLocks/>
                  <a:stCxn id="84" idx="6"/>
                  <a:endCxn id="85" idx="2"/>
                </p:cNvCxnSpPr>
                <p:nvPr/>
              </p:nvCxnSpPr>
              <p:spPr bwMode="auto">
                <a:xfrm flipV="1">
                  <a:off x="8590082" y="4290188"/>
                  <a:ext cx="245170" cy="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4BA76CA6-ABF1-3B4D-818C-0F2373C0921E}"/>
                    </a:ext>
                  </a:extLst>
                </p:cNvPr>
                <p:cNvCxnSpPr>
                  <a:cxnSpLocks/>
                  <a:stCxn id="85" idx="4"/>
                  <a:endCxn id="87" idx="0"/>
                </p:cNvCxnSpPr>
                <p:nvPr/>
              </p:nvCxnSpPr>
              <p:spPr bwMode="auto">
                <a:xfrm flipH="1">
                  <a:off x="8864657" y="4326259"/>
                  <a:ext cx="3049" cy="29570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6E9EE9DB-7830-754F-A445-51EF9F43258B}"/>
                    </a:ext>
                  </a:extLst>
                </p:cNvPr>
                <p:cNvCxnSpPr>
                  <a:cxnSpLocks/>
                  <a:stCxn id="86" idx="6"/>
                  <a:endCxn id="87" idx="2"/>
                </p:cNvCxnSpPr>
                <p:nvPr/>
              </p:nvCxnSpPr>
              <p:spPr bwMode="auto">
                <a:xfrm>
                  <a:off x="8598157" y="4650963"/>
                  <a:ext cx="228400" cy="311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FF82F3B-405D-E847-B6D6-6B36B5DF845F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 bwMode="auto">
                <a:xfrm>
                  <a:off x="8550440" y="4326260"/>
                  <a:ext cx="9617" cy="29259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C0007FBA-BB13-FA4B-ACD6-255150E2A1D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 bwMode="auto">
                <a:xfrm>
                  <a:off x="8578471" y="4315695"/>
                  <a:ext cx="259245" cy="31567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1E84639-E453-2149-83A0-0BF35EAD3FC4}"/>
                    </a:ext>
                  </a:extLst>
                </p:cNvPr>
                <p:cNvCxnSpPr>
                  <a:cxnSpLocks/>
                  <a:stCxn id="85" idx="3"/>
                  <a:endCxn id="86" idx="7"/>
                </p:cNvCxnSpPr>
                <p:nvPr/>
              </p:nvCxnSpPr>
              <p:spPr bwMode="auto">
                <a:xfrm flipH="1">
                  <a:off x="8586998" y="4315694"/>
                  <a:ext cx="257759" cy="31256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84FDADB-CE0F-DC47-9989-94D76290C1FC}"/>
                    </a:ext>
                  </a:extLst>
                </p:cNvPr>
                <p:cNvCxnSpPr>
                  <a:cxnSpLocks/>
                  <a:stCxn id="43" idx="6"/>
                  <a:endCxn id="84" idx="2"/>
                </p:cNvCxnSpPr>
                <p:nvPr/>
              </p:nvCxnSpPr>
              <p:spPr bwMode="auto">
                <a:xfrm>
                  <a:off x="8243830" y="4287860"/>
                  <a:ext cx="266967" cy="2329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E97EB3-2D52-9E41-9B8C-C6117F76A6FC}"/>
                  </a:ext>
                </a:extLst>
              </p:cNvPr>
              <p:cNvSpPr/>
              <p:nvPr/>
            </p:nvSpPr>
            <p:spPr bwMode="auto">
              <a:xfrm>
                <a:off x="8095842" y="5215057"/>
                <a:ext cx="153424" cy="163191"/>
              </a:xfrm>
              <a:prstGeom prst="ellipse">
                <a:avLst/>
              </a:prstGeom>
              <a:solidFill>
                <a:srgbClr val="008F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E16B628-0155-7346-8AB7-ED4DBD1E37B5}"/>
                  </a:ext>
                </a:extLst>
              </p:cNvPr>
              <p:cNvSpPr/>
              <p:nvPr/>
            </p:nvSpPr>
            <p:spPr bwMode="auto">
              <a:xfrm>
                <a:off x="7048698" y="5544433"/>
                <a:ext cx="153424" cy="163191"/>
              </a:xfrm>
              <a:prstGeom prst="ellipse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1785284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25" y="609600"/>
            <a:ext cx="8203675" cy="685800"/>
          </a:xfrm>
        </p:spPr>
        <p:txBody>
          <a:bodyPr/>
          <a:lstStyle/>
          <a:p>
            <a:r>
              <a:rPr lang="en-US" dirty="0"/>
              <a:t>Problem</a:t>
            </a:r>
            <a:r>
              <a:rPr lang="en-US"/>
              <a:t>: e-commerce ratings fraud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116" y="1329948"/>
            <a:ext cx="4584700" cy="4365942"/>
          </a:xfrm>
        </p:spPr>
        <p:txBody>
          <a:bodyPr/>
          <a:lstStyle/>
          <a:p>
            <a:r>
              <a:rPr lang="en-US" b="1" dirty="0"/>
              <a:t>Given</a:t>
            </a:r>
            <a:r>
              <a:rPr lang="en-US" dirty="0"/>
              <a:t> a </a:t>
            </a:r>
            <a:r>
              <a:rPr lang="en-US" b="1" dirty="0"/>
              <a:t>heterogeneous </a:t>
            </a:r>
            <a:r>
              <a:rPr lang="en-US" dirty="0"/>
              <a:t>graph on users, products, sellers and positive/negative ratings with “seed labels”</a:t>
            </a:r>
          </a:p>
          <a:p>
            <a:r>
              <a:rPr lang="en-US" b="1" dirty="0"/>
              <a:t>Find</a:t>
            </a:r>
            <a:r>
              <a:rPr lang="en-US" dirty="0"/>
              <a:t> the top </a:t>
            </a:r>
            <a:r>
              <a:rPr lang="en-US" i="1" dirty="0"/>
              <a:t>k</a:t>
            </a:r>
            <a:r>
              <a:rPr lang="en-US" dirty="0"/>
              <a:t> most fraudulent users, products and sellers</a:t>
            </a:r>
          </a:p>
        </p:txBody>
      </p:sp>
      <p:pic>
        <p:nvPicPr>
          <p:cNvPr id="7" name="Picture 6" descr="cf2014-t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800" y="4485329"/>
            <a:ext cx="901962" cy="1091374"/>
          </a:xfrm>
          <a:prstGeom prst="rect">
            <a:avLst/>
          </a:prstGeom>
        </p:spPr>
      </p:pic>
      <p:pic>
        <p:nvPicPr>
          <p:cNvPr id="10" name="Picture 9" descr="schematic-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5" y="1302319"/>
            <a:ext cx="4161191" cy="3120893"/>
          </a:xfrm>
          <a:prstGeom prst="rect">
            <a:avLst/>
          </a:prstGeom>
        </p:spPr>
      </p:pic>
      <p:pic>
        <p:nvPicPr>
          <p:cNvPr id="11" name="Picture 10" descr="guennemann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642" y="4438141"/>
            <a:ext cx="937135" cy="1149859"/>
          </a:xfrm>
          <a:prstGeom prst="rect">
            <a:avLst/>
          </a:prstGeom>
        </p:spPr>
      </p:pic>
      <p:pic>
        <p:nvPicPr>
          <p:cNvPr id="12" name="Picture 11" descr="dhivya-eswaran-231x23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382" y="4441213"/>
            <a:ext cx="1086517" cy="111292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4A4986-C074-CD43-9CB1-EE92BB1C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1AD276-BDF0-1148-A25E-88F37625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B31F4-268F-E64C-A576-F3296511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559056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VLDB 2017</a:t>
            </a:r>
          </a:p>
        </p:txBody>
      </p:sp>
    </p:spTree>
    <p:extLst>
      <p:ext uri="{BB962C8B-B14F-4D97-AF65-F5344CB8AC3E}">
        <p14:creationId xmlns:p14="http://schemas.microsoft.com/office/powerpoint/2010/main" val="201604146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25" y="609600"/>
            <a:ext cx="8203675" cy="685800"/>
          </a:xfrm>
        </p:spPr>
        <p:txBody>
          <a:bodyPr/>
          <a:lstStyle/>
          <a:p>
            <a:r>
              <a:rPr lang="en-US" dirty="0"/>
              <a:t>Problem</a:t>
            </a:r>
            <a:r>
              <a:rPr lang="en-US"/>
              <a:t>: e-commerce ratings fraud</a:t>
            </a:r>
            <a:endParaRPr lang="en-US" dirty="0"/>
          </a:p>
        </p:txBody>
      </p:sp>
      <p:pic>
        <p:nvPicPr>
          <p:cNvPr id="10" name="Picture 9" descr="schematic-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5" y="1302319"/>
            <a:ext cx="2247375" cy="16855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041300"/>
            <a:ext cx="8483600" cy="25022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6894A-B245-8E42-A6CD-4E0ECA54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ED216-EF3A-5743-891D-EE78E136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BF9FD-F975-B241-A55B-A32499A0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508A2-87AF-9E46-8BAA-10A640A1CF90}"/>
              </a:ext>
            </a:extLst>
          </p:cNvPr>
          <p:cNvSpPr txBox="1"/>
          <p:nvPr/>
        </p:nvSpPr>
        <p:spPr>
          <a:xfrm>
            <a:off x="0" y="5559056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VLDB 2017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930CB8-7201-3747-9DA2-25237E6BC21B}"/>
              </a:ext>
            </a:extLst>
          </p:cNvPr>
          <p:cNvSpPr/>
          <p:nvPr/>
        </p:nvSpPr>
        <p:spPr bwMode="auto">
          <a:xfrm>
            <a:off x="4660900" y="4787664"/>
            <a:ext cx="301244" cy="381744"/>
          </a:xfrm>
          <a:prstGeom prst="roundRect">
            <a:avLst/>
          </a:prstGeom>
          <a:solidFill>
            <a:srgbClr val="FF0000">
              <a:alpha val="50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3C0055-AC1F-FA4F-B3A5-14463E65D0C8}"/>
              </a:ext>
            </a:extLst>
          </p:cNvPr>
          <p:cNvSpPr/>
          <p:nvPr/>
        </p:nvSpPr>
        <p:spPr bwMode="auto">
          <a:xfrm>
            <a:off x="2289556" y="4787664"/>
            <a:ext cx="301244" cy="381744"/>
          </a:xfrm>
          <a:prstGeom prst="roundRect">
            <a:avLst/>
          </a:prstGeom>
          <a:solidFill>
            <a:srgbClr val="FF0000">
              <a:alpha val="50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42061C5-4A24-024E-AC6F-1F13C767287B}"/>
              </a:ext>
            </a:extLst>
          </p:cNvPr>
          <p:cNvSpPr/>
          <p:nvPr/>
        </p:nvSpPr>
        <p:spPr bwMode="auto">
          <a:xfrm rot="1806824">
            <a:off x="7026774" y="476973"/>
            <a:ext cx="2050053" cy="552752"/>
          </a:xfrm>
          <a:prstGeom prst="roundRec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DETAILS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61723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ZooBP</a:t>
            </a:r>
            <a:r>
              <a:rPr lang="en-US" dirty="0"/>
              <a:t>: features</a:t>
            </a:r>
          </a:p>
        </p:txBody>
      </p:sp>
      <p:pic>
        <p:nvPicPr>
          <p:cNvPr id="12" name="Picture 11" descr="scalability-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613" y="2293975"/>
            <a:ext cx="3065173" cy="2884067"/>
          </a:xfrm>
          <a:prstGeom prst="rect">
            <a:avLst/>
          </a:prstGeom>
        </p:spPr>
      </p:pic>
      <p:pic>
        <p:nvPicPr>
          <p:cNvPr id="8" name="Picture 7" descr="prodCorrelation-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385" y="2171031"/>
            <a:ext cx="3093713" cy="3016093"/>
          </a:xfrm>
          <a:prstGeom prst="rect">
            <a:avLst/>
          </a:prstGeom>
        </p:spPr>
      </p:pic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238125" y="1462088"/>
            <a:ext cx="8905875" cy="85569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Fast; convergence guarantees.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0785" y="5057897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Near-perfect accuracy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45716" y="5075601"/>
            <a:ext cx="297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linear in graph size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30573" y="2844800"/>
            <a:ext cx="88912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65865" y="1498600"/>
            <a:ext cx="222314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600x (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  <a:p>
            <a:r>
              <a:rPr lang="en-US" dirty="0"/>
              <a:t>3x (C++)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D4ED1-52B0-0A4F-A44A-D52971F4A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6AFAC-FB37-FC42-9EC8-7C7889AF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DEA96-8D51-E140-A339-90FCDC3F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73F79E-71F8-264F-9E19-2A5F30C04F6A}"/>
              </a:ext>
            </a:extLst>
          </p:cNvPr>
          <p:cNvSpPr txBox="1"/>
          <p:nvPr/>
        </p:nvSpPr>
        <p:spPr>
          <a:xfrm>
            <a:off x="0" y="5559056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VLDB 2017</a:t>
            </a:r>
          </a:p>
        </p:txBody>
      </p:sp>
    </p:spTree>
    <p:extLst>
      <p:ext uri="{BB962C8B-B14F-4D97-AF65-F5344CB8AC3E}">
        <p14:creationId xmlns:p14="http://schemas.microsoft.com/office/powerpoint/2010/main" val="655321776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ZooBP</a:t>
            </a:r>
            <a:r>
              <a:rPr lang="en-US" dirty="0"/>
              <a:t> in the real world</a:t>
            </a:r>
          </a:p>
        </p:txBody>
      </p:sp>
      <p:pic>
        <p:nvPicPr>
          <p:cNvPr id="3" name="Picture 2" descr="effectiveness-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993" y="1993900"/>
            <a:ext cx="3646608" cy="33904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917700"/>
            <a:ext cx="464347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dirty="0"/>
              <a:t>Near 100% precision on top 300 users (</a:t>
            </a:r>
            <a:r>
              <a:rPr lang="en-US" sz="2800" dirty="0" err="1"/>
              <a:t>Flipkart</a:t>
            </a:r>
            <a:r>
              <a:rPr lang="en-US" sz="2800" dirty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/>
              <a:t>Flagged users: suspicious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/>
              <a:t>400 ratings in 1 sec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/>
              <a:t>5000 good ratings and no bad ratings</a:t>
            </a:r>
          </a:p>
        </p:txBody>
      </p:sp>
      <p:pic>
        <p:nvPicPr>
          <p:cNvPr id="12" name="Picture 11" descr="fk-logo_9fddf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1246560"/>
            <a:ext cx="2332788" cy="594939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B647-F853-C644-86A1-019E6063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EE245-13D5-F544-899B-F7113A67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34B959-1F9C-3D48-872D-9C760AE0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48AEA-6182-424F-9BEB-1A716667611D}"/>
              </a:ext>
            </a:extLst>
          </p:cNvPr>
          <p:cNvSpPr txBox="1"/>
          <p:nvPr/>
        </p:nvSpPr>
        <p:spPr>
          <a:xfrm>
            <a:off x="0" y="5559056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VLDB 2017</a:t>
            </a:r>
          </a:p>
        </p:txBody>
      </p:sp>
    </p:spTree>
    <p:extLst>
      <p:ext uri="{BB962C8B-B14F-4D97-AF65-F5344CB8AC3E}">
        <p14:creationId xmlns:p14="http://schemas.microsoft.com/office/powerpoint/2010/main" val="282988972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840D877B-E437-9E42-BAF6-6B965B4DF7E6}"/>
              </a:ext>
            </a:extLst>
          </p:cNvPr>
          <p:cNvSpPr/>
          <p:nvPr/>
        </p:nvSpPr>
        <p:spPr bwMode="auto">
          <a:xfrm>
            <a:off x="7648720" y="4192597"/>
            <a:ext cx="1106923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6998893-3899-0A4E-A23B-FDCCC9C51392}"/>
              </a:ext>
            </a:extLst>
          </p:cNvPr>
          <p:cNvSpPr/>
          <p:nvPr/>
        </p:nvSpPr>
        <p:spPr bwMode="auto">
          <a:xfrm>
            <a:off x="7438886" y="4376704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6E6DD-A242-E743-A8BC-5F925FCB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2E19-CB93-E849-9008-A5954627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A8FA-0417-3F4A-B5DD-CE9FE93A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11-2B6F-E242-9970-96EAC63C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299BB-06B6-C743-BD4A-0F3307031A2D}"/>
              </a:ext>
            </a:extLst>
          </p:cNvPr>
          <p:cNvSpPr txBox="1"/>
          <p:nvPr/>
        </p:nvSpPr>
        <p:spPr>
          <a:xfrm>
            <a:off x="945693" y="1119289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plain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54D27-B43D-3E4B-A4BC-DB077608B474}"/>
              </a:ext>
            </a:extLst>
          </p:cNvPr>
          <p:cNvSpPr txBox="1"/>
          <p:nvPr/>
        </p:nvSpPr>
        <p:spPr>
          <a:xfrm>
            <a:off x="3633212" y="1821316"/>
            <a:ext cx="15256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Node-</a:t>
            </a:r>
            <a:r>
              <a:rPr lang="en-US" dirty="0" err="1">
                <a:latin typeface="+mn-lt"/>
              </a:rPr>
              <a:t>attr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F2EBD-2C38-304E-B05A-2FF86FEDDAF4}"/>
              </a:ext>
            </a:extLst>
          </p:cNvPr>
          <p:cNvSpPr txBox="1"/>
          <p:nvPr/>
        </p:nvSpPr>
        <p:spPr>
          <a:xfrm>
            <a:off x="7022275" y="1804106"/>
            <a:ext cx="14887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Edge-</a:t>
            </a:r>
            <a:r>
              <a:rPr lang="en-US" dirty="0" err="1">
                <a:latin typeface="+mn-lt"/>
              </a:rPr>
              <a:t>attr</a:t>
            </a:r>
            <a:r>
              <a:rPr lang="en-US" dirty="0">
                <a:latin typeface="+mn-lt"/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CF51C8-ABD7-194B-825A-1F67B5FBE14B}"/>
              </a:ext>
            </a:extLst>
          </p:cNvPr>
          <p:cNvGrpSpPr>
            <a:grpSpLocks noChangeAspect="1"/>
          </p:cNvGrpSpPr>
          <p:nvPr/>
        </p:nvGrpSpPr>
        <p:grpSpPr>
          <a:xfrm>
            <a:off x="685317" y="2691542"/>
            <a:ext cx="1961772" cy="1125145"/>
            <a:chOff x="3280044" y="2270754"/>
            <a:chExt cx="6539239" cy="37504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A707E7-4B7E-414A-9B6A-188195CC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3BBA58-909A-4142-BD3B-18F440877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8FC2E6-F891-4A42-AFDA-CAB705388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32A73-1494-844F-93B5-8D1ED7760B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1B5CCD-7892-C34A-B6DF-BDE72553F9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31ED51-42A9-3E48-910B-7A9D674FE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12E07CE-2013-BF47-8880-A4E053109C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" name="Picture 2" descr="See the source image">
              <a:extLst>
                <a:ext uri="{FF2B5EF4-FFF2-40B4-BE49-F238E27FC236}">
                  <a16:creationId xmlns:a16="http://schemas.microsoft.com/office/drawing/2014/main" id="{60FEDD91-3D79-1D4C-B240-C10C1F693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6A90CDE4-62DC-2E4F-846D-9D3CE9865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C67D4AC3-3F41-1D48-BA55-760784FB8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847276-8070-374B-AB1C-07DB913ABA46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50F872-2D99-5949-87A0-892BF62AD0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C2071C-09C5-FA4F-A101-7D336C891C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FE208D8-AE6C-6748-BFEF-95FADA8E1D16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827F56-9899-834A-A488-8F9AB532F1B7}"/>
              </a:ext>
            </a:extLst>
          </p:cNvPr>
          <p:cNvGrpSpPr>
            <a:grpSpLocks noChangeAspect="1"/>
          </p:cNvGrpSpPr>
          <p:nvPr/>
        </p:nvGrpSpPr>
        <p:grpSpPr>
          <a:xfrm>
            <a:off x="3889676" y="2556731"/>
            <a:ext cx="1961772" cy="1125145"/>
            <a:chOff x="3280044" y="2270754"/>
            <a:chExt cx="6539239" cy="375048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C36D154-9D61-2641-9714-1216B470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8B3EB5-BC02-8540-8A56-CD2B3D8C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A7FC3A-B1ED-3541-9AA0-8A3FAE5D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8B57F6-5316-7648-9B0E-2483CAF3732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0E67D4-C76C-7440-8672-A4F901F4D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6BA59C-5DE8-114A-8C76-A7DE091584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3C77AB-C5E4-0346-A23F-B860F84CE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0" name="Picture 2" descr="See the source image">
              <a:extLst>
                <a:ext uri="{FF2B5EF4-FFF2-40B4-BE49-F238E27FC236}">
                  <a16:creationId xmlns:a16="http://schemas.microsoft.com/office/drawing/2014/main" id="{33019A24-8AEE-0B4E-A582-08A6B964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EB1ECC79-A4A2-974F-A79D-458E6AB8E9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A76BBFBF-A4CF-C748-9D27-3E3A707AF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70F9A4-6137-8D48-A7E7-E7F089A579DD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EFC858-D4D1-2744-BBDF-1D30549962E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9EEE4E8-6138-EC47-8D36-0B74A74E4B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D114B99-ECB1-5F4B-BDC6-283FC40A4FEF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B15691-2B8F-6C49-890C-8830486693C2}"/>
              </a:ext>
            </a:extLst>
          </p:cNvPr>
          <p:cNvGrpSpPr>
            <a:grpSpLocks noChangeAspect="1"/>
          </p:cNvGrpSpPr>
          <p:nvPr/>
        </p:nvGrpSpPr>
        <p:grpSpPr>
          <a:xfrm>
            <a:off x="3683488" y="2597717"/>
            <a:ext cx="168378" cy="167013"/>
            <a:chOff x="3811979" y="4990918"/>
            <a:chExt cx="241078" cy="2391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AA88453-76D6-724F-BBBC-2B8F3263C0B4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B69D2C-EE26-C14A-84BC-03744CC5426F}"/>
                </a:ext>
              </a:extLst>
            </p:cNvPr>
            <p:cNvCxnSpPr>
              <a:stCxn id="47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AFA2BE-B99D-4740-9EF7-A99014CB42A8}"/>
              </a:ext>
            </a:extLst>
          </p:cNvPr>
          <p:cNvGrpSpPr>
            <a:grpSpLocks noChangeAspect="1"/>
          </p:cNvGrpSpPr>
          <p:nvPr/>
        </p:nvGrpSpPr>
        <p:grpSpPr>
          <a:xfrm>
            <a:off x="3587271" y="3005526"/>
            <a:ext cx="104394" cy="177957"/>
            <a:chOff x="5555931" y="4930158"/>
            <a:chExt cx="159092" cy="27119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61F873E-1B85-944C-9306-115E57205A29}"/>
                </a:ext>
              </a:extLst>
            </p:cNvPr>
            <p:cNvSpPr/>
            <p:nvPr/>
          </p:nvSpPr>
          <p:spPr bwMode="auto">
            <a:xfrm>
              <a:off x="5560644" y="4930158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31E126-0934-3D46-9244-F8C049DCD818}"/>
                </a:ext>
              </a:extLst>
            </p:cNvPr>
            <p:cNvCxnSpPr>
              <a:stCxn id="52" idx="4"/>
            </p:cNvCxnSpPr>
            <p:nvPr/>
          </p:nvCxnSpPr>
          <p:spPr bwMode="auto">
            <a:xfrm flipH="1">
              <a:off x="5637833" y="5064839"/>
              <a:ext cx="1" cy="136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595F31-080E-4E4D-AC67-62AD6C604F7A}"/>
                </a:ext>
              </a:extLst>
            </p:cNvPr>
            <p:cNvCxnSpPr/>
            <p:nvPr/>
          </p:nvCxnSpPr>
          <p:spPr bwMode="auto">
            <a:xfrm>
              <a:off x="5555931" y="5134422"/>
              <a:ext cx="15437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7D458-92DB-B943-A807-871D17C3C428}"/>
              </a:ext>
            </a:extLst>
          </p:cNvPr>
          <p:cNvGrpSpPr>
            <a:grpSpLocks noChangeAspect="1"/>
          </p:cNvGrpSpPr>
          <p:nvPr/>
        </p:nvGrpSpPr>
        <p:grpSpPr>
          <a:xfrm>
            <a:off x="3737400" y="3489406"/>
            <a:ext cx="168378" cy="167013"/>
            <a:chOff x="3811979" y="4990918"/>
            <a:chExt cx="241078" cy="2391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EBA6788-BD85-4948-825C-2A06763F28A2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3D1DA0-201B-0048-A9A0-6A0C68D60CE9}"/>
                </a:ext>
              </a:extLst>
            </p:cNvPr>
            <p:cNvCxnSpPr>
              <a:stCxn id="60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9A112770-1DE4-C540-B0C5-3D0CC33101DE}"/>
              </a:ext>
            </a:extLst>
          </p:cNvPr>
          <p:cNvSpPr/>
          <p:nvPr/>
        </p:nvSpPr>
        <p:spPr bwMode="auto">
          <a:xfrm>
            <a:off x="3434543" y="2675354"/>
            <a:ext cx="107824" cy="94067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B3D5CA0-4462-CE4D-A690-FAEBBF67AA76}"/>
              </a:ext>
            </a:extLst>
          </p:cNvPr>
          <p:cNvSpPr/>
          <p:nvPr/>
        </p:nvSpPr>
        <p:spPr bwMode="auto">
          <a:xfrm>
            <a:off x="3377401" y="3005526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988E771-55B2-5E45-A60D-24BF107CC6D6}"/>
              </a:ext>
            </a:extLst>
          </p:cNvPr>
          <p:cNvSpPr/>
          <p:nvPr/>
        </p:nvSpPr>
        <p:spPr bwMode="auto">
          <a:xfrm>
            <a:off x="3508698" y="3558674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C56C1F2-139E-FB4F-B40C-7B7A9AE57590}"/>
              </a:ext>
            </a:extLst>
          </p:cNvPr>
          <p:cNvGrpSpPr/>
          <p:nvPr/>
        </p:nvGrpSpPr>
        <p:grpSpPr>
          <a:xfrm>
            <a:off x="274564" y="3986079"/>
            <a:ext cx="1681057" cy="1733367"/>
            <a:chOff x="274564" y="3986079"/>
            <a:chExt cx="1681057" cy="17333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D6AB8E-7F33-1A44-992F-548A10C95284}"/>
                </a:ext>
              </a:extLst>
            </p:cNvPr>
            <p:cNvSpPr/>
            <p:nvPr/>
          </p:nvSpPr>
          <p:spPr bwMode="auto">
            <a:xfrm>
              <a:off x="848698" y="4500748"/>
              <a:ext cx="1106923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C11467-EE1F-6D42-8264-3AFD9F511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501817"/>
              <a:ext cx="204243" cy="24377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CF43A6A-334B-8947-9EE8-3239A8988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851586"/>
              <a:ext cx="163381" cy="24377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8A4452-D827-8140-8D39-CAFEEAD3574B}"/>
                </a:ext>
              </a:extLst>
            </p:cNvPr>
            <p:cNvSpPr txBox="1"/>
            <p:nvPr/>
          </p:nvSpPr>
          <p:spPr>
            <a:xfrm rot="5400000">
              <a:off x="261740" y="52141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E0306BF-4FF3-B046-8104-6F271D6F8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112" y="4140300"/>
              <a:ext cx="204243" cy="2437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A609B5F-83FC-DE43-8D7D-FAFA0646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16" y="4139592"/>
              <a:ext cx="163381" cy="24377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C1989D-6FD0-BC42-B94C-BDACF7CB4672}"/>
                </a:ext>
              </a:extLst>
            </p:cNvPr>
            <p:cNvSpPr txBox="1"/>
            <p:nvPr/>
          </p:nvSpPr>
          <p:spPr>
            <a:xfrm>
              <a:off x="1437530" y="39860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0FBF42B-F017-BC43-8B57-35D58B94A078}"/>
                </a:ext>
              </a:extLst>
            </p:cNvPr>
            <p:cNvSpPr txBox="1"/>
            <p:nvPr/>
          </p:nvSpPr>
          <p:spPr>
            <a:xfrm>
              <a:off x="1169814" y="4851586"/>
              <a:ext cx="42511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058E4B-A774-F34D-8072-7549B5328190}"/>
              </a:ext>
            </a:extLst>
          </p:cNvPr>
          <p:cNvGrpSpPr/>
          <p:nvPr/>
        </p:nvGrpSpPr>
        <p:grpSpPr>
          <a:xfrm>
            <a:off x="4241477" y="3984902"/>
            <a:ext cx="1681057" cy="1733367"/>
            <a:chOff x="274564" y="3986079"/>
            <a:chExt cx="1681057" cy="173336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B27E006-BA7D-224E-9902-338EAC4CF253}"/>
                </a:ext>
              </a:extLst>
            </p:cNvPr>
            <p:cNvSpPr/>
            <p:nvPr/>
          </p:nvSpPr>
          <p:spPr bwMode="auto">
            <a:xfrm>
              <a:off x="848698" y="4500748"/>
              <a:ext cx="1106923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2A8366-B063-B64D-8D2C-5F2B5C6C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501817"/>
              <a:ext cx="204243" cy="243774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A7466D8-2C28-7041-A310-722994F2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851586"/>
              <a:ext cx="163381" cy="243774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B7D16F5-6E3B-2C47-AE59-1332DC9DED7B}"/>
                </a:ext>
              </a:extLst>
            </p:cNvPr>
            <p:cNvSpPr txBox="1"/>
            <p:nvPr/>
          </p:nvSpPr>
          <p:spPr>
            <a:xfrm rot="5400000">
              <a:off x="261740" y="52141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4B39DF8-93D9-DF4F-8F5A-1C7350B76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112" y="4140300"/>
              <a:ext cx="204243" cy="24377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B8013C9-517B-1844-86D5-DAF270B80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16" y="4139592"/>
              <a:ext cx="163381" cy="243774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969A51-65D1-2747-B917-37BDF345339E}"/>
                </a:ext>
              </a:extLst>
            </p:cNvPr>
            <p:cNvSpPr txBox="1"/>
            <p:nvPr/>
          </p:nvSpPr>
          <p:spPr>
            <a:xfrm>
              <a:off x="1437530" y="39860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988DC98-EAF9-BC42-A629-7742C94BC594}"/>
                </a:ext>
              </a:extLst>
            </p:cNvPr>
            <p:cNvSpPr txBox="1"/>
            <p:nvPr/>
          </p:nvSpPr>
          <p:spPr>
            <a:xfrm>
              <a:off x="1169814" y="4851586"/>
              <a:ext cx="42511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A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C4BA5C7C-7E70-704E-A560-9A6222FF14D2}"/>
              </a:ext>
            </a:extLst>
          </p:cNvPr>
          <p:cNvSpPr/>
          <p:nvPr/>
        </p:nvSpPr>
        <p:spPr bwMode="auto">
          <a:xfrm>
            <a:off x="3198774" y="4496958"/>
            <a:ext cx="806184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8F13951-8E4E-9F43-BAA5-AD11D5438F36}"/>
              </a:ext>
            </a:extLst>
          </p:cNvPr>
          <p:cNvSpPr txBox="1"/>
          <p:nvPr/>
        </p:nvSpPr>
        <p:spPr>
          <a:xfrm>
            <a:off x="3431313" y="4838811"/>
            <a:ext cx="388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F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05050D-508C-4C49-9204-5C507E82250A}"/>
              </a:ext>
            </a:extLst>
          </p:cNvPr>
          <p:cNvGrpSpPr>
            <a:grpSpLocks noChangeAspect="1"/>
          </p:cNvGrpSpPr>
          <p:nvPr/>
        </p:nvGrpSpPr>
        <p:grpSpPr>
          <a:xfrm>
            <a:off x="3851866" y="4196105"/>
            <a:ext cx="168378" cy="167013"/>
            <a:chOff x="3811979" y="4990918"/>
            <a:chExt cx="241078" cy="239123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BA5AC7E-B567-BC4E-BE10-0E940259AAEF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E3A5D15-AA89-FA4D-A052-4F855958515E}"/>
                </a:ext>
              </a:extLst>
            </p:cNvPr>
            <p:cNvCxnSpPr>
              <a:stCxn id="81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46C43E-E836-9048-B758-E560EF93FA9A}"/>
              </a:ext>
            </a:extLst>
          </p:cNvPr>
          <p:cNvGrpSpPr>
            <a:grpSpLocks noChangeAspect="1"/>
          </p:cNvGrpSpPr>
          <p:nvPr/>
        </p:nvGrpSpPr>
        <p:grpSpPr>
          <a:xfrm>
            <a:off x="3655820" y="4262253"/>
            <a:ext cx="104394" cy="177957"/>
            <a:chOff x="5555931" y="4930158"/>
            <a:chExt cx="159092" cy="27119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2268F7-502B-8E48-BD0B-5FA1405A29E2}"/>
                </a:ext>
              </a:extLst>
            </p:cNvPr>
            <p:cNvSpPr/>
            <p:nvPr/>
          </p:nvSpPr>
          <p:spPr bwMode="auto">
            <a:xfrm>
              <a:off x="5560644" y="4930158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6963629-E4D0-4E48-95D1-699E7053CE5E}"/>
                </a:ext>
              </a:extLst>
            </p:cNvPr>
            <p:cNvCxnSpPr>
              <a:stCxn id="84" idx="4"/>
            </p:cNvCxnSpPr>
            <p:nvPr/>
          </p:nvCxnSpPr>
          <p:spPr bwMode="auto">
            <a:xfrm flipH="1">
              <a:off x="5637833" y="5064839"/>
              <a:ext cx="1" cy="136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170140-0F5D-6E4A-9178-925EBCCE82A1}"/>
                </a:ext>
              </a:extLst>
            </p:cNvPr>
            <p:cNvCxnSpPr/>
            <p:nvPr/>
          </p:nvCxnSpPr>
          <p:spPr bwMode="auto">
            <a:xfrm>
              <a:off x="5555931" y="5134422"/>
              <a:ext cx="15437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60FCC8D9-7DB7-0A4E-BF47-D82074983F08}"/>
              </a:ext>
            </a:extLst>
          </p:cNvPr>
          <p:cNvSpPr/>
          <p:nvPr/>
        </p:nvSpPr>
        <p:spPr bwMode="auto">
          <a:xfrm>
            <a:off x="3446868" y="4256562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D612FF7-D391-004D-AD25-9EF9B9E4A435}"/>
              </a:ext>
            </a:extLst>
          </p:cNvPr>
          <p:cNvSpPr/>
          <p:nvPr/>
        </p:nvSpPr>
        <p:spPr bwMode="auto">
          <a:xfrm>
            <a:off x="3198774" y="4256562"/>
            <a:ext cx="107824" cy="94067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CBE5090-D622-1543-A284-420BB92D8B7A}"/>
              </a:ext>
            </a:extLst>
          </p:cNvPr>
          <p:cNvCxnSpPr>
            <a:cxnSpLocks/>
          </p:cNvCxnSpPr>
          <p:nvPr/>
        </p:nvCxnSpPr>
        <p:spPr bwMode="auto">
          <a:xfrm>
            <a:off x="2590800" y="1295400"/>
            <a:ext cx="6563" cy="4737624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20B9C39-9880-BE49-85FB-8EBCAA8DB2BD}"/>
              </a:ext>
            </a:extLst>
          </p:cNvPr>
          <p:cNvCxnSpPr/>
          <p:nvPr/>
        </p:nvCxnSpPr>
        <p:spPr bwMode="auto">
          <a:xfrm>
            <a:off x="6372639" y="1804106"/>
            <a:ext cx="0" cy="435265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DD81147-35DD-9841-AA56-795D414204D4}"/>
              </a:ext>
            </a:extLst>
          </p:cNvPr>
          <p:cNvGrpSpPr>
            <a:grpSpLocks noChangeAspect="1"/>
          </p:cNvGrpSpPr>
          <p:nvPr/>
        </p:nvGrpSpPr>
        <p:grpSpPr>
          <a:xfrm>
            <a:off x="7091091" y="2535644"/>
            <a:ext cx="1961772" cy="1125145"/>
            <a:chOff x="3280044" y="2270754"/>
            <a:chExt cx="6539239" cy="3750483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B24615A-9188-394A-BDC9-D789013F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5804C70-7768-1E4C-8503-7E7F6DDB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9220D03-7FDE-A944-90E2-6C4977C0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40C8F33-A5CF-934C-8281-FDFFE65DB57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C5B4E23-3D32-794E-A28C-B91DE41E29C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D3B87F2-62F0-8947-8097-F5EAF9F977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1CCF7F2-E37F-AA46-AFF6-88435411BB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0" name="Picture 2" descr="See the source image">
              <a:extLst>
                <a:ext uri="{FF2B5EF4-FFF2-40B4-BE49-F238E27FC236}">
                  <a16:creationId xmlns:a16="http://schemas.microsoft.com/office/drawing/2014/main" id="{542C1CE9-5204-394D-B22A-3CF0DE1FF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861ED515-FA45-254F-9159-0509EB84A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FAC336EC-ABC9-AD42-99A6-EEA8E5FF4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DBAB674-5FED-4048-B830-1A3E517D7198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EFFCCD-F139-F64D-A491-29B719E566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2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7CAB018-D355-AA43-8936-3E11AE5951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4925" cap="flat" cmpd="dbl" algn="ctr">
              <a:solidFill>
                <a:srgbClr val="FF9300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0C75D8E-0247-444C-9B50-ED3ECF31C887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7E2654-7E8C-D94F-B954-F545C8CC9013}"/>
              </a:ext>
            </a:extLst>
          </p:cNvPr>
          <p:cNvSpPr/>
          <p:nvPr/>
        </p:nvSpPr>
        <p:spPr bwMode="auto">
          <a:xfrm>
            <a:off x="7261999" y="4525088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1720B4A-B23E-864D-8BBA-876D8204C4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526157"/>
            <a:ext cx="204243" cy="24377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C8117A0-A23F-444B-94DF-6F57B971B0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875926"/>
            <a:ext cx="163381" cy="24377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4624571-31D9-234B-BF8C-F633CF6BBE0E}"/>
              </a:ext>
            </a:extLst>
          </p:cNvPr>
          <p:cNvSpPr txBox="1"/>
          <p:nvPr/>
        </p:nvSpPr>
        <p:spPr>
          <a:xfrm rot="5400000">
            <a:off x="6675041" y="523851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DFB9274-91CB-2B43-AB64-321ADE8507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B754346-E3B3-6A46-8C66-5119193673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D59B898-5579-F944-BE82-7D8B394F9FDD}"/>
              </a:ext>
            </a:extLst>
          </p:cNvPr>
          <p:cNvSpPr txBox="1"/>
          <p:nvPr/>
        </p:nvSpPr>
        <p:spPr>
          <a:xfrm>
            <a:off x="7850831" y="574661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526731-D8C9-F241-9675-1813CB0652B6}"/>
              </a:ext>
            </a:extLst>
          </p:cNvPr>
          <p:cNvSpPr txBox="1"/>
          <p:nvPr/>
        </p:nvSpPr>
        <p:spPr>
          <a:xfrm>
            <a:off x="7591931" y="4875926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T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36B1DD8-E07B-0A4A-85B2-C536A1F620EB}"/>
              </a:ext>
            </a:extLst>
          </p:cNvPr>
          <p:cNvCxnSpPr/>
          <p:nvPr/>
        </p:nvCxnSpPr>
        <p:spPr bwMode="auto">
          <a:xfrm flipV="1">
            <a:off x="7254472" y="4192597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C3A66D-C7EF-FB4F-9A46-104010A8B655}"/>
              </a:ext>
            </a:extLst>
          </p:cNvPr>
          <p:cNvCxnSpPr/>
          <p:nvPr/>
        </p:nvCxnSpPr>
        <p:spPr bwMode="auto">
          <a:xfrm flipV="1">
            <a:off x="8356212" y="4193154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0905A31-F25F-8740-A290-49E268FD68C6}"/>
              </a:ext>
            </a:extLst>
          </p:cNvPr>
          <p:cNvCxnSpPr/>
          <p:nvPr/>
        </p:nvCxnSpPr>
        <p:spPr bwMode="auto">
          <a:xfrm flipV="1">
            <a:off x="8368922" y="5341598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100DC-7453-F244-A1BF-75DCDCFAFD12}"/>
              </a:ext>
            </a:extLst>
          </p:cNvPr>
          <p:cNvCxnSpPr>
            <a:cxnSpLocks/>
          </p:cNvCxnSpPr>
          <p:nvPr/>
        </p:nvCxnSpPr>
        <p:spPr bwMode="auto">
          <a:xfrm>
            <a:off x="6640720" y="4364040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435A561-1133-B74C-AA17-9EECA044D468}"/>
              </a:ext>
            </a:extLst>
          </p:cNvPr>
          <p:cNvCxnSpPr>
            <a:cxnSpLocks/>
          </p:cNvCxnSpPr>
          <p:nvPr/>
        </p:nvCxnSpPr>
        <p:spPr bwMode="auto">
          <a:xfrm>
            <a:off x="6747194" y="42208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dbl" algn="ctr">
            <a:solidFill>
              <a:srgbClr val="FF93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BA03645-F55F-8B40-B3DB-3FBB1C46C5CE}"/>
              </a:ext>
            </a:extLst>
          </p:cNvPr>
          <p:cNvCxnSpPr>
            <a:cxnSpLocks/>
          </p:cNvCxnSpPr>
          <p:nvPr/>
        </p:nvCxnSpPr>
        <p:spPr bwMode="auto">
          <a:xfrm>
            <a:off x="6901467" y="40906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1EEDC30-A716-C444-B800-E55D08203C2A}"/>
              </a:ext>
            </a:extLst>
          </p:cNvPr>
          <p:cNvSpPr txBox="1"/>
          <p:nvPr/>
        </p:nvSpPr>
        <p:spPr>
          <a:xfrm>
            <a:off x="5491848" y="1155929"/>
            <a:ext cx="1407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Complex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F2775A6-8C4B-0344-9C6C-01D07C6B22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46FB45E2-624D-4840-B06E-60B572D14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4ADE16A9-296A-FB48-AA1F-4EA48903CFF9}"/>
              </a:ext>
            </a:extLst>
          </p:cNvPr>
          <p:cNvSpPr txBox="1"/>
          <p:nvPr/>
        </p:nvSpPr>
        <p:spPr>
          <a:xfrm>
            <a:off x="3186851" y="5815937"/>
            <a:ext cx="25635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Coupled Matrices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0AB50-4451-5D42-BF0E-965889E274C5}"/>
              </a:ext>
            </a:extLst>
          </p:cNvPr>
          <p:cNvSpPr txBox="1"/>
          <p:nvPr/>
        </p:nvSpPr>
        <p:spPr>
          <a:xfrm>
            <a:off x="7181066" y="5852614"/>
            <a:ext cx="108632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Tensor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9E4D8D3-16D5-EA46-8EDF-83A6DB2FBDAA}"/>
              </a:ext>
            </a:extLst>
          </p:cNvPr>
          <p:cNvSpPr txBox="1"/>
          <p:nvPr/>
        </p:nvSpPr>
        <p:spPr>
          <a:xfrm>
            <a:off x="810866" y="5815108"/>
            <a:ext cx="10919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Matrix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B16CC3A-23D6-1A44-AF22-C41058CE99AF}"/>
              </a:ext>
            </a:extLst>
          </p:cNvPr>
          <p:cNvSpPr/>
          <p:nvPr/>
        </p:nvSpPr>
        <p:spPr bwMode="auto">
          <a:xfrm>
            <a:off x="2810577" y="1648372"/>
            <a:ext cx="6054290" cy="4590689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04753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ZooBP</a:t>
            </a:r>
            <a:r>
              <a:rPr lang="en-US" dirty="0"/>
              <a:t>: code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238125" y="1462088"/>
            <a:ext cx="8905875" cy="85569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hlinkClick r:id="rId2"/>
              </a:rPr>
              <a:t>http://www.cs.cmu.edu/~deswaran/code/zoobp.zip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D4ED1-52B0-0A4F-A44A-D52971F4A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6AFAC-FB37-FC42-9EC8-7C7889AF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  <p:pic>
        <p:nvPicPr>
          <p:cNvPr id="17" name="Picture 16" descr="dhivya-eswaran-231x231.png">
            <a:extLst>
              <a:ext uri="{FF2B5EF4-FFF2-40B4-BE49-F238E27FC236}">
                <a16:creationId xmlns:a16="http://schemas.microsoft.com/office/drawing/2014/main" id="{8BD10967-C866-814A-96FF-41E197AAF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3100388"/>
            <a:ext cx="1999718" cy="204831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C4E37-C41D-2D49-8632-130AE283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2E15C-8E6E-544E-A098-EECF6E5FEFDC}"/>
              </a:ext>
            </a:extLst>
          </p:cNvPr>
          <p:cNvSpPr txBox="1"/>
          <p:nvPr/>
        </p:nvSpPr>
        <p:spPr>
          <a:xfrm>
            <a:off x="0" y="5559056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VLDB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297B3-4647-8E40-8BBA-878758E18236}"/>
              </a:ext>
            </a:extLst>
          </p:cNvPr>
          <p:cNvSpPr txBox="1"/>
          <p:nvPr/>
        </p:nvSpPr>
        <p:spPr>
          <a:xfrm>
            <a:off x="2937754" y="3429000"/>
            <a:ext cx="33754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(now at Amazon, </a:t>
            </a:r>
          </a:p>
          <a:p>
            <a:pPr algn="l"/>
            <a:r>
              <a:rPr lang="en-US" sz="2800" dirty="0">
                <a:latin typeface="+mn-lt"/>
              </a:rPr>
              <a:t>Search Science &amp; AI</a:t>
            </a:r>
          </a:p>
          <a:p>
            <a:pPr algn="l"/>
            <a:r>
              <a:rPr lang="en-US" sz="2800" dirty="0" err="1">
                <a:latin typeface="+mn-lt"/>
              </a:rPr>
              <a:t>deswaran</a:t>
            </a:r>
            <a:r>
              <a:rPr lang="en-US" sz="2800" dirty="0">
                <a:latin typeface="+mn-lt"/>
              </a:rPr>
              <a:t>@ </a:t>
            </a:r>
            <a:r>
              <a:rPr lang="en-US" sz="2800" dirty="0">
                <a:latin typeface="+mn-lt"/>
                <a:sym typeface="Wingdings" pitchFamily="2" charset="2"/>
              </a:rPr>
              <a:t>)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966704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EBCFAE-7D4C-894B-AE32-DC1ACE1ED9C2}"/>
              </a:ext>
            </a:extLst>
          </p:cNvPr>
          <p:cNvSpPr/>
          <p:nvPr/>
        </p:nvSpPr>
        <p:spPr bwMode="auto">
          <a:xfrm>
            <a:off x="420565" y="5562902"/>
            <a:ext cx="5599235" cy="45720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Bird’s eye view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(simple) Graphs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P1.4: belief propagation</a:t>
            </a:r>
          </a:p>
          <a:p>
            <a:pPr lvl="2"/>
            <a:r>
              <a:rPr lang="en-US" dirty="0"/>
              <a:t>Basics</a:t>
            </a:r>
          </a:p>
          <a:p>
            <a:pPr lvl="2"/>
            <a:r>
              <a:rPr lang="en-US" dirty="0"/>
              <a:t>Fast, linear approximation (</a:t>
            </a:r>
            <a:r>
              <a:rPr lang="en-US" dirty="0" err="1"/>
              <a:t>FaBP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Latest: </a:t>
            </a:r>
            <a:r>
              <a:rPr lang="en-US" dirty="0" err="1"/>
              <a:t>zooBP</a:t>
            </a:r>
            <a:endParaRPr lang="en-US" dirty="0"/>
          </a:p>
          <a:p>
            <a:pPr lvl="2"/>
            <a:r>
              <a:rPr lang="en-US" dirty="0"/>
              <a:t>Success stories</a:t>
            </a:r>
          </a:p>
          <a:p>
            <a:pPr lvl="1"/>
            <a:endParaRPr lang="en-US" dirty="0"/>
          </a:p>
        </p:txBody>
      </p:sp>
      <p:sp>
        <p:nvSpPr>
          <p:cNvPr id="22535" name="Date Placeholder 7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/>
              <a:t>WWW 2021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S. Fakhraei and  C. Faloutsos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151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C0BD-DFA4-7F4C-A99B-902E20B6E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6530"/>
            <a:ext cx="1097280" cy="822960"/>
          </a:xfrm>
          <a:prstGeom prst="rect">
            <a:avLst/>
          </a:prstGeom>
        </p:spPr>
      </p:pic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C7745482-5BC7-D44C-80B3-7E140699ADE3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A9CF61F-D18B-5946-9F36-FA97BCA712E8}" type="slidenum">
              <a:rPr lang="en-US" smtClean="0"/>
              <a:pPr/>
              <a:t>151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EE0A14-A327-D747-871D-E5E1EBAEE417}"/>
              </a:ext>
            </a:extLst>
          </p:cNvPr>
          <p:cNvGrpSpPr/>
          <p:nvPr/>
        </p:nvGrpSpPr>
        <p:grpSpPr>
          <a:xfrm>
            <a:off x="6895121" y="3958632"/>
            <a:ext cx="1440936" cy="1430687"/>
            <a:chOff x="6895121" y="3958632"/>
            <a:chExt cx="1440936" cy="143068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4FA02F0-D9D7-3F45-89AB-E1C871CBA0F7}"/>
                </a:ext>
              </a:extLst>
            </p:cNvPr>
            <p:cNvSpPr/>
            <p:nvPr/>
          </p:nvSpPr>
          <p:spPr bwMode="auto">
            <a:xfrm>
              <a:off x="6895121" y="4087434"/>
              <a:ext cx="1440936" cy="1301885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C00876-0B47-2348-872D-54BE97745DA4}"/>
                </a:ext>
              </a:extLst>
            </p:cNvPr>
            <p:cNvSpPr txBox="1"/>
            <p:nvPr/>
          </p:nvSpPr>
          <p:spPr>
            <a:xfrm>
              <a:off x="7491723" y="3958632"/>
              <a:ext cx="388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?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F209785-190C-C944-9231-0A4D08FF73DC}"/>
                </a:ext>
              </a:extLst>
            </p:cNvPr>
            <p:cNvCxnSpPr>
              <a:cxnSpLocks/>
              <a:stCxn id="85" idx="2"/>
            </p:cNvCxnSpPr>
            <p:nvPr/>
          </p:nvCxnSpPr>
          <p:spPr bwMode="auto">
            <a:xfrm flipH="1">
              <a:off x="7545331" y="4451075"/>
              <a:ext cx="140516" cy="26514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290447F-94F2-C442-ACBE-82937C785EEA}"/>
                </a:ext>
              </a:extLst>
            </p:cNvPr>
            <p:cNvCxnSpPr>
              <a:cxnSpLocks/>
              <a:stCxn id="85" idx="2"/>
            </p:cNvCxnSpPr>
            <p:nvPr/>
          </p:nvCxnSpPr>
          <p:spPr bwMode="auto">
            <a:xfrm>
              <a:off x="7685847" y="4451075"/>
              <a:ext cx="142452" cy="254034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9CC5AC7-735E-E741-8281-A39FF7BBB0D8}"/>
                </a:ext>
              </a:extLst>
            </p:cNvPr>
            <p:cNvGrpSpPr/>
            <p:nvPr/>
          </p:nvGrpSpPr>
          <p:grpSpPr>
            <a:xfrm>
              <a:off x="7002255" y="4606666"/>
              <a:ext cx="1246123" cy="629593"/>
              <a:chOff x="7003143" y="5078031"/>
              <a:chExt cx="1246123" cy="62959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70E7D43-572C-834D-A362-DD25E45472DE}"/>
                  </a:ext>
                </a:extLst>
              </p:cNvPr>
              <p:cNvGrpSpPr/>
              <p:nvPr/>
            </p:nvGrpSpPr>
            <p:grpSpPr>
              <a:xfrm>
                <a:off x="7003143" y="5078031"/>
                <a:ext cx="1201114" cy="608212"/>
                <a:chOff x="7701643" y="4081081"/>
                <a:chExt cx="1201114" cy="608212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93D9038-861D-5242-AF9A-6239D96EEDC8}"/>
                    </a:ext>
                  </a:extLst>
                </p:cNvPr>
                <p:cNvSpPr/>
                <p:nvPr/>
              </p:nvSpPr>
              <p:spPr bwMode="auto">
                <a:xfrm>
                  <a:off x="7932512" y="4081081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3D1AC73-CC62-474D-9E5A-A49369E9B5A7}"/>
                    </a:ext>
                  </a:extLst>
                </p:cNvPr>
                <p:cNvSpPr/>
                <p:nvPr/>
              </p:nvSpPr>
              <p:spPr bwMode="auto">
                <a:xfrm>
                  <a:off x="7701643" y="4254117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76A7AAB2-FAF8-174D-B4F1-2B8CA3874EA3}"/>
                    </a:ext>
                  </a:extLst>
                </p:cNvPr>
                <p:cNvSpPr/>
                <p:nvPr/>
              </p:nvSpPr>
              <p:spPr bwMode="auto">
                <a:xfrm>
                  <a:off x="8167630" y="4255751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1F0689B-B5CA-E84C-ADB7-55C11C6EEE24}"/>
                    </a:ext>
                  </a:extLst>
                </p:cNvPr>
                <p:cNvSpPr/>
                <p:nvPr/>
              </p:nvSpPr>
              <p:spPr bwMode="auto">
                <a:xfrm>
                  <a:off x="7789470" y="4621965"/>
                  <a:ext cx="76200" cy="64217"/>
                </a:xfrm>
                <a:prstGeom prst="ellipse">
                  <a:avLst/>
                </a:prstGeom>
                <a:solidFill>
                  <a:schemeClr val="tx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F1E020F-DF45-9648-B0FD-739E98F0C2E2}"/>
                    </a:ext>
                  </a:extLst>
                </p:cNvPr>
                <p:cNvSpPr/>
                <p:nvPr/>
              </p:nvSpPr>
              <p:spPr bwMode="auto">
                <a:xfrm>
                  <a:off x="8094070" y="4625076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D63574F-AE0F-A242-B2E0-A606489FC45A}"/>
                    </a:ext>
                  </a:extLst>
                </p:cNvPr>
                <p:cNvCxnSpPr>
                  <a:cxnSpLocks/>
                  <a:stCxn id="49" idx="6"/>
                  <a:endCxn id="51" idx="1"/>
                </p:cNvCxnSpPr>
                <p:nvPr/>
              </p:nvCxnSpPr>
              <p:spPr bwMode="auto">
                <a:xfrm>
                  <a:off x="8008712" y="4113190"/>
                  <a:ext cx="170077" cy="15196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DFA7DFA-4A9C-AE4A-88CD-D4CDC6B57393}"/>
                    </a:ext>
                  </a:extLst>
                </p:cNvPr>
                <p:cNvCxnSpPr>
                  <a:stCxn id="49" idx="5"/>
                  <a:endCxn id="53" idx="1"/>
                </p:cNvCxnSpPr>
                <p:nvPr/>
              </p:nvCxnSpPr>
              <p:spPr bwMode="auto">
                <a:xfrm>
                  <a:off x="7997553" y="4135894"/>
                  <a:ext cx="107676" cy="49858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7EB47C3-6980-4A41-B952-DBD8B27A2C1C}"/>
                    </a:ext>
                  </a:extLst>
                </p:cNvPr>
                <p:cNvCxnSpPr>
                  <a:stCxn id="49" idx="3"/>
                  <a:endCxn id="52" idx="7"/>
                </p:cNvCxnSpPr>
                <p:nvPr/>
              </p:nvCxnSpPr>
              <p:spPr bwMode="auto">
                <a:xfrm flipH="1">
                  <a:off x="7854511" y="4135894"/>
                  <a:ext cx="89160" cy="49547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1CFA0248-31D1-DF4E-821B-217F9FB90612}"/>
                    </a:ext>
                  </a:extLst>
                </p:cNvPr>
                <p:cNvCxnSpPr>
                  <a:cxnSpLocks/>
                  <a:stCxn id="49" idx="1"/>
                  <a:endCxn id="50" idx="7"/>
                </p:cNvCxnSpPr>
                <p:nvPr/>
              </p:nvCxnSpPr>
              <p:spPr bwMode="auto">
                <a:xfrm flipH="1">
                  <a:off x="7766684" y="4090485"/>
                  <a:ext cx="176987" cy="17303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53E4367-3598-1349-982E-CFAAFFA4AFCA}"/>
                    </a:ext>
                  </a:extLst>
                </p:cNvPr>
                <p:cNvCxnSpPr>
                  <a:stCxn id="50" idx="6"/>
                  <a:endCxn id="51" idx="2"/>
                </p:cNvCxnSpPr>
                <p:nvPr/>
              </p:nvCxnSpPr>
              <p:spPr bwMode="auto">
                <a:xfrm>
                  <a:off x="7777843" y="4286226"/>
                  <a:ext cx="389787" cy="163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655DECC5-ABAC-B941-AA0F-39AE021E30ED}"/>
                    </a:ext>
                  </a:extLst>
                </p:cNvPr>
                <p:cNvCxnSpPr>
                  <a:stCxn id="51" idx="4"/>
                  <a:endCxn id="53" idx="0"/>
                </p:cNvCxnSpPr>
                <p:nvPr/>
              </p:nvCxnSpPr>
              <p:spPr bwMode="auto">
                <a:xfrm flipH="1">
                  <a:off x="8132170" y="4319968"/>
                  <a:ext cx="73560" cy="305108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D8DC8831-9302-434F-B3A6-4CF6F2B918EA}"/>
                    </a:ext>
                  </a:extLst>
                </p:cNvPr>
                <p:cNvCxnSpPr>
                  <a:stCxn id="52" idx="6"/>
                  <a:endCxn id="53" idx="2"/>
                </p:cNvCxnSpPr>
                <p:nvPr/>
              </p:nvCxnSpPr>
              <p:spPr bwMode="auto">
                <a:xfrm>
                  <a:off x="7865670" y="4654074"/>
                  <a:ext cx="228400" cy="311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3ECA956-E56C-E744-82B8-9889F6515E59}"/>
                    </a:ext>
                  </a:extLst>
                </p:cNvPr>
                <p:cNvCxnSpPr>
                  <a:stCxn id="50" idx="4"/>
                  <a:endCxn id="52" idx="0"/>
                </p:cNvCxnSpPr>
                <p:nvPr/>
              </p:nvCxnSpPr>
              <p:spPr bwMode="auto">
                <a:xfrm>
                  <a:off x="7739743" y="4318334"/>
                  <a:ext cx="87827" cy="30363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2DDB59BE-2935-E34B-B67E-27E0DE0CDD65}"/>
                    </a:ext>
                  </a:extLst>
                </p:cNvPr>
                <p:cNvCxnSpPr>
                  <a:stCxn id="50" idx="5"/>
                  <a:endCxn id="53" idx="1"/>
                </p:cNvCxnSpPr>
                <p:nvPr/>
              </p:nvCxnSpPr>
              <p:spPr bwMode="auto">
                <a:xfrm>
                  <a:off x="7766684" y="4308930"/>
                  <a:ext cx="338545" cy="325550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84B08-F69A-7E40-BC64-4204AF623BF6}"/>
                    </a:ext>
                  </a:extLst>
                </p:cNvPr>
                <p:cNvCxnSpPr>
                  <a:stCxn id="51" idx="4"/>
                  <a:endCxn id="52" idx="7"/>
                </p:cNvCxnSpPr>
                <p:nvPr/>
              </p:nvCxnSpPr>
              <p:spPr bwMode="auto">
                <a:xfrm flipH="1">
                  <a:off x="7854511" y="4319968"/>
                  <a:ext cx="351219" cy="31140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EDD13F22-FEB5-9A46-AE07-DD56FCB0DA7F}"/>
                    </a:ext>
                  </a:extLst>
                </p:cNvPr>
                <p:cNvSpPr/>
                <p:nvPr/>
              </p:nvSpPr>
              <p:spPr bwMode="auto">
                <a:xfrm>
                  <a:off x="8510797" y="4254117"/>
                  <a:ext cx="79285" cy="72143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F1A5A5C6-EB2C-3F45-B55F-BD7DCA9875E2}"/>
                    </a:ext>
                  </a:extLst>
                </p:cNvPr>
                <p:cNvSpPr/>
                <p:nvPr/>
              </p:nvSpPr>
              <p:spPr bwMode="auto">
                <a:xfrm>
                  <a:off x="8835252" y="4254117"/>
                  <a:ext cx="64907" cy="72142"/>
                </a:xfrm>
                <a:prstGeom prst="ellipse">
                  <a:avLst/>
                </a:prstGeom>
                <a:solidFill>
                  <a:srgbClr val="008F00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8FBBC86D-E922-4642-9157-8A996924ADFA}"/>
                    </a:ext>
                  </a:extLst>
                </p:cNvPr>
                <p:cNvSpPr/>
                <p:nvPr/>
              </p:nvSpPr>
              <p:spPr bwMode="auto">
                <a:xfrm>
                  <a:off x="8521957" y="4618854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A6C888E7-2489-C84C-98EA-FC5CA8D76357}"/>
                    </a:ext>
                  </a:extLst>
                </p:cNvPr>
                <p:cNvSpPr/>
                <p:nvPr/>
              </p:nvSpPr>
              <p:spPr bwMode="auto">
                <a:xfrm>
                  <a:off x="8826557" y="4621965"/>
                  <a:ext cx="76200" cy="64217"/>
                </a:xfrm>
                <a:prstGeom prst="ellipse">
                  <a:avLst/>
                </a:prstGeom>
                <a:no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5D6E48F-2873-DA45-A5ED-2154FAF1649B}"/>
                    </a:ext>
                  </a:extLst>
                </p:cNvPr>
                <p:cNvCxnSpPr>
                  <a:cxnSpLocks/>
                  <a:stCxn id="99" idx="6"/>
                  <a:endCxn id="100" idx="2"/>
                </p:cNvCxnSpPr>
                <p:nvPr/>
              </p:nvCxnSpPr>
              <p:spPr bwMode="auto">
                <a:xfrm flipV="1">
                  <a:off x="8590082" y="4290188"/>
                  <a:ext cx="245170" cy="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97F06EA2-AFF0-844C-A3A6-DAB7F765DB69}"/>
                    </a:ext>
                  </a:extLst>
                </p:cNvPr>
                <p:cNvCxnSpPr>
                  <a:cxnSpLocks/>
                  <a:stCxn id="100" idx="4"/>
                  <a:endCxn id="102" idx="0"/>
                </p:cNvCxnSpPr>
                <p:nvPr/>
              </p:nvCxnSpPr>
              <p:spPr bwMode="auto">
                <a:xfrm flipH="1">
                  <a:off x="8864657" y="4326259"/>
                  <a:ext cx="3049" cy="29570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845EDB-8CDF-BD4D-9ACC-ACAFA07FB888}"/>
                    </a:ext>
                  </a:extLst>
                </p:cNvPr>
                <p:cNvCxnSpPr>
                  <a:stCxn id="101" idx="6"/>
                  <a:endCxn id="102" idx="2"/>
                </p:cNvCxnSpPr>
                <p:nvPr/>
              </p:nvCxnSpPr>
              <p:spPr bwMode="auto">
                <a:xfrm>
                  <a:off x="8598157" y="4650963"/>
                  <a:ext cx="228400" cy="311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CF6B88E7-4D9F-A345-B361-91FFE7D1385E}"/>
                    </a:ext>
                  </a:extLst>
                </p:cNvPr>
                <p:cNvCxnSpPr>
                  <a:cxnSpLocks/>
                  <a:stCxn id="99" idx="4"/>
                  <a:endCxn id="101" idx="0"/>
                </p:cNvCxnSpPr>
                <p:nvPr/>
              </p:nvCxnSpPr>
              <p:spPr bwMode="auto">
                <a:xfrm>
                  <a:off x="8550440" y="4326260"/>
                  <a:ext cx="9617" cy="29259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2F7F4E61-548E-6A48-8BCF-F3D8D02CF810}"/>
                    </a:ext>
                  </a:extLst>
                </p:cNvPr>
                <p:cNvCxnSpPr>
                  <a:cxnSpLocks/>
                  <a:stCxn id="99" idx="5"/>
                  <a:endCxn id="102" idx="1"/>
                </p:cNvCxnSpPr>
                <p:nvPr/>
              </p:nvCxnSpPr>
              <p:spPr bwMode="auto">
                <a:xfrm>
                  <a:off x="8578471" y="4315695"/>
                  <a:ext cx="259245" cy="31567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5348D4B-C480-7746-A571-59CA3F50F16A}"/>
                    </a:ext>
                  </a:extLst>
                </p:cNvPr>
                <p:cNvCxnSpPr>
                  <a:cxnSpLocks/>
                  <a:stCxn id="100" idx="3"/>
                  <a:endCxn id="101" idx="7"/>
                </p:cNvCxnSpPr>
                <p:nvPr/>
              </p:nvCxnSpPr>
              <p:spPr bwMode="auto">
                <a:xfrm flipH="1">
                  <a:off x="8586998" y="4315694"/>
                  <a:ext cx="257759" cy="31256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E29BAEC2-17CC-8942-9FF3-46BE31C18F6A}"/>
                    </a:ext>
                  </a:extLst>
                </p:cNvPr>
                <p:cNvCxnSpPr>
                  <a:stCxn id="51" idx="6"/>
                  <a:endCxn id="99" idx="2"/>
                </p:cNvCxnSpPr>
                <p:nvPr/>
              </p:nvCxnSpPr>
              <p:spPr bwMode="auto">
                <a:xfrm>
                  <a:off x="8243830" y="4287860"/>
                  <a:ext cx="266967" cy="2329"/>
                </a:xfrm>
                <a:prstGeom prst="line">
                  <a:avLst/>
                </a:prstGeom>
                <a:solidFill>
                  <a:schemeClr val="accent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413CE25-E1C2-AC4D-B138-DE8678009478}"/>
                  </a:ext>
                </a:extLst>
              </p:cNvPr>
              <p:cNvSpPr/>
              <p:nvPr/>
            </p:nvSpPr>
            <p:spPr bwMode="auto">
              <a:xfrm>
                <a:off x="8095842" y="5215057"/>
                <a:ext cx="153424" cy="163191"/>
              </a:xfrm>
              <a:prstGeom prst="ellipse">
                <a:avLst/>
              </a:prstGeom>
              <a:solidFill>
                <a:srgbClr val="008F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09E7068-DD6E-A347-AFF2-8E70ECC22828}"/>
                  </a:ext>
                </a:extLst>
              </p:cNvPr>
              <p:cNvSpPr/>
              <p:nvPr/>
            </p:nvSpPr>
            <p:spPr bwMode="auto">
              <a:xfrm>
                <a:off x="7048698" y="5544433"/>
                <a:ext cx="153424" cy="163191"/>
              </a:xfrm>
              <a:prstGeom prst="ellipse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2276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B5D1-302D-4B47-9EA5-C0BE5921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‘success stories’?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FFEFD-B80C-8F48-A7EF-AF523E970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Accounting fraud</a:t>
            </a:r>
          </a:p>
          <a:p>
            <a:r>
              <a:rPr lang="en-US" dirty="0"/>
              <a:t>Malware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BA393-D9AE-2D4A-AA57-74520B5F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EE93C-3B4B-E449-A221-0ACB0ECCD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04EB7-0A5B-E140-B776-B38BAD74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  <p:pic>
        <p:nvPicPr>
          <p:cNvPr id="7" name="Picture 32">
            <a:extLst>
              <a:ext uri="{FF2B5EF4-FFF2-40B4-BE49-F238E27FC236}">
                <a16:creationId xmlns:a16="http://schemas.microsoft.com/office/drawing/2014/main" id="{55CAB077-617C-5C41-AC05-E56D8BFF6F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2245415"/>
            <a:ext cx="13843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wclogo.gif">
            <a:extLst>
              <a:ext uri="{FF2B5EF4-FFF2-40B4-BE49-F238E27FC236}">
                <a16:creationId xmlns:a16="http://schemas.microsoft.com/office/drawing/2014/main" id="{F951C86E-96C6-2D4B-AB24-E8EA552C4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8050" y="1447800"/>
            <a:ext cx="723900" cy="5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83339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368300"/>
            <a:ext cx="8229600" cy="1066800"/>
          </a:xfrm>
        </p:spPr>
        <p:txBody>
          <a:bodyPr/>
          <a:lstStyle/>
          <a:p>
            <a:r>
              <a:rPr lang="en-US"/>
              <a:t>Network Effect Tools: SNARE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74788"/>
            <a:ext cx="8242300" cy="70961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600" dirty="0"/>
              <a:t>Some accounts are sort-of-suspicious – how to combine weak signals?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09600" y="2178050"/>
            <a:ext cx="3844925" cy="2816225"/>
            <a:chOff x="609600" y="3630420"/>
            <a:chExt cx="3844922" cy="2816100"/>
          </a:xfrm>
        </p:grpSpPr>
        <p:pic>
          <p:nvPicPr>
            <p:cNvPr id="26635" name="Picture 6" descr="network-flagged2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999752"/>
              <a:ext cx="3844922" cy="2446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6" name="TextBox 8"/>
            <p:cNvSpPr txBox="1">
              <a:spLocks noChangeArrowheads="1"/>
            </p:cNvSpPr>
            <p:nvPr/>
          </p:nvSpPr>
          <p:spPr bwMode="auto">
            <a:xfrm>
              <a:off x="1905000" y="3630420"/>
              <a:ext cx="10931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latin typeface="Trebuchet MS" charset="0"/>
                </a:rPr>
                <a:t>Before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 rot="10800000">
            <a:off x="266700" y="2851729"/>
            <a:ext cx="304800" cy="2103868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" name="Picture 2" descr="pwc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300" y="4089400"/>
            <a:ext cx="1193800" cy="914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B162E-D5AA-5E41-BBC3-3B2D1543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19440-2C99-DD43-A787-FD6908BF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62A3BA-2C70-114B-B4FA-58AAE45A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0" y="5657850"/>
            <a:ext cx="9144000" cy="120015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Mary McGlohon, Stephen Bay, Markus G. </a:t>
            </a:r>
            <a:r>
              <a:rPr lang="en-US" sz="2400" dirty="0" err="1">
                <a:solidFill>
                  <a:schemeClr val="bg1"/>
                </a:solidFill>
              </a:rPr>
              <a:t>Anderle</a:t>
            </a:r>
            <a:r>
              <a:rPr lang="en-US" sz="2400" dirty="0">
                <a:solidFill>
                  <a:schemeClr val="bg1"/>
                </a:solidFill>
              </a:rPr>
              <a:t>, David M. </a:t>
            </a:r>
            <a:r>
              <a:rPr lang="en-US" sz="2400" dirty="0" err="1">
                <a:solidFill>
                  <a:schemeClr val="bg1"/>
                </a:solidFill>
              </a:rPr>
              <a:t>Steier</a:t>
            </a:r>
            <a:r>
              <a:rPr lang="en-US" sz="2400" dirty="0">
                <a:solidFill>
                  <a:schemeClr val="bg1"/>
                </a:solidFill>
              </a:rPr>
              <a:t>, Christos Faloutsos: </a:t>
            </a:r>
            <a:r>
              <a:rPr lang="en-US" sz="2400" i="1" dirty="0">
                <a:solidFill>
                  <a:schemeClr val="bg1"/>
                </a:solidFill>
              </a:rPr>
              <a:t>SNARE: a link analytic system for graph labeling and risk detection</a:t>
            </a:r>
            <a:r>
              <a:rPr lang="en-US" sz="2400" dirty="0">
                <a:solidFill>
                  <a:schemeClr val="bg1"/>
                </a:solidFill>
              </a:rPr>
              <a:t>. KDD 2009: 1265-1274</a:t>
            </a:r>
          </a:p>
        </p:txBody>
      </p:sp>
    </p:spTree>
    <p:extLst>
      <p:ext uri="{BB962C8B-B14F-4D97-AF65-F5344CB8AC3E}">
        <p14:creationId xmlns:p14="http://schemas.microsoft.com/office/powerpoint/2010/main" val="21400309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1200" y="2801938"/>
            <a:ext cx="809625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87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2688" y="4732338"/>
            <a:ext cx="796925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88" name="Picture 2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757738"/>
            <a:ext cx="7683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89" name="Picture 21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4575" y="2776538"/>
            <a:ext cx="76835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90" name="Picture 2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00" y="2789238"/>
            <a:ext cx="838200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9991" name="Rectangle 19"/>
          <p:cNvSpPr>
            <a:spLocks noChangeArrowheads="1"/>
          </p:cNvSpPr>
          <p:nvPr/>
        </p:nvSpPr>
        <p:spPr bwMode="auto">
          <a:xfrm>
            <a:off x="641350" y="3862388"/>
            <a:ext cx="26082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Polo Chau</a:t>
            </a:r>
          </a:p>
          <a:p>
            <a:pPr algn="l"/>
            <a:r>
              <a:rPr lang="en-US" sz="20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Machine Learning Dept</a:t>
            </a:r>
            <a:endParaRPr lang="en-US" sz="2000" b="1" dirty="0">
              <a:solidFill>
                <a:srgbClr val="00006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9992" name="Rectangle 20"/>
          <p:cNvSpPr>
            <a:spLocks noChangeArrowheads="1"/>
          </p:cNvSpPr>
          <p:nvPr/>
        </p:nvSpPr>
        <p:spPr bwMode="auto">
          <a:xfrm>
            <a:off x="3271838" y="3862388"/>
            <a:ext cx="2636837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Carey </a:t>
            </a:r>
            <a:r>
              <a:rPr lang="en-US" sz="2400" b="1" dirty="0" err="1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Nachenberg</a:t>
            </a:r>
            <a:endParaRPr lang="en-US" sz="2400" b="1" dirty="0">
              <a:solidFill>
                <a:srgbClr val="00006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en-US" sz="20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Vice President &amp; Fellow</a:t>
            </a:r>
          </a:p>
        </p:txBody>
      </p:sp>
      <p:sp>
        <p:nvSpPr>
          <p:cNvPr id="169993" name="Rectangle 21"/>
          <p:cNvSpPr>
            <a:spLocks noChangeArrowheads="1"/>
          </p:cNvSpPr>
          <p:nvPr/>
        </p:nvSpPr>
        <p:spPr bwMode="auto">
          <a:xfrm>
            <a:off x="6062663" y="3862388"/>
            <a:ext cx="30480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Jeffrey Wilhelm</a:t>
            </a:r>
          </a:p>
          <a:p>
            <a:pPr algn="l"/>
            <a:r>
              <a:rPr lang="en-US" sz="20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Principal Software Engineer</a:t>
            </a:r>
          </a:p>
        </p:txBody>
      </p:sp>
      <p:sp>
        <p:nvSpPr>
          <p:cNvPr id="169994" name="Rectangle 22"/>
          <p:cNvSpPr>
            <a:spLocks noChangeArrowheads="1"/>
          </p:cNvSpPr>
          <p:nvPr/>
        </p:nvSpPr>
        <p:spPr bwMode="auto">
          <a:xfrm>
            <a:off x="1838325" y="5789613"/>
            <a:ext cx="20955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Adam Wright</a:t>
            </a:r>
          </a:p>
          <a:p>
            <a:pPr algn="l"/>
            <a:r>
              <a:rPr lang="en-US" sz="20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Software Engineer</a:t>
            </a:r>
          </a:p>
        </p:txBody>
      </p:sp>
      <p:sp>
        <p:nvSpPr>
          <p:cNvPr id="169995" name="Rectangle 23"/>
          <p:cNvSpPr>
            <a:spLocks noChangeArrowheads="1"/>
          </p:cNvSpPr>
          <p:nvPr/>
        </p:nvSpPr>
        <p:spPr bwMode="auto">
          <a:xfrm>
            <a:off x="4900613" y="5789613"/>
            <a:ext cx="31559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Prof. Christos Faloutsos</a:t>
            </a:r>
          </a:p>
          <a:p>
            <a:pPr algn="l"/>
            <a:r>
              <a:rPr lang="en-US" sz="20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Computer Science Dept</a:t>
            </a:r>
          </a:p>
        </p:txBody>
      </p:sp>
      <p:sp>
        <p:nvSpPr>
          <p:cNvPr id="3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711200"/>
            <a:ext cx="8382000" cy="13843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Polonium: </a:t>
            </a:r>
            <a:r>
              <a:rPr lang="en-US" b="0" dirty="0" err="1">
                <a:solidFill>
                  <a:schemeClr val="tx1"/>
                </a:solidFill>
                <a:latin typeface="Calibri"/>
                <a:cs typeface="Calibri"/>
              </a:rPr>
              <a:t>Tera</a:t>
            </a:r>
            <a:r>
              <a:rPr lang="en-US" b="0" dirty="0">
                <a:solidFill>
                  <a:schemeClr val="tx1"/>
                </a:solidFill>
                <a:latin typeface="Calibri"/>
                <a:cs typeface="Calibri"/>
              </a:rPr>
              <a:t>-Scale Graph Mining and Inference for Malware Detection</a:t>
            </a:r>
          </a:p>
        </p:txBody>
      </p:sp>
      <p:sp>
        <p:nvSpPr>
          <p:cNvPr id="32" name="Rectangle 31"/>
          <p:cNvSpPr/>
          <p:nvPr/>
        </p:nvSpPr>
        <p:spPr>
          <a:xfrm rot="538071">
            <a:off x="6423025" y="363538"/>
            <a:ext cx="2393950" cy="461962"/>
          </a:xfrm>
          <a:prstGeom prst="rect">
            <a:avLst/>
          </a:prstGeom>
          <a:solidFill>
            <a:srgbClr val="8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</a:rPr>
              <a:t>PATENT PENDING</a:t>
            </a:r>
          </a:p>
        </p:txBody>
      </p:sp>
      <p:pic>
        <p:nvPicPr>
          <p:cNvPr id="169998" name="Picture 3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5950" y="3448050"/>
            <a:ext cx="13843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99" name="Picture 33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0200" y="3487738"/>
            <a:ext cx="13843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000" name="Picture 3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0663" y="5403850"/>
            <a:ext cx="13843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0001" name="Rectangle 35"/>
          <p:cNvSpPr>
            <a:spLocks noChangeArrowheads="1"/>
          </p:cNvSpPr>
          <p:nvPr/>
        </p:nvSpPr>
        <p:spPr bwMode="auto">
          <a:xfrm>
            <a:off x="398463" y="2044700"/>
            <a:ext cx="38195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i="1" dirty="0">
                <a:solidFill>
                  <a:srgbClr val="000066"/>
                </a:solidFill>
                <a:ea typeface="Calibri" charset="0"/>
                <a:cs typeface="Calibri" charset="0"/>
              </a:rPr>
              <a:t>SDM 2011, Mesa, Arizona</a:t>
            </a:r>
          </a:p>
        </p:txBody>
      </p:sp>
    </p:spTree>
    <p:extLst>
      <p:ext uri="{BB962C8B-B14F-4D97-AF65-F5344CB8AC3E}">
        <p14:creationId xmlns:p14="http://schemas.microsoft.com/office/powerpoint/2010/main" val="202940993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AF07-4743-254C-9F77-33EAF38F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answer: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0C537-3381-1E4A-8248-FCDE8FB10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6430108" cy="4648200"/>
          </a:xfrm>
        </p:spPr>
        <p:txBody>
          <a:bodyPr/>
          <a:lstStyle/>
          <a:p>
            <a:r>
              <a:rPr lang="en-US" dirty="0"/>
              <a:t>What color, for the rest?</a:t>
            </a:r>
          </a:p>
          <a:p>
            <a:r>
              <a:rPr lang="en-US" dirty="0"/>
              <a:t>A: Belief Propagation (‘</a:t>
            </a:r>
            <a:r>
              <a:rPr lang="en-US" dirty="0" err="1"/>
              <a:t>zooBP</a:t>
            </a:r>
            <a:r>
              <a:rPr lang="en-US" dirty="0"/>
              <a:t>’)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EC59D-C6C3-C74A-9E71-E815CA2C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6FD2-0810-F64F-AF72-B029D727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176E-C46E-8749-BC91-A816F4BB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BCA184-052F-2943-BB1B-76B142D13ED9}"/>
              </a:ext>
            </a:extLst>
          </p:cNvPr>
          <p:cNvGrpSpPr>
            <a:grpSpLocks noChangeAspect="1"/>
          </p:cNvGrpSpPr>
          <p:nvPr/>
        </p:nvGrpSpPr>
        <p:grpSpPr>
          <a:xfrm>
            <a:off x="151398" y="3463520"/>
            <a:ext cx="4002115" cy="2063210"/>
            <a:chOff x="7701643" y="4081081"/>
            <a:chExt cx="1217029" cy="62741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1042BC1-B7ED-9F49-AFD2-588BD4F7CC83}"/>
                </a:ext>
              </a:extLst>
            </p:cNvPr>
            <p:cNvSpPr/>
            <p:nvPr/>
          </p:nvSpPr>
          <p:spPr bwMode="auto">
            <a:xfrm>
              <a:off x="7932512" y="4081081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B72A0D-4EA0-E544-BBE1-E1F57566FE46}"/>
                </a:ext>
              </a:extLst>
            </p:cNvPr>
            <p:cNvSpPr/>
            <p:nvPr/>
          </p:nvSpPr>
          <p:spPr bwMode="auto">
            <a:xfrm>
              <a:off x="7701643" y="4254117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BF0AEF-BB1A-3143-A110-8DA27848DB75}"/>
                </a:ext>
              </a:extLst>
            </p:cNvPr>
            <p:cNvSpPr/>
            <p:nvPr/>
          </p:nvSpPr>
          <p:spPr bwMode="auto">
            <a:xfrm>
              <a:off x="8167630" y="4255751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3B8BAA-2E90-7A4C-B769-8CA34538BCED}"/>
                </a:ext>
              </a:extLst>
            </p:cNvPr>
            <p:cNvSpPr/>
            <p:nvPr/>
          </p:nvSpPr>
          <p:spPr bwMode="auto">
            <a:xfrm>
              <a:off x="7789470" y="4621965"/>
              <a:ext cx="83420" cy="83420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8677969-9F6B-1A4D-A8E5-F3B6B1281A6B}"/>
                </a:ext>
              </a:extLst>
            </p:cNvPr>
            <p:cNvSpPr/>
            <p:nvPr/>
          </p:nvSpPr>
          <p:spPr bwMode="auto">
            <a:xfrm>
              <a:off x="8094070" y="4625076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5AC33-98C8-4F47-A5BB-26DD16FCB292}"/>
                </a:ext>
              </a:extLst>
            </p:cNvPr>
            <p:cNvCxnSpPr>
              <a:cxnSpLocks/>
              <a:stCxn id="12" idx="6"/>
              <a:endCxn id="16" idx="1"/>
            </p:cNvCxnSpPr>
            <p:nvPr/>
          </p:nvCxnSpPr>
          <p:spPr bwMode="auto">
            <a:xfrm>
              <a:off x="8015932" y="4122791"/>
              <a:ext cx="163914" cy="14517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602C3C-73F7-4847-A5B0-AC595B523FA1}"/>
                </a:ext>
              </a:extLst>
            </p:cNvPr>
            <p:cNvCxnSpPr>
              <a:stCxn id="12" idx="5"/>
              <a:endCxn id="18" idx="1"/>
            </p:cNvCxnSpPr>
            <p:nvPr/>
          </p:nvCxnSpPr>
          <p:spPr bwMode="auto">
            <a:xfrm>
              <a:off x="8003716" y="4152285"/>
              <a:ext cx="102571" cy="48500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9B1322-48AA-CE4F-AA13-5417064A5A18}"/>
                </a:ext>
              </a:extLst>
            </p:cNvPr>
            <p:cNvCxnSpPr>
              <a:stCxn id="12" idx="3"/>
              <a:endCxn id="17" idx="7"/>
            </p:cNvCxnSpPr>
            <p:nvPr/>
          </p:nvCxnSpPr>
          <p:spPr bwMode="auto">
            <a:xfrm flipH="1">
              <a:off x="7860674" y="4152285"/>
              <a:ext cx="84055" cy="48189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6B82FF-6097-C94B-896A-B5E5B2E7F0B0}"/>
                </a:ext>
              </a:extLst>
            </p:cNvPr>
            <p:cNvCxnSpPr>
              <a:cxnSpLocks/>
              <a:stCxn id="12" idx="1"/>
              <a:endCxn id="14" idx="7"/>
            </p:cNvCxnSpPr>
            <p:nvPr/>
          </p:nvCxnSpPr>
          <p:spPr bwMode="auto">
            <a:xfrm flipH="1">
              <a:off x="7772847" y="4093297"/>
              <a:ext cx="171882" cy="1730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AB19514-D701-8B43-8A12-61B18A566216}"/>
                </a:ext>
              </a:extLst>
            </p:cNvPr>
            <p:cNvCxnSpPr>
              <a:stCxn id="14" idx="6"/>
              <a:endCxn id="16" idx="2"/>
            </p:cNvCxnSpPr>
            <p:nvPr/>
          </p:nvCxnSpPr>
          <p:spPr bwMode="auto">
            <a:xfrm>
              <a:off x="7785063" y="4295827"/>
              <a:ext cx="38256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8FCAB64-C132-0B44-89B3-1DAAB68FE7AF}"/>
                </a:ext>
              </a:extLst>
            </p:cNvPr>
            <p:cNvCxnSpPr>
              <a:stCxn id="16" idx="4"/>
              <a:endCxn id="18" idx="0"/>
            </p:cNvCxnSpPr>
            <p:nvPr/>
          </p:nvCxnSpPr>
          <p:spPr bwMode="auto">
            <a:xfrm flipH="1">
              <a:off x="8135780" y="4339171"/>
              <a:ext cx="73560" cy="28590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ADA0BF-37ED-624A-A59B-EC6CFD1746DD}"/>
                </a:ext>
              </a:extLst>
            </p:cNvPr>
            <p:cNvCxnSpPr>
              <a:stCxn id="17" idx="6"/>
              <a:endCxn id="18" idx="2"/>
            </p:cNvCxnSpPr>
            <p:nvPr/>
          </p:nvCxnSpPr>
          <p:spPr bwMode="auto">
            <a:xfrm>
              <a:off x="7872890" y="4663675"/>
              <a:ext cx="22118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FB20E7-044E-C046-B65F-A28AFB1ECB1E}"/>
                </a:ext>
              </a:extLst>
            </p:cNvPr>
            <p:cNvCxnSpPr>
              <a:stCxn id="14" idx="4"/>
              <a:endCxn id="17" idx="0"/>
            </p:cNvCxnSpPr>
            <p:nvPr/>
          </p:nvCxnSpPr>
          <p:spPr bwMode="auto">
            <a:xfrm>
              <a:off x="7743353" y="4337537"/>
              <a:ext cx="87827" cy="28442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2100743-3D65-3D46-A212-E44414DC25EA}"/>
                </a:ext>
              </a:extLst>
            </p:cNvPr>
            <p:cNvCxnSpPr>
              <a:stCxn id="14" idx="5"/>
              <a:endCxn id="18" idx="1"/>
            </p:cNvCxnSpPr>
            <p:nvPr/>
          </p:nvCxnSpPr>
          <p:spPr bwMode="auto">
            <a:xfrm>
              <a:off x="7772847" y="4325321"/>
              <a:ext cx="333440" cy="31197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A4E787-6109-DD44-9D1B-B68E8D942925}"/>
                </a:ext>
              </a:extLst>
            </p:cNvPr>
            <p:cNvCxnSpPr>
              <a:stCxn id="16" idx="4"/>
              <a:endCxn id="17" idx="7"/>
            </p:cNvCxnSpPr>
            <p:nvPr/>
          </p:nvCxnSpPr>
          <p:spPr bwMode="auto">
            <a:xfrm flipH="1">
              <a:off x="7860674" y="4339171"/>
              <a:ext cx="348667" cy="29501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142D36F-C159-1D41-9F3A-189B3210891C}"/>
                </a:ext>
              </a:extLst>
            </p:cNvPr>
            <p:cNvSpPr/>
            <p:nvPr/>
          </p:nvSpPr>
          <p:spPr bwMode="auto">
            <a:xfrm>
              <a:off x="8510797" y="4254117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8F6A98-D31E-4A40-88C3-98D530DD26E9}"/>
                </a:ext>
              </a:extLst>
            </p:cNvPr>
            <p:cNvSpPr/>
            <p:nvPr/>
          </p:nvSpPr>
          <p:spPr bwMode="auto">
            <a:xfrm>
              <a:off x="8835252" y="4254117"/>
              <a:ext cx="83420" cy="83420"/>
            </a:xfrm>
            <a:prstGeom prst="ellipse">
              <a:avLst/>
            </a:prstGeom>
            <a:solidFill>
              <a:srgbClr val="008F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A25DF58-EFD4-7A40-BE81-8CB9C103D87A}"/>
                </a:ext>
              </a:extLst>
            </p:cNvPr>
            <p:cNvSpPr/>
            <p:nvPr/>
          </p:nvSpPr>
          <p:spPr bwMode="auto">
            <a:xfrm>
              <a:off x="8521957" y="4618854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3E5418-76C9-C44C-806E-737A3605E4E3}"/>
                </a:ext>
              </a:extLst>
            </p:cNvPr>
            <p:cNvSpPr/>
            <p:nvPr/>
          </p:nvSpPr>
          <p:spPr bwMode="auto">
            <a:xfrm>
              <a:off x="8826557" y="4621965"/>
              <a:ext cx="83420" cy="8342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138D2F1-6582-5A41-8DBC-1D0573847D8A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 bwMode="auto">
            <a:xfrm>
              <a:off x="8594217" y="4295827"/>
              <a:ext cx="241035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CA8015-94D1-2147-B4F7-EB8F06E532B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 bwMode="auto">
            <a:xfrm flipH="1">
              <a:off x="8868267" y="4337537"/>
              <a:ext cx="8695" cy="28442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6C574D3-CA99-F146-A788-4BBE405F278A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 bwMode="auto">
            <a:xfrm>
              <a:off x="8605377" y="4660564"/>
              <a:ext cx="22118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D6E076F-97D5-F845-B375-B78F3948704F}"/>
                </a:ext>
              </a:extLst>
            </p:cNvPr>
            <p:cNvCxnSpPr>
              <a:cxnSpLocks/>
              <a:stCxn id="29" idx="4"/>
              <a:endCxn id="31" idx="0"/>
            </p:cNvCxnSpPr>
            <p:nvPr/>
          </p:nvCxnSpPr>
          <p:spPr bwMode="auto">
            <a:xfrm>
              <a:off x="8552507" y="4337537"/>
              <a:ext cx="11160" cy="28131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B51D4E0-BF55-7349-BAB4-13FAEAA27769}"/>
                </a:ext>
              </a:extLst>
            </p:cNvPr>
            <p:cNvCxnSpPr>
              <a:cxnSpLocks/>
              <a:stCxn id="29" idx="5"/>
              <a:endCxn id="32" idx="1"/>
            </p:cNvCxnSpPr>
            <p:nvPr/>
          </p:nvCxnSpPr>
          <p:spPr bwMode="auto">
            <a:xfrm>
              <a:off x="8582001" y="4325321"/>
              <a:ext cx="256773" cy="30886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F3630D-5A7D-6346-B5D0-67866114AAC7}"/>
                </a:ext>
              </a:extLst>
            </p:cNvPr>
            <p:cNvCxnSpPr>
              <a:cxnSpLocks/>
              <a:stCxn id="30" idx="3"/>
              <a:endCxn id="31" idx="7"/>
            </p:cNvCxnSpPr>
            <p:nvPr/>
          </p:nvCxnSpPr>
          <p:spPr bwMode="auto">
            <a:xfrm flipH="1">
              <a:off x="8593160" y="4325321"/>
              <a:ext cx="254308" cy="3057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A395031-8276-0E40-8E8E-D3B7FD1C0946}"/>
                </a:ext>
              </a:extLst>
            </p:cNvPr>
            <p:cNvCxnSpPr>
              <a:stCxn id="16" idx="6"/>
              <a:endCxn id="29" idx="2"/>
            </p:cNvCxnSpPr>
            <p:nvPr/>
          </p:nvCxnSpPr>
          <p:spPr bwMode="auto">
            <a:xfrm flipV="1">
              <a:off x="8251050" y="4295827"/>
              <a:ext cx="25974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8AE6C57-2820-F945-84CE-95A6DC4BA3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381" y="866416"/>
            <a:ext cx="1194619" cy="101940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A29FC5-E812-2D47-B0A0-811AC393483A}"/>
              </a:ext>
            </a:extLst>
          </p:cNvPr>
          <p:cNvCxnSpPr>
            <a:cxnSpLocks/>
          </p:cNvCxnSpPr>
          <p:nvPr/>
        </p:nvCxnSpPr>
        <p:spPr bwMode="auto">
          <a:xfrm>
            <a:off x="4318000" y="3200400"/>
            <a:ext cx="0" cy="297375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F28C9101-3EB7-3C4A-AAE7-08A123F9946A}"/>
              </a:ext>
            </a:extLst>
          </p:cNvPr>
          <p:cNvSpPr txBox="1">
            <a:spLocks/>
          </p:cNvSpPr>
          <p:nvPr/>
        </p:nvSpPr>
        <p:spPr bwMode="auto">
          <a:xfrm>
            <a:off x="4350832" y="3145331"/>
            <a:ext cx="4793168" cy="65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kumimoji="0" lang="en-US" sz="2000" kern="0" dirty="0">
                <a:hlinkClick r:id="rId3"/>
              </a:rPr>
              <a:t>www.cs.cmu.edu/~deswaran/code/zoobp.zip</a:t>
            </a:r>
            <a:endParaRPr kumimoji="0" lang="en-US" sz="2000" kern="0" dirty="0"/>
          </a:p>
        </p:txBody>
      </p:sp>
      <p:pic>
        <p:nvPicPr>
          <p:cNvPr id="54" name="Picture 53" descr="schematic-1.png">
            <a:extLst>
              <a:ext uri="{FF2B5EF4-FFF2-40B4-BE49-F238E27FC236}">
                <a16:creationId xmlns:a16="http://schemas.microsoft.com/office/drawing/2014/main" id="{427DE6FD-AAD6-4C48-B3E0-DBB35A85F1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5966" y="3600914"/>
            <a:ext cx="3190339" cy="2392754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22B589B-5CFE-9D41-9B49-6ACC4160ADB6}"/>
              </a:ext>
            </a:extLst>
          </p:cNvPr>
          <p:cNvGrpSpPr>
            <a:grpSpLocks noChangeAspect="1"/>
          </p:cNvGrpSpPr>
          <p:nvPr/>
        </p:nvGrpSpPr>
        <p:grpSpPr>
          <a:xfrm>
            <a:off x="151398" y="2596680"/>
            <a:ext cx="521490" cy="521489"/>
            <a:chOff x="5016499" y="4889500"/>
            <a:chExt cx="901701" cy="9017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E86BC2E-B46F-F145-A5E9-6AB08CFAA528}"/>
                </a:ext>
              </a:extLst>
            </p:cNvPr>
            <p:cNvSpPr/>
            <p:nvPr/>
          </p:nvSpPr>
          <p:spPr bwMode="auto">
            <a:xfrm>
              <a:off x="5334000" y="51816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B1832CC-48F2-9947-B75A-BBEF03258225}"/>
                </a:ext>
              </a:extLst>
            </p:cNvPr>
            <p:cNvSpPr/>
            <p:nvPr/>
          </p:nvSpPr>
          <p:spPr bwMode="auto">
            <a:xfrm>
              <a:off x="5626100" y="51816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35FA98B-8013-8F43-90F0-EA8750CA787F}"/>
                </a:ext>
              </a:extLst>
            </p:cNvPr>
            <p:cNvSpPr/>
            <p:nvPr/>
          </p:nvSpPr>
          <p:spPr bwMode="auto">
            <a:xfrm>
              <a:off x="5626100" y="5486400"/>
              <a:ext cx="292100" cy="304800"/>
            </a:xfrm>
            <a:prstGeom prst="rect">
              <a:avLst/>
            </a:prstGeom>
            <a:solidFill>
              <a:srgbClr val="5C5CFF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7C1D356-869C-DB4F-9B64-6861BA560A75}"/>
                </a:ext>
              </a:extLst>
            </p:cNvPr>
            <p:cNvSpPr/>
            <p:nvPr/>
          </p:nvSpPr>
          <p:spPr bwMode="auto">
            <a:xfrm>
              <a:off x="5334000" y="54864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984E93C-9CA0-1546-BAC2-51EF88A78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499" y="5270500"/>
              <a:ext cx="157798" cy="157798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24CE7-A429-D442-B04D-795984AC79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10202" y="4902204"/>
              <a:ext cx="154436" cy="154436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FE9436-14FE-BC4F-BA03-CF9C841F987C}"/>
                </a:ext>
              </a:extLst>
            </p:cNvPr>
            <p:cNvSpPr/>
            <p:nvPr/>
          </p:nvSpPr>
          <p:spPr bwMode="auto">
            <a:xfrm>
              <a:off x="5029199" y="5613400"/>
              <a:ext cx="157797" cy="157798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CD30912-B746-1244-A974-1166AF650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298" y="4889500"/>
              <a:ext cx="157798" cy="157798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1385980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642237-CC12-664A-994E-9814836AF4E9}"/>
              </a:ext>
            </a:extLst>
          </p:cNvPr>
          <p:cNvSpPr/>
          <p:nvPr/>
        </p:nvSpPr>
        <p:spPr bwMode="auto">
          <a:xfrm>
            <a:off x="116731" y="4503793"/>
            <a:ext cx="3007469" cy="33609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27" name="Graphic 26" descr="Thumbs up sign">
            <a:extLst>
              <a:ext uri="{FF2B5EF4-FFF2-40B4-BE49-F238E27FC236}">
                <a16:creationId xmlns:a16="http://schemas.microsoft.com/office/drawing/2014/main" id="{8AF3FAC6-B9AD-AE47-9328-57A29155E3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5834" y="2922344"/>
            <a:ext cx="336090" cy="336090"/>
          </a:xfrm>
          <a:prstGeom prst="rect">
            <a:avLst/>
          </a:prstGeom>
        </p:spPr>
      </p:pic>
      <p:pic>
        <p:nvPicPr>
          <p:cNvPr id="37" name="Graphic 36" descr="Thumbs up sign">
            <a:extLst>
              <a:ext uri="{FF2B5EF4-FFF2-40B4-BE49-F238E27FC236}">
                <a16:creationId xmlns:a16="http://schemas.microsoft.com/office/drawing/2014/main" id="{1C176155-7273-054B-8E83-9CAB1F58CD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295" y="3284478"/>
            <a:ext cx="336090" cy="336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19" name="Graphic 18" descr="Thumbs up sign">
            <a:extLst>
              <a:ext uri="{FF2B5EF4-FFF2-40B4-BE49-F238E27FC236}">
                <a16:creationId xmlns:a16="http://schemas.microsoft.com/office/drawing/2014/main" id="{CA28C9CA-C356-AF40-B216-FEFBC74B4C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498" y="3700697"/>
            <a:ext cx="336090" cy="336090"/>
          </a:xfrm>
          <a:prstGeom prst="rect">
            <a:avLst/>
          </a:prstGeom>
        </p:spPr>
      </p:pic>
      <p:pic>
        <p:nvPicPr>
          <p:cNvPr id="20" name="Graphic 19" descr="Thumbs up sign">
            <a:extLst>
              <a:ext uri="{FF2B5EF4-FFF2-40B4-BE49-F238E27FC236}">
                <a16:creationId xmlns:a16="http://schemas.microsoft.com/office/drawing/2014/main" id="{A9DA751A-9A89-364B-83AF-4992649BCC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4370" y="4036787"/>
            <a:ext cx="336090" cy="336090"/>
          </a:xfrm>
          <a:prstGeom prst="rect">
            <a:avLst/>
          </a:prstGeom>
        </p:spPr>
      </p:pic>
      <p:pic>
        <p:nvPicPr>
          <p:cNvPr id="21" name="Graphic 20" descr="Thumbs up sign">
            <a:extLst>
              <a:ext uri="{FF2B5EF4-FFF2-40B4-BE49-F238E27FC236}">
                <a16:creationId xmlns:a16="http://schemas.microsoft.com/office/drawing/2014/main" id="{F4C87D7C-5C63-8445-A0ED-FB57C1B83C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5319" y="4476644"/>
            <a:ext cx="336090" cy="3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4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BC7B-E08A-7544-812F-7510E84F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for Part P1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A890-5BB8-D84E-B74B-7101E26C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Over-arching conclusion:</a:t>
            </a:r>
          </a:p>
          <a:p>
            <a:pPr lvl="1"/>
            <a:r>
              <a:rPr lang="en-US" dirty="0"/>
              <a:t>Many, time-tested tools for plain graphs (PR, SVD, BP)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13D72-277F-A442-AE8B-19B682A5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44E96-F424-F845-9D49-9CDF5A70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F8E19-D240-7847-A8D2-22AC21CF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3612F-47AA-CA4D-9BBE-404A66AA70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8933" y="3824689"/>
            <a:ext cx="2706134" cy="22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4744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6CF9-29AB-C348-AAF6-32E50096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70E4-C7E8-3E49-8A8C-66DA5214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F1C4-DA36-824E-9BFE-EA46F12A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9C40B-22FA-3B48-83A9-7FB5577D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1D38DA-A76B-5746-A8B5-55D76C1353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31" y="1788495"/>
            <a:ext cx="1203652" cy="1209133"/>
          </a:xfrm>
          <a:prstGeom prst="rect">
            <a:avLst/>
          </a:prstGeom>
        </p:spPr>
      </p:pic>
      <p:pic>
        <p:nvPicPr>
          <p:cNvPr id="14" name="Picture 13" descr="dhivya-eswaran-231x231.png">
            <a:extLst>
              <a:ext uri="{FF2B5EF4-FFF2-40B4-BE49-F238E27FC236}">
                <a16:creationId xmlns:a16="http://schemas.microsoft.com/office/drawing/2014/main" id="{239B8F50-2DDF-F44F-AFE2-CD5DAA0DF7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31" y="3175287"/>
            <a:ext cx="1180447" cy="1209133"/>
          </a:xfrm>
          <a:prstGeom prst="rect">
            <a:avLst/>
          </a:prstGeom>
        </p:spPr>
      </p:pic>
      <p:pic>
        <p:nvPicPr>
          <p:cNvPr id="15" name="Picture 14" descr="vagelis-journal-photo.png">
            <a:extLst>
              <a:ext uri="{FF2B5EF4-FFF2-40B4-BE49-F238E27FC236}">
                <a16:creationId xmlns:a16="http://schemas.microsoft.com/office/drawing/2014/main" id="{FE09650C-FF22-3342-863D-16AF69486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914" y="4562080"/>
            <a:ext cx="988685" cy="1226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89F20F-1239-5344-BC6E-31F0AB14E52A}"/>
              </a:ext>
            </a:extLst>
          </p:cNvPr>
          <p:cNvSpPr txBox="1"/>
          <p:nvPr/>
        </p:nvSpPr>
        <p:spPr>
          <a:xfrm>
            <a:off x="1723681" y="2058244"/>
            <a:ext cx="233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Danai </a:t>
            </a:r>
            <a:r>
              <a:rPr lang="en-US" sz="2800" dirty="0" err="1">
                <a:latin typeface="+mn-lt"/>
                <a:ea typeface="ＭＳ Ｐゴシック" charset="-128"/>
                <a:cs typeface="ＭＳ Ｐゴシック" charset="-128"/>
              </a:rPr>
              <a:t>Koutra</a:t>
            </a:r>
            <a:endParaRPr lang="en-US" sz="2800" dirty="0">
              <a:latin typeface="+mn-lt"/>
              <a:ea typeface="ＭＳ Ｐゴシック" charset="-128"/>
              <a:cs typeface="ＭＳ Ｐゴシック" charset="-128"/>
            </a:endParaRPr>
          </a:p>
          <a:p>
            <a:pPr algn="l"/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U. Michigan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9A3DA6-5D23-5B4C-B03C-8D6470D4CA05}"/>
              </a:ext>
            </a:extLst>
          </p:cNvPr>
          <p:cNvSpPr txBox="1"/>
          <p:nvPr/>
        </p:nvSpPr>
        <p:spPr>
          <a:xfrm>
            <a:off x="1737968" y="3280776"/>
            <a:ext cx="303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+mn-lt"/>
                <a:ea typeface="ＭＳ Ｐゴシック" charset="-128"/>
              </a:rPr>
              <a:t>Dhivya</a:t>
            </a:r>
            <a:r>
              <a:rPr lang="en-US" sz="2800" dirty="0">
                <a:latin typeface="+mn-lt"/>
                <a:ea typeface="ＭＳ Ｐゴシック" charset="-128"/>
              </a:rPr>
              <a:t> Eswaran</a:t>
            </a:r>
          </a:p>
          <a:p>
            <a:pPr algn="l"/>
            <a:r>
              <a:rPr lang="en-US" sz="2800" dirty="0">
                <a:latin typeface="+mn-lt"/>
                <a:ea typeface="ＭＳ Ｐゴシック" charset="-128"/>
              </a:rPr>
              <a:t>CMU -&gt; Amazon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5B45A-3CEE-764E-A5FF-E9CCD5120FCF}"/>
              </a:ext>
            </a:extLst>
          </p:cNvPr>
          <p:cNvSpPr txBox="1"/>
          <p:nvPr/>
        </p:nvSpPr>
        <p:spPr>
          <a:xfrm>
            <a:off x="1728057" y="4503309"/>
            <a:ext cx="2336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+mn-lt"/>
                <a:ea typeface="ＭＳ Ｐゴシック" charset="-128"/>
              </a:rPr>
              <a:t>Vagelis</a:t>
            </a:r>
            <a:endParaRPr lang="en-US" sz="2800" dirty="0">
              <a:latin typeface="+mn-lt"/>
              <a:ea typeface="ＭＳ Ｐゴシック" charset="-128"/>
            </a:endParaRPr>
          </a:p>
          <a:p>
            <a:pPr algn="l"/>
            <a:r>
              <a:rPr lang="en-US" sz="2800" dirty="0" err="1">
                <a:latin typeface="+mn-lt"/>
                <a:ea typeface="ＭＳ Ｐゴシック" charset="-128"/>
              </a:rPr>
              <a:t>Papalexakis</a:t>
            </a:r>
            <a:endParaRPr lang="en-US" sz="2800" dirty="0">
              <a:latin typeface="+mn-lt"/>
              <a:ea typeface="ＭＳ Ｐゴシック" charset="-128"/>
            </a:endParaRPr>
          </a:p>
          <a:p>
            <a:pPr algn="l"/>
            <a:r>
              <a:rPr lang="en-US" sz="2800" dirty="0">
                <a:latin typeface="+mn-lt"/>
                <a:ea typeface="ＭＳ Ｐゴシック" charset="-128"/>
              </a:rPr>
              <a:t>UCR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CC39B-B8B9-BF4E-9209-906DB3990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680" y="1803218"/>
            <a:ext cx="903024" cy="12091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02872D-ABFB-CD48-847E-A6A9772949CB}"/>
              </a:ext>
            </a:extLst>
          </p:cNvPr>
          <p:cNvSpPr txBox="1"/>
          <p:nvPr/>
        </p:nvSpPr>
        <p:spPr>
          <a:xfrm>
            <a:off x="4756562" y="2058243"/>
            <a:ext cx="2663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+mn-lt"/>
                <a:ea typeface="ＭＳ Ｐゴシック" charset="-128"/>
              </a:rPr>
              <a:t>Namyong</a:t>
            </a:r>
            <a:r>
              <a:rPr lang="en-US" sz="2800" dirty="0">
                <a:latin typeface="+mn-lt"/>
                <a:ea typeface="ＭＳ Ｐゴシック" charset="-128"/>
              </a:rPr>
              <a:t> Park</a:t>
            </a:r>
          </a:p>
          <a:p>
            <a:pPr algn="l"/>
            <a:r>
              <a:rPr lang="en-US" sz="2800" dirty="0">
                <a:latin typeface="+mn-lt"/>
                <a:ea typeface="ＭＳ Ｐゴシック" charset="-128"/>
              </a:rPr>
              <a:t>CMU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E08C9-0898-8E4F-AB17-8C7823D67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214" y="3175287"/>
            <a:ext cx="947955" cy="12506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199F8D-B4D7-CE47-BEE6-1E95E9CE768D}"/>
              </a:ext>
            </a:extLst>
          </p:cNvPr>
          <p:cNvSpPr txBox="1"/>
          <p:nvPr/>
        </p:nvSpPr>
        <p:spPr>
          <a:xfrm>
            <a:off x="4768408" y="3275209"/>
            <a:ext cx="2781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+mn-lt"/>
                <a:ea typeface="ＭＳ Ｐゴシック" charset="-128"/>
              </a:rPr>
              <a:t>Hyun Ah Song</a:t>
            </a:r>
          </a:p>
          <a:p>
            <a:pPr algn="l"/>
            <a:r>
              <a:rPr lang="en-US" sz="2800" dirty="0">
                <a:latin typeface="+mn-lt"/>
                <a:ea typeface="ＭＳ Ｐゴシック" charset="-128"/>
              </a:rPr>
              <a:t>CMU -&gt; Amazon</a:t>
            </a:r>
          </a:p>
        </p:txBody>
      </p:sp>
    </p:spTree>
    <p:extLst>
      <p:ext uri="{BB962C8B-B14F-4D97-AF65-F5344CB8AC3E}">
        <p14:creationId xmlns:p14="http://schemas.microsoft.com/office/powerpoint/2010/main" val="4090836924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8E46-46B9-D446-9A09-19DE0062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 – Graphs - More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5314-CF37-404E-BADA-E70B72051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Danai </a:t>
            </a:r>
            <a:r>
              <a:rPr lang="en-US" dirty="0" err="1"/>
              <a:t>Koutra</a:t>
            </a:r>
            <a:r>
              <a:rPr lang="en-US" dirty="0"/>
              <a:t> and Christos Faloutsos, </a:t>
            </a:r>
            <a:r>
              <a:rPr lang="en-US" i="1" dirty="0">
                <a:hlinkClick r:id="rId2"/>
              </a:rPr>
              <a:t>Individual and Collective Graph Mining: Principles, Algorithms, and Applications</a:t>
            </a:r>
            <a:r>
              <a:rPr lang="en-US" i="1" dirty="0"/>
              <a:t> </a:t>
            </a:r>
            <a:r>
              <a:rPr lang="en-US" dirty="0"/>
              <a:t>October 2017, Morgan Claypool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83965-B6B3-1048-B65A-80F82720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2D86C-96D0-504F-AA8E-00F39676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E85F-7BAC-1A4B-8E89-614D796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C5693-1D97-1947-992B-E90FCA315E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075" y="3986212"/>
            <a:ext cx="1359320" cy="1671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01234-DB78-C34A-9FE4-15524825AA7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084" y="4217463"/>
            <a:ext cx="1203652" cy="12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8405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840D877B-E437-9E42-BAF6-6B965B4DF7E6}"/>
              </a:ext>
            </a:extLst>
          </p:cNvPr>
          <p:cNvSpPr/>
          <p:nvPr/>
        </p:nvSpPr>
        <p:spPr bwMode="auto">
          <a:xfrm>
            <a:off x="7648720" y="4192597"/>
            <a:ext cx="1106923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6998893-3899-0A4E-A23B-FDCCC9C51392}"/>
              </a:ext>
            </a:extLst>
          </p:cNvPr>
          <p:cNvSpPr/>
          <p:nvPr/>
        </p:nvSpPr>
        <p:spPr bwMode="auto">
          <a:xfrm>
            <a:off x="7438886" y="4376704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6E6DD-A242-E743-A8BC-5F925FCB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2E19-CB93-E849-9008-A5954627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A8FA-0417-3F4A-B5DD-CE9FE93A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11-2B6F-E242-9970-96EAC63C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299BB-06B6-C743-BD4A-0F3307031A2D}"/>
              </a:ext>
            </a:extLst>
          </p:cNvPr>
          <p:cNvSpPr txBox="1"/>
          <p:nvPr/>
        </p:nvSpPr>
        <p:spPr>
          <a:xfrm>
            <a:off x="945693" y="1119289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plain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54D27-B43D-3E4B-A4BC-DB077608B474}"/>
              </a:ext>
            </a:extLst>
          </p:cNvPr>
          <p:cNvSpPr txBox="1"/>
          <p:nvPr/>
        </p:nvSpPr>
        <p:spPr>
          <a:xfrm>
            <a:off x="3633212" y="1821316"/>
            <a:ext cx="15256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Node-</a:t>
            </a:r>
            <a:r>
              <a:rPr lang="en-US" dirty="0" err="1">
                <a:latin typeface="+mn-lt"/>
              </a:rPr>
              <a:t>attr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F2EBD-2C38-304E-B05A-2FF86FEDDAF4}"/>
              </a:ext>
            </a:extLst>
          </p:cNvPr>
          <p:cNvSpPr txBox="1"/>
          <p:nvPr/>
        </p:nvSpPr>
        <p:spPr>
          <a:xfrm>
            <a:off x="7022275" y="1804106"/>
            <a:ext cx="14887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Edge-</a:t>
            </a:r>
            <a:r>
              <a:rPr lang="en-US" dirty="0" err="1">
                <a:latin typeface="+mn-lt"/>
              </a:rPr>
              <a:t>attr</a:t>
            </a:r>
            <a:r>
              <a:rPr lang="en-US" dirty="0">
                <a:latin typeface="+mn-lt"/>
              </a:rPr>
              <a:t>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827F56-9899-834A-A488-8F9AB532F1B7}"/>
              </a:ext>
            </a:extLst>
          </p:cNvPr>
          <p:cNvGrpSpPr>
            <a:grpSpLocks noChangeAspect="1"/>
          </p:cNvGrpSpPr>
          <p:nvPr/>
        </p:nvGrpSpPr>
        <p:grpSpPr>
          <a:xfrm>
            <a:off x="3889676" y="2556731"/>
            <a:ext cx="1961772" cy="1125145"/>
            <a:chOff x="3280044" y="2270754"/>
            <a:chExt cx="6539239" cy="375048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C36D154-9D61-2641-9714-1216B470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8B3EB5-BC02-8540-8A56-CD2B3D8C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A7FC3A-B1ED-3541-9AA0-8A3FAE5D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8B57F6-5316-7648-9B0E-2483CAF3732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0E67D4-C76C-7440-8672-A4F901F4D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6BA59C-5DE8-114A-8C76-A7DE091584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3C77AB-C5E4-0346-A23F-B860F84CE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0" name="Picture 2" descr="See the source image">
              <a:extLst>
                <a:ext uri="{FF2B5EF4-FFF2-40B4-BE49-F238E27FC236}">
                  <a16:creationId xmlns:a16="http://schemas.microsoft.com/office/drawing/2014/main" id="{33019A24-8AEE-0B4E-A582-08A6B964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EB1ECC79-A4A2-974F-A79D-458E6AB8E9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A76BBFBF-A4CF-C748-9D27-3E3A707AF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70F9A4-6137-8D48-A7E7-E7F089A579DD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EFC858-D4D1-2744-BBDF-1D30549962E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9EEE4E8-6138-EC47-8D36-0B74A74E4B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D114B99-ECB1-5F4B-BDC6-283FC40A4FEF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B15691-2B8F-6C49-890C-8830486693C2}"/>
              </a:ext>
            </a:extLst>
          </p:cNvPr>
          <p:cNvGrpSpPr>
            <a:grpSpLocks noChangeAspect="1"/>
          </p:cNvGrpSpPr>
          <p:nvPr/>
        </p:nvGrpSpPr>
        <p:grpSpPr>
          <a:xfrm>
            <a:off x="3683488" y="2597717"/>
            <a:ext cx="168378" cy="167013"/>
            <a:chOff x="3811979" y="4990918"/>
            <a:chExt cx="241078" cy="2391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AA88453-76D6-724F-BBBC-2B8F3263C0B4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B69D2C-EE26-C14A-84BC-03744CC5426F}"/>
                </a:ext>
              </a:extLst>
            </p:cNvPr>
            <p:cNvCxnSpPr>
              <a:stCxn id="47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AFA2BE-B99D-4740-9EF7-A99014CB42A8}"/>
              </a:ext>
            </a:extLst>
          </p:cNvPr>
          <p:cNvGrpSpPr>
            <a:grpSpLocks noChangeAspect="1"/>
          </p:cNvGrpSpPr>
          <p:nvPr/>
        </p:nvGrpSpPr>
        <p:grpSpPr>
          <a:xfrm>
            <a:off x="3587271" y="3005526"/>
            <a:ext cx="104394" cy="177957"/>
            <a:chOff x="5555931" y="4930158"/>
            <a:chExt cx="159092" cy="27119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61F873E-1B85-944C-9306-115E57205A29}"/>
                </a:ext>
              </a:extLst>
            </p:cNvPr>
            <p:cNvSpPr/>
            <p:nvPr/>
          </p:nvSpPr>
          <p:spPr bwMode="auto">
            <a:xfrm>
              <a:off x="5560644" y="4930158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31E126-0934-3D46-9244-F8C049DCD818}"/>
                </a:ext>
              </a:extLst>
            </p:cNvPr>
            <p:cNvCxnSpPr>
              <a:stCxn id="52" idx="4"/>
            </p:cNvCxnSpPr>
            <p:nvPr/>
          </p:nvCxnSpPr>
          <p:spPr bwMode="auto">
            <a:xfrm flipH="1">
              <a:off x="5637833" y="5064839"/>
              <a:ext cx="1" cy="136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595F31-080E-4E4D-AC67-62AD6C604F7A}"/>
                </a:ext>
              </a:extLst>
            </p:cNvPr>
            <p:cNvCxnSpPr/>
            <p:nvPr/>
          </p:nvCxnSpPr>
          <p:spPr bwMode="auto">
            <a:xfrm>
              <a:off x="5555931" y="5134422"/>
              <a:ext cx="15437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7D458-92DB-B943-A807-871D17C3C428}"/>
              </a:ext>
            </a:extLst>
          </p:cNvPr>
          <p:cNvGrpSpPr>
            <a:grpSpLocks noChangeAspect="1"/>
          </p:cNvGrpSpPr>
          <p:nvPr/>
        </p:nvGrpSpPr>
        <p:grpSpPr>
          <a:xfrm>
            <a:off x="3737400" y="3489406"/>
            <a:ext cx="168378" cy="167013"/>
            <a:chOff x="3811979" y="4990918"/>
            <a:chExt cx="241078" cy="2391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EBA6788-BD85-4948-825C-2A06763F28A2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3D1DA0-201B-0048-A9A0-6A0C68D60CE9}"/>
                </a:ext>
              </a:extLst>
            </p:cNvPr>
            <p:cNvCxnSpPr>
              <a:stCxn id="60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9A112770-1DE4-C540-B0C5-3D0CC33101DE}"/>
              </a:ext>
            </a:extLst>
          </p:cNvPr>
          <p:cNvSpPr/>
          <p:nvPr/>
        </p:nvSpPr>
        <p:spPr bwMode="auto">
          <a:xfrm>
            <a:off x="3434543" y="2675354"/>
            <a:ext cx="107824" cy="94067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B3D5CA0-4462-CE4D-A690-FAEBBF67AA76}"/>
              </a:ext>
            </a:extLst>
          </p:cNvPr>
          <p:cNvSpPr/>
          <p:nvPr/>
        </p:nvSpPr>
        <p:spPr bwMode="auto">
          <a:xfrm>
            <a:off x="3377401" y="3005526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988E771-55B2-5E45-A60D-24BF107CC6D6}"/>
              </a:ext>
            </a:extLst>
          </p:cNvPr>
          <p:cNvSpPr/>
          <p:nvPr/>
        </p:nvSpPr>
        <p:spPr bwMode="auto">
          <a:xfrm>
            <a:off x="3508698" y="3558674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98280B-804E-3C4E-B50A-186F6BA57202}"/>
              </a:ext>
            </a:extLst>
          </p:cNvPr>
          <p:cNvGrpSpPr/>
          <p:nvPr/>
        </p:nvGrpSpPr>
        <p:grpSpPr>
          <a:xfrm>
            <a:off x="274564" y="2691542"/>
            <a:ext cx="2372525" cy="3027904"/>
            <a:chOff x="274564" y="2691542"/>
            <a:chExt cx="2372525" cy="30279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CF51C8-ABD7-194B-825A-1F67B5FBE1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317" y="2691542"/>
              <a:ext cx="1961772" cy="1125145"/>
              <a:chOff x="3280044" y="2270754"/>
              <a:chExt cx="6539239" cy="375048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BA707E7-4B7E-414A-9B6A-188195CC1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4315" y="2504786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03BBA58-909A-4142-BD3B-18F440877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80044" y="3606655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58FC2E6-F891-4A42-AFDA-CAB705388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81620" y="3459694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EF32A73-1494-844F-93B5-8D1ED7760B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73891" y="28802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31B5CCD-7892-C34A-B6DF-BDE72553F97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21339" y="30401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C31ED51-42A9-3E48-910B-7A9D674FEE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890052" y="5317975"/>
                <a:ext cx="1256875" cy="36720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12E07CE-2013-BF47-8880-A4E053109C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05292" y="4012945"/>
                <a:ext cx="2396542" cy="33220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9" name="Picture 2" descr="See the source image">
                <a:extLst>
                  <a:ext uri="{FF2B5EF4-FFF2-40B4-BE49-F238E27FC236}">
                    <a16:creationId xmlns:a16="http://schemas.microsoft.com/office/drawing/2014/main" id="{60FEDD91-3D79-1D4C-B240-C10C1F6933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3200" y="2270754"/>
                <a:ext cx="497268" cy="732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Black people clipart 2 people clip art 0 people clipartbold 2">
                <a:hlinkClick r:id="rId6"/>
                <a:extLst>
                  <a:ext uri="{FF2B5EF4-FFF2-40B4-BE49-F238E27FC236}">
                    <a16:creationId xmlns:a16="http://schemas.microsoft.com/office/drawing/2014/main" id="{6A90CDE4-62DC-2E4F-846D-9D3CE9865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9227" y="5208657"/>
                <a:ext cx="638025" cy="812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6" descr="People man cartoon clip art vector free vector for free download about">
                <a:hlinkClick r:id="rId8"/>
                <a:extLst>
                  <a:ext uri="{FF2B5EF4-FFF2-40B4-BE49-F238E27FC236}">
                    <a16:creationId xmlns:a16="http://schemas.microsoft.com/office/drawing/2014/main" id="{C67D4AC3-3F41-1D48-BA55-760784FB8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9854" y="5016668"/>
                <a:ext cx="623297" cy="812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847276-8070-374B-AB1C-07DB913ABA46}"/>
                  </a:ext>
                </a:extLst>
              </p:cNvPr>
              <p:cNvSpPr txBox="1"/>
              <p:nvPr/>
            </p:nvSpPr>
            <p:spPr>
              <a:xfrm rot="7578871">
                <a:off x="6693220" y="2106061"/>
                <a:ext cx="1122517" cy="5129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4000" b="1" dirty="0"/>
              </a:p>
              <a:p>
                <a:endParaRPr lang="en-US" sz="5400" b="1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50F872-2D99-5949-87A0-892BF62AD05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865357" y="3259696"/>
                <a:ext cx="1505207" cy="220808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1C2071C-09C5-FA4F-A101-7D336C891C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78905" y="3377345"/>
                <a:ext cx="1823187" cy="1749696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/>
              </a:ln>
              <a:effectLst/>
            </p:spPr>
          </p:cxn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FE208D8-AE6C-6748-BFEF-95FADA8E1D16}"/>
                  </a:ext>
                </a:extLst>
              </p:cNvPr>
              <p:cNvSpPr/>
              <p:nvPr/>
            </p:nvSpPr>
            <p:spPr bwMode="auto">
              <a:xfrm>
                <a:off x="4181707" y="3356517"/>
                <a:ext cx="78059" cy="680224"/>
              </a:xfrm>
              <a:custGeom>
                <a:avLst/>
                <a:gdLst>
                  <a:gd name="connsiteX0" fmla="*/ 78059 w 78059"/>
                  <a:gd name="connsiteY0" fmla="*/ 680224 h 680224"/>
                  <a:gd name="connsiteX1" fmla="*/ 0 w 78059"/>
                  <a:gd name="connsiteY1" fmla="*/ 0 h 680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59" h="680224">
                    <a:moveTo>
                      <a:pt x="78059" y="680224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C56C1F2-139E-FB4F-B40C-7B7A9AE57590}"/>
                </a:ext>
              </a:extLst>
            </p:cNvPr>
            <p:cNvGrpSpPr/>
            <p:nvPr/>
          </p:nvGrpSpPr>
          <p:grpSpPr>
            <a:xfrm>
              <a:off x="274564" y="3986079"/>
              <a:ext cx="1681057" cy="1733367"/>
              <a:chOff x="274564" y="3986079"/>
              <a:chExt cx="1681057" cy="173336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D6AB8E-7F33-1A44-992F-548A10C95284}"/>
                  </a:ext>
                </a:extLst>
              </p:cNvPr>
              <p:cNvSpPr/>
              <p:nvPr/>
            </p:nvSpPr>
            <p:spPr bwMode="auto">
              <a:xfrm>
                <a:off x="848698" y="4500748"/>
                <a:ext cx="1106923" cy="11756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EC11467-EE1F-6D42-8264-3AFD9F511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983" y="4501817"/>
                <a:ext cx="204243" cy="24377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CF43A6A-334B-8947-9EE8-3239A8988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983" y="4851586"/>
                <a:ext cx="163381" cy="243774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8A4452-D827-8140-8D39-CAFEEAD3574B}"/>
                  </a:ext>
                </a:extLst>
              </p:cNvPr>
              <p:cNvSpPr txBox="1"/>
              <p:nvPr/>
            </p:nvSpPr>
            <p:spPr>
              <a:xfrm rot="5400000">
                <a:off x="261740" y="5214179"/>
                <a:ext cx="518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E0306BF-4FF3-B046-8104-6F271D6F8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7112" y="4140300"/>
                <a:ext cx="204243" cy="243774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A609B5F-83FC-DE43-8D7D-FAFA0646C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19216" y="4139592"/>
                <a:ext cx="163381" cy="243774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C1989D-6FD0-BC42-B94C-BDACF7CB4672}"/>
                  </a:ext>
                </a:extLst>
              </p:cNvPr>
              <p:cNvSpPr txBox="1"/>
              <p:nvPr/>
            </p:nvSpPr>
            <p:spPr>
              <a:xfrm>
                <a:off x="1437530" y="3986079"/>
                <a:ext cx="518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0FBF42B-F017-BC43-8B57-35D58B94A078}"/>
                  </a:ext>
                </a:extLst>
              </p:cNvPr>
              <p:cNvSpPr txBox="1"/>
              <p:nvPr/>
            </p:nvSpPr>
            <p:spPr>
              <a:xfrm>
                <a:off x="1169814" y="4851586"/>
                <a:ext cx="42511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A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058E4B-A774-F34D-8072-7549B5328190}"/>
              </a:ext>
            </a:extLst>
          </p:cNvPr>
          <p:cNvGrpSpPr/>
          <p:nvPr/>
        </p:nvGrpSpPr>
        <p:grpSpPr>
          <a:xfrm>
            <a:off x="4241477" y="3984902"/>
            <a:ext cx="1681057" cy="1733367"/>
            <a:chOff x="274564" y="3986079"/>
            <a:chExt cx="1681057" cy="173336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B27E006-BA7D-224E-9902-338EAC4CF253}"/>
                </a:ext>
              </a:extLst>
            </p:cNvPr>
            <p:cNvSpPr/>
            <p:nvPr/>
          </p:nvSpPr>
          <p:spPr bwMode="auto">
            <a:xfrm>
              <a:off x="848698" y="4500748"/>
              <a:ext cx="1106923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2A8366-B063-B64D-8D2C-5F2B5C6C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501817"/>
              <a:ext cx="204243" cy="243774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A7466D8-2C28-7041-A310-722994F2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851586"/>
              <a:ext cx="163381" cy="243774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B7D16F5-6E3B-2C47-AE59-1332DC9DED7B}"/>
                </a:ext>
              </a:extLst>
            </p:cNvPr>
            <p:cNvSpPr txBox="1"/>
            <p:nvPr/>
          </p:nvSpPr>
          <p:spPr>
            <a:xfrm rot="5400000">
              <a:off x="261740" y="52141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4B39DF8-93D9-DF4F-8F5A-1C7350B76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112" y="4140300"/>
              <a:ext cx="204243" cy="24377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B8013C9-517B-1844-86D5-DAF270B80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16" y="4139592"/>
              <a:ext cx="163381" cy="243774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969A51-65D1-2747-B917-37BDF345339E}"/>
                </a:ext>
              </a:extLst>
            </p:cNvPr>
            <p:cNvSpPr txBox="1"/>
            <p:nvPr/>
          </p:nvSpPr>
          <p:spPr>
            <a:xfrm>
              <a:off x="1437530" y="39860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988DC98-EAF9-BC42-A629-7742C94BC594}"/>
                </a:ext>
              </a:extLst>
            </p:cNvPr>
            <p:cNvSpPr txBox="1"/>
            <p:nvPr/>
          </p:nvSpPr>
          <p:spPr>
            <a:xfrm>
              <a:off x="1169814" y="4851586"/>
              <a:ext cx="42511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A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C4BA5C7C-7E70-704E-A560-9A6222FF14D2}"/>
              </a:ext>
            </a:extLst>
          </p:cNvPr>
          <p:cNvSpPr/>
          <p:nvPr/>
        </p:nvSpPr>
        <p:spPr bwMode="auto">
          <a:xfrm>
            <a:off x="3198774" y="4496958"/>
            <a:ext cx="806184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8F13951-8E4E-9F43-BAA5-AD11D5438F36}"/>
              </a:ext>
            </a:extLst>
          </p:cNvPr>
          <p:cNvSpPr txBox="1"/>
          <p:nvPr/>
        </p:nvSpPr>
        <p:spPr>
          <a:xfrm>
            <a:off x="3431313" y="4838811"/>
            <a:ext cx="388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F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05050D-508C-4C49-9204-5C507E82250A}"/>
              </a:ext>
            </a:extLst>
          </p:cNvPr>
          <p:cNvGrpSpPr>
            <a:grpSpLocks noChangeAspect="1"/>
          </p:cNvGrpSpPr>
          <p:nvPr/>
        </p:nvGrpSpPr>
        <p:grpSpPr>
          <a:xfrm>
            <a:off x="3851866" y="4196105"/>
            <a:ext cx="168378" cy="167013"/>
            <a:chOff x="3811979" y="4990918"/>
            <a:chExt cx="241078" cy="239123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BA5AC7E-B567-BC4E-BE10-0E940259AAEF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E3A5D15-AA89-FA4D-A052-4F855958515E}"/>
                </a:ext>
              </a:extLst>
            </p:cNvPr>
            <p:cNvCxnSpPr>
              <a:stCxn id="81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46C43E-E836-9048-B758-E560EF93FA9A}"/>
              </a:ext>
            </a:extLst>
          </p:cNvPr>
          <p:cNvGrpSpPr>
            <a:grpSpLocks noChangeAspect="1"/>
          </p:cNvGrpSpPr>
          <p:nvPr/>
        </p:nvGrpSpPr>
        <p:grpSpPr>
          <a:xfrm>
            <a:off x="3655820" y="4262253"/>
            <a:ext cx="104394" cy="177957"/>
            <a:chOff x="5555931" y="4930158"/>
            <a:chExt cx="159092" cy="27119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2268F7-502B-8E48-BD0B-5FA1405A29E2}"/>
                </a:ext>
              </a:extLst>
            </p:cNvPr>
            <p:cNvSpPr/>
            <p:nvPr/>
          </p:nvSpPr>
          <p:spPr bwMode="auto">
            <a:xfrm>
              <a:off x="5560644" y="4930158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6963629-E4D0-4E48-95D1-699E7053CE5E}"/>
                </a:ext>
              </a:extLst>
            </p:cNvPr>
            <p:cNvCxnSpPr>
              <a:stCxn id="84" idx="4"/>
            </p:cNvCxnSpPr>
            <p:nvPr/>
          </p:nvCxnSpPr>
          <p:spPr bwMode="auto">
            <a:xfrm flipH="1">
              <a:off x="5637833" y="5064839"/>
              <a:ext cx="1" cy="136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170140-0F5D-6E4A-9178-925EBCCE82A1}"/>
                </a:ext>
              </a:extLst>
            </p:cNvPr>
            <p:cNvCxnSpPr/>
            <p:nvPr/>
          </p:nvCxnSpPr>
          <p:spPr bwMode="auto">
            <a:xfrm>
              <a:off x="5555931" y="5134422"/>
              <a:ext cx="15437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60FCC8D9-7DB7-0A4E-BF47-D82074983F08}"/>
              </a:ext>
            </a:extLst>
          </p:cNvPr>
          <p:cNvSpPr/>
          <p:nvPr/>
        </p:nvSpPr>
        <p:spPr bwMode="auto">
          <a:xfrm>
            <a:off x="3446868" y="4256562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D612FF7-D391-004D-AD25-9EF9B9E4A435}"/>
              </a:ext>
            </a:extLst>
          </p:cNvPr>
          <p:cNvSpPr/>
          <p:nvPr/>
        </p:nvSpPr>
        <p:spPr bwMode="auto">
          <a:xfrm>
            <a:off x="3198774" y="4256562"/>
            <a:ext cx="107824" cy="94067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CBE5090-D622-1543-A284-420BB92D8B7A}"/>
              </a:ext>
            </a:extLst>
          </p:cNvPr>
          <p:cNvCxnSpPr>
            <a:cxnSpLocks/>
          </p:cNvCxnSpPr>
          <p:nvPr/>
        </p:nvCxnSpPr>
        <p:spPr bwMode="auto">
          <a:xfrm>
            <a:off x="2590800" y="1295400"/>
            <a:ext cx="6563" cy="4737624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20B9C39-9880-BE49-85FB-8EBCAA8DB2BD}"/>
              </a:ext>
            </a:extLst>
          </p:cNvPr>
          <p:cNvCxnSpPr/>
          <p:nvPr/>
        </p:nvCxnSpPr>
        <p:spPr bwMode="auto">
          <a:xfrm>
            <a:off x="6372639" y="1804106"/>
            <a:ext cx="0" cy="435265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DD81147-35DD-9841-AA56-795D414204D4}"/>
              </a:ext>
            </a:extLst>
          </p:cNvPr>
          <p:cNvGrpSpPr>
            <a:grpSpLocks noChangeAspect="1"/>
          </p:cNvGrpSpPr>
          <p:nvPr/>
        </p:nvGrpSpPr>
        <p:grpSpPr>
          <a:xfrm>
            <a:off x="7091091" y="2535644"/>
            <a:ext cx="1961772" cy="1125145"/>
            <a:chOff x="3280044" y="2270754"/>
            <a:chExt cx="6539239" cy="3750483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B24615A-9188-394A-BDC9-D789013F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5804C70-7768-1E4C-8503-7E7F6DDB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9220D03-7FDE-A944-90E2-6C4977C0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40C8F33-A5CF-934C-8281-FDFFE65DB57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C5B4E23-3D32-794E-A28C-B91DE41E29C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D3B87F2-62F0-8947-8097-F5EAF9F977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1CCF7F2-E37F-AA46-AFF6-88435411BB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0" name="Picture 2" descr="See the source image">
              <a:extLst>
                <a:ext uri="{FF2B5EF4-FFF2-40B4-BE49-F238E27FC236}">
                  <a16:creationId xmlns:a16="http://schemas.microsoft.com/office/drawing/2014/main" id="{542C1CE9-5204-394D-B22A-3CF0DE1FF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861ED515-FA45-254F-9159-0509EB84A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FAC336EC-ABC9-AD42-99A6-EEA8E5FF4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DBAB674-5FED-4048-B830-1A3E517D7198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EFFCCD-F139-F64D-A491-29B719E566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2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7CAB018-D355-AA43-8936-3E11AE5951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4925" cap="flat" cmpd="dbl" algn="ctr">
              <a:solidFill>
                <a:srgbClr val="FF9300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0C75D8E-0247-444C-9B50-ED3ECF31C887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7E2654-7E8C-D94F-B954-F545C8CC9013}"/>
              </a:ext>
            </a:extLst>
          </p:cNvPr>
          <p:cNvSpPr/>
          <p:nvPr/>
        </p:nvSpPr>
        <p:spPr bwMode="auto">
          <a:xfrm>
            <a:off x="7261999" y="4525088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1720B4A-B23E-864D-8BBA-876D8204C4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526157"/>
            <a:ext cx="204243" cy="24377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C8117A0-A23F-444B-94DF-6F57B971B0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875926"/>
            <a:ext cx="163381" cy="24377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4624571-31D9-234B-BF8C-F633CF6BBE0E}"/>
              </a:ext>
            </a:extLst>
          </p:cNvPr>
          <p:cNvSpPr txBox="1"/>
          <p:nvPr/>
        </p:nvSpPr>
        <p:spPr>
          <a:xfrm rot="5400000">
            <a:off x="6675041" y="523851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DFB9274-91CB-2B43-AB64-321ADE8507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B754346-E3B3-6A46-8C66-5119193673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D59B898-5579-F944-BE82-7D8B394F9FDD}"/>
              </a:ext>
            </a:extLst>
          </p:cNvPr>
          <p:cNvSpPr txBox="1"/>
          <p:nvPr/>
        </p:nvSpPr>
        <p:spPr>
          <a:xfrm>
            <a:off x="7850831" y="574661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526731-D8C9-F241-9675-1813CB0652B6}"/>
              </a:ext>
            </a:extLst>
          </p:cNvPr>
          <p:cNvSpPr txBox="1"/>
          <p:nvPr/>
        </p:nvSpPr>
        <p:spPr>
          <a:xfrm>
            <a:off x="7591931" y="4875926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T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36B1DD8-E07B-0A4A-85B2-C536A1F620EB}"/>
              </a:ext>
            </a:extLst>
          </p:cNvPr>
          <p:cNvCxnSpPr/>
          <p:nvPr/>
        </p:nvCxnSpPr>
        <p:spPr bwMode="auto">
          <a:xfrm flipV="1">
            <a:off x="7254472" y="4192597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C3A66D-C7EF-FB4F-9A46-104010A8B655}"/>
              </a:ext>
            </a:extLst>
          </p:cNvPr>
          <p:cNvCxnSpPr/>
          <p:nvPr/>
        </p:nvCxnSpPr>
        <p:spPr bwMode="auto">
          <a:xfrm flipV="1">
            <a:off x="8356212" y="4193154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0905A31-F25F-8740-A290-49E268FD68C6}"/>
              </a:ext>
            </a:extLst>
          </p:cNvPr>
          <p:cNvCxnSpPr/>
          <p:nvPr/>
        </p:nvCxnSpPr>
        <p:spPr bwMode="auto">
          <a:xfrm flipV="1">
            <a:off x="8368922" y="5341598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100DC-7453-F244-A1BF-75DCDCFAFD12}"/>
              </a:ext>
            </a:extLst>
          </p:cNvPr>
          <p:cNvCxnSpPr>
            <a:cxnSpLocks/>
          </p:cNvCxnSpPr>
          <p:nvPr/>
        </p:nvCxnSpPr>
        <p:spPr bwMode="auto">
          <a:xfrm>
            <a:off x="6640720" y="4364040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435A561-1133-B74C-AA17-9EECA044D468}"/>
              </a:ext>
            </a:extLst>
          </p:cNvPr>
          <p:cNvCxnSpPr>
            <a:cxnSpLocks/>
          </p:cNvCxnSpPr>
          <p:nvPr/>
        </p:nvCxnSpPr>
        <p:spPr bwMode="auto">
          <a:xfrm>
            <a:off x="6747194" y="42208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dbl" algn="ctr">
            <a:solidFill>
              <a:srgbClr val="FF93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BA03645-F55F-8B40-B3DB-3FBB1C46C5CE}"/>
              </a:ext>
            </a:extLst>
          </p:cNvPr>
          <p:cNvCxnSpPr>
            <a:cxnSpLocks/>
          </p:cNvCxnSpPr>
          <p:nvPr/>
        </p:nvCxnSpPr>
        <p:spPr bwMode="auto">
          <a:xfrm>
            <a:off x="6901467" y="40906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1EEDC30-A716-C444-B800-E55D08203C2A}"/>
              </a:ext>
            </a:extLst>
          </p:cNvPr>
          <p:cNvSpPr txBox="1"/>
          <p:nvPr/>
        </p:nvSpPr>
        <p:spPr>
          <a:xfrm>
            <a:off x="5491848" y="1155929"/>
            <a:ext cx="1407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Complex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F2775A6-8C4B-0344-9C6C-01D07C6B22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46FB45E2-624D-4840-B06E-60B572D14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4ADE16A9-296A-FB48-AA1F-4EA48903CFF9}"/>
              </a:ext>
            </a:extLst>
          </p:cNvPr>
          <p:cNvSpPr txBox="1"/>
          <p:nvPr/>
        </p:nvSpPr>
        <p:spPr>
          <a:xfrm>
            <a:off x="3186851" y="5815937"/>
            <a:ext cx="25635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Coupled Matrices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0AB50-4451-5D42-BF0E-965889E274C5}"/>
              </a:ext>
            </a:extLst>
          </p:cNvPr>
          <p:cNvSpPr txBox="1"/>
          <p:nvPr/>
        </p:nvSpPr>
        <p:spPr>
          <a:xfrm>
            <a:off x="7181066" y="5852614"/>
            <a:ext cx="108632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Tensor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9E4D8D3-16D5-EA46-8EDF-83A6DB2FBDAA}"/>
              </a:ext>
            </a:extLst>
          </p:cNvPr>
          <p:cNvSpPr txBox="1"/>
          <p:nvPr/>
        </p:nvSpPr>
        <p:spPr>
          <a:xfrm>
            <a:off x="810866" y="5815108"/>
            <a:ext cx="10919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Matrix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B16CC3A-23D6-1A44-AF22-C41058CE99AF}"/>
              </a:ext>
            </a:extLst>
          </p:cNvPr>
          <p:cNvSpPr/>
          <p:nvPr/>
        </p:nvSpPr>
        <p:spPr bwMode="auto">
          <a:xfrm>
            <a:off x="6178579" y="1648372"/>
            <a:ext cx="2686288" cy="4590689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69328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8E46-46B9-D446-9A09-19DE0062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 – Graphs - More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5314-CF37-404E-BADA-E70B72051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Deepayan</a:t>
            </a:r>
            <a:r>
              <a:rPr lang="en-US" dirty="0"/>
              <a:t> Chakrabarti and Christos Faloutsos, </a:t>
            </a:r>
            <a:r>
              <a:rPr lang="en-US" i="1" dirty="0">
                <a:hlinkClick r:id="rId2"/>
              </a:rPr>
              <a:t>Graph Mining: Laws, Tools, and Case Studies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Oct. 2012, Morgan Claypool.</a:t>
            </a:r>
            <a:endParaRPr lang="en-US" dirty="0">
              <a:hlinkClick r:id="rId3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83965-B6B3-1048-B65A-80F82720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2D86C-96D0-504F-AA8E-00F39676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E85F-7BAC-1A4B-8E89-614D796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160</a:t>
            </a:fld>
            <a:endParaRPr lang="en-US"/>
          </a:p>
        </p:txBody>
      </p:sp>
      <p:pic>
        <p:nvPicPr>
          <p:cNvPr id="7" name="Picture 6" descr="book-gm.jpg">
            <a:extLst>
              <a:ext uri="{FF2B5EF4-FFF2-40B4-BE49-F238E27FC236}">
                <a16:creationId xmlns:a16="http://schemas.microsoft.com/office/drawing/2014/main" id="{AD140A27-F8D5-0840-B6B4-839383067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247" y="3929260"/>
            <a:ext cx="1363453" cy="1693665"/>
          </a:xfrm>
          <a:prstGeom prst="rect">
            <a:avLst/>
          </a:prstGeom>
        </p:spPr>
      </p:pic>
      <p:pic>
        <p:nvPicPr>
          <p:cNvPr id="8" name="Picture 7" descr="deepayface.jpg">
            <a:extLst>
              <a:ext uri="{FF2B5EF4-FFF2-40B4-BE49-F238E27FC236}">
                <a16:creationId xmlns:a16="http://schemas.microsoft.com/office/drawing/2014/main" id="{41202A3F-15D2-9F43-8968-01898E096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999" y="4226817"/>
            <a:ext cx="994477" cy="10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82036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8E46-46B9-D446-9A09-19DE0062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 – Graphs - More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5314-CF37-404E-BADA-E70B72051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Anomaly detection</a:t>
            </a:r>
          </a:p>
          <a:p>
            <a:r>
              <a:rPr lang="en-US" dirty="0"/>
              <a:t>Leman </a:t>
            </a:r>
            <a:r>
              <a:rPr lang="en-US" dirty="0" err="1"/>
              <a:t>Akoglu</a:t>
            </a:r>
            <a:r>
              <a:rPr lang="en-US" dirty="0"/>
              <a:t>, </a:t>
            </a:r>
            <a:r>
              <a:rPr lang="en-US" dirty="0" err="1"/>
              <a:t>Hanghang</a:t>
            </a:r>
            <a:r>
              <a:rPr lang="en-US" dirty="0"/>
              <a:t> Tong, &amp; Danai </a:t>
            </a:r>
            <a:r>
              <a:rPr lang="en-US" dirty="0" err="1"/>
              <a:t>Koutra</a:t>
            </a:r>
            <a:r>
              <a:rPr lang="en-US" dirty="0"/>
              <a:t>, </a:t>
            </a:r>
            <a:r>
              <a:rPr lang="en-US" i="1" dirty="0">
                <a:hlinkClick r:id="rId2"/>
              </a:rPr>
              <a:t>Graph based anomaly detection and description: a survey</a:t>
            </a:r>
            <a:r>
              <a:rPr lang="en-US" i="1" dirty="0"/>
              <a:t> </a:t>
            </a:r>
            <a:r>
              <a:rPr lang="en-US" dirty="0"/>
              <a:t>Data Mining and Knowledge Discovery (2015) 29: 626.</a:t>
            </a:r>
          </a:p>
          <a:p>
            <a:endParaRPr lang="en-US" dirty="0"/>
          </a:p>
          <a:p>
            <a:r>
              <a:rPr lang="en-US" dirty="0" err="1"/>
              <a:t>Arxiv</a:t>
            </a:r>
            <a:r>
              <a:rPr lang="en-US" dirty="0"/>
              <a:t> version: </a:t>
            </a:r>
            <a:r>
              <a:rPr lang="en-US" dirty="0">
                <a:hlinkClick r:id="rId3"/>
              </a:rPr>
              <a:t>https://arxiv.org/abs/1404.4679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83965-B6B3-1048-B65A-80F82720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2D86C-96D0-504F-AA8E-00F39676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E85F-7BAC-1A4B-8E89-614D796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17362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642237-CC12-664A-994E-9814836AF4E9}"/>
              </a:ext>
            </a:extLst>
          </p:cNvPr>
          <p:cNvSpPr/>
          <p:nvPr/>
        </p:nvSpPr>
        <p:spPr bwMode="auto">
          <a:xfrm>
            <a:off x="6263641" y="2973366"/>
            <a:ext cx="2509155" cy="3884634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162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27" name="Graphic 26" descr="Thumbs up sign">
            <a:extLst>
              <a:ext uri="{FF2B5EF4-FFF2-40B4-BE49-F238E27FC236}">
                <a16:creationId xmlns:a16="http://schemas.microsoft.com/office/drawing/2014/main" id="{8AF3FAC6-B9AD-AE47-9328-57A29155E3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5834" y="2922344"/>
            <a:ext cx="336090" cy="336090"/>
          </a:xfrm>
          <a:prstGeom prst="rect">
            <a:avLst/>
          </a:prstGeom>
        </p:spPr>
      </p:pic>
      <p:pic>
        <p:nvPicPr>
          <p:cNvPr id="37" name="Graphic 36" descr="Thumbs up sign">
            <a:extLst>
              <a:ext uri="{FF2B5EF4-FFF2-40B4-BE49-F238E27FC236}">
                <a16:creationId xmlns:a16="http://schemas.microsoft.com/office/drawing/2014/main" id="{1C176155-7273-054B-8E83-9CAB1F58CD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295" y="3284478"/>
            <a:ext cx="336090" cy="336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19" name="Graphic 18" descr="Thumbs up sign">
            <a:extLst>
              <a:ext uri="{FF2B5EF4-FFF2-40B4-BE49-F238E27FC236}">
                <a16:creationId xmlns:a16="http://schemas.microsoft.com/office/drawing/2014/main" id="{CA28C9CA-C356-AF40-B216-FEFBC74B4C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498" y="3700697"/>
            <a:ext cx="336090" cy="336090"/>
          </a:xfrm>
          <a:prstGeom prst="rect">
            <a:avLst/>
          </a:prstGeom>
        </p:spPr>
      </p:pic>
      <p:pic>
        <p:nvPicPr>
          <p:cNvPr id="20" name="Graphic 19" descr="Thumbs up sign">
            <a:extLst>
              <a:ext uri="{FF2B5EF4-FFF2-40B4-BE49-F238E27FC236}">
                <a16:creationId xmlns:a16="http://schemas.microsoft.com/office/drawing/2014/main" id="{A9DA751A-9A89-364B-83AF-4992649BCC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4370" y="4036787"/>
            <a:ext cx="336090" cy="336090"/>
          </a:xfrm>
          <a:prstGeom prst="rect">
            <a:avLst/>
          </a:prstGeom>
        </p:spPr>
      </p:pic>
      <p:pic>
        <p:nvPicPr>
          <p:cNvPr id="21" name="Graphic 20" descr="Thumbs up sign">
            <a:extLst>
              <a:ext uri="{FF2B5EF4-FFF2-40B4-BE49-F238E27FC236}">
                <a16:creationId xmlns:a16="http://schemas.microsoft.com/office/drawing/2014/main" id="{F4C87D7C-5C63-8445-A0ED-FB57C1B83C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5319" y="4476644"/>
            <a:ext cx="336090" cy="3360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EF71FE-67F9-5D49-9DD8-61DED56240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038" y="6008280"/>
            <a:ext cx="749027" cy="74902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32D7A9-BED0-B447-B412-7073A9252265}"/>
              </a:ext>
            </a:extLst>
          </p:cNvPr>
          <p:cNvSpPr/>
          <p:nvPr/>
        </p:nvSpPr>
        <p:spPr bwMode="auto">
          <a:xfrm>
            <a:off x="6367749" y="3258433"/>
            <a:ext cx="2090451" cy="1478819"/>
          </a:xfrm>
          <a:prstGeom prst="roundRect">
            <a:avLst/>
          </a:prstGeom>
          <a:solidFill>
            <a:srgbClr val="FFFF0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20007A-6B85-204F-8E45-BAF3384EBD7E}"/>
              </a:ext>
            </a:extLst>
          </p:cNvPr>
          <p:cNvGrpSpPr>
            <a:grpSpLocks noChangeAspect="1"/>
          </p:cNvGrpSpPr>
          <p:nvPr/>
        </p:nvGrpSpPr>
        <p:grpSpPr>
          <a:xfrm>
            <a:off x="6528506" y="3464278"/>
            <a:ext cx="1818420" cy="938819"/>
            <a:chOff x="6309937" y="3306169"/>
            <a:chExt cx="2179320" cy="112514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5777993-548C-3A4D-B01D-11BC4C8FC3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16024" y="3371249"/>
              <a:ext cx="168378" cy="167013"/>
              <a:chOff x="3811979" y="4990918"/>
              <a:chExt cx="241078" cy="239123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16F699B-9819-064F-8B36-0360C59A35EF}"/>
                  </a:ext>
                </a:extLst>
              </p:cNvPr>
              <p:cNvSpPr/>
              <p:nvPr/>
            </p:nvSpPr>
            <p:spPr bwMode="auto">
              <a:xfrm>
                <a:off x="3811979" y="5095360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97ED0676-EEBF-FA45-87E0-26EDAB71A0AE}"/>
                  </a:ext>
                </a:extLst>
              </p:cNvPr>
              <p:cNvCxnSpPr>
                <a:stCxn id="63" idx="7"/>
              </p:cNvCxnSpPr>
              <p:nvPr/>
            </p:nvCxnSpPr>
            <p:spPr bwMode="auto">
              <a:xfrm flipV="1">
                <a:off x="3943750" y="4990918"/>
                <a:ext cx="109307" cy="12416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9CDFFC1-2400-9243-9092-727316F479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19807" y="3779058"/>
              <a:ext cx="104394" cy="177957"/>
              <a:chOff x="5555931" y="4930158"/>
              <a:chExt cx="159092" cy="271197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4FEA15E-27ED-C34B-81FE-D1D400BAA859}"/>
                  </a:ext>
                </a:extLst>
              </p:cNvPr>
              <p:cNvSpPr/>
              <p:nvPr/>
            </p:nvSpPr>
            <p:spPr bwMode="auto">
              <a:xfrm>
                <a:off x="5560644" y="4930158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18D7C00-947C-6C48-8DD3-ECA230938090}"/>
                  </a:ext>
                </a:extLst>
              </p:cNvPr>
              <p:cNvCxnSpPr>
                <a:stCxn id="60" idx="4"/>
              </p:cNvCxnSpPr>
              <p:nvPr/>
            </p:nvCxnSpPr>
            <p:spPr bwMode="auto">
              <a:xfrm flipH="1">
                <a:off x="5637833" y="5064839"/>
                <a:ext cx="1" cy="13651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E83D655-9595-0242-8695-777C222B2189}"/>
                  </a:ext>
                </a:extLst>
              </p:cNvPr>
              <p:cNvCxnSpPr/>
              <p:nvPr/>
            </p:nvCxnSpPr>
            <p:spPr bwMode="auto">
              <a:xfrm>
                <a:off x="5555931" y="5134422"/>
                <a:ext cx="154379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ACE2A1B-92C0-2D46-9834-E3FA207B5C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69936" y="4262938"/>
              <a:ext cx="168378" cy="167013"/>
              <a:chOff x="3811979" y="4990918"/>
              <a:chExt cx="241078" cy="239123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0271ED4-D7AE-9242-B4E2-2BB715C27BD6}"/>
                  </a:ext>
                </a:extLst>
              </p:cNvPr>
              <p:cNvSpPr/>
              <p:nvPr/>
            </p:nvSpPr>
            <p:spPr bwMode="auto">
              <a:xfrm>
                <a:off x="3811979" y="5095360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14744D95-8C15-184F-A757-FC29F283E251}"/>
                  </a:ext>
                </a:extLst>
              </p:cNvPr>
              <p:cNvCxnSpPr>
                <a:stCxn id="58" idx="7"/>
              </p:cNvCxnSpPr>
              <p:nvPr/>
            </p:nvCxnSpPr>
            <p:spPr bwMode="auto">
              <a:xfrm flipV="1">
                <a:off x="3943750" y="4990918"/>
                <a:ext cx="109307" cy="12416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6F4F5A4-B1A8-B34A-880C-FA98819D0CC5}"/>
                </a:ext>
              </a:extLst>
            </p:cNvPr>
            <p:cNvSpPr/>
            <p:nvPr/>
          </p:nvSpPr>
          <p:spPr bwMode="auto">
            <a:xfrm>
              <a:off x="6367079" y="3448886"/>
              <a:ext cx="107824" cy="94067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DDBEA35-DBCA-B84C-B12F-8B05E368D51D}"/>
                </a:ext>
              </a:extLst>
            </p:cNvPr>
            <p:cNvSpPr/>
            <p:nvPr/>
          </p:nvSpPr>
          <p:spPr bwMode="auto">
            <a:xfrm>
              <a:off x="6309937" y="3779058"/>
              <a:ext cx="107824" cy="9406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8E21B9D-C383-AC46-A280-89332B279509}"/>
                </a:ext>
              </a:extLst>
            </p:cNvPr>
            <p:cNvSpPr/>
            <p:nvPr/>
          </p:nvSpPr>
          <p:spPr bwMode="auto">
            <a:xfrm>
              <a:off x="6441234" y="4332206"/>
              <a:ext cx="107824" cy="9406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1C9F10E-6108-2443-BDC9-E473ABB91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4403" y="3376379"/>
              <a:ext cx="204243" cy="24377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756009C-92FF-D948-B61D-077D656EE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9122" y="3706939"/>
              <a:ext cx="163381" cy="24377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66C2BB3-9F74-974D-90B1-E78E01403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9595" y="3662851"/>
              <a:ext cx="139662" cy="243774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687BA5-05B4-1A4A-A83A-B29F900717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507276" y="3489015"/>
              <a:ext cx="430740" cy="7003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7014C6-8158-164E-8B04-32D870CA28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91511" y="3536979"/>
              <a:ext cx="446506" cy="33422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BA22D9E-4358-D24C-AEEC-85F7B4B1E4B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32124" y="4220335"/>
              <a:ext cx="377063" cy="11016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FD099E2-5315-A64B-B3D3-AEE5DB3CDF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86696" y="3828826"/>
              <a:ext cx="718963" cy="9966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5" name="Picture 2" descr="See the source image">
              <a:extLst>
                <a:ext uri="{FF2B5EF4-FFF2-40B4-BE49-F238E27FC236}">
                  <a16:creationId xmlns:a16="http://schemas.microsoft.com/office/drawing/2014/main" id="{BBC8EE30-661B-D84F-AAA1-2D369FD78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1069" y="3306169"/>
              <a:ext cx="149180" cy="219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Black people clipart 2 people clip art 0 people clipartbold 2">
              <a:hlinkClick r:id="rId11"/>
              <a:extLst>
                <a:ext uri="{FF2B5EF4-FFF2-40B4-BE49-F238E27FC236}">
                  <a16:creationId xmlns:a16="http://schemas.microsoft.com/office/drawing/2014/main" id="{33D69AED-D2C2-3842-8B1A-4882BD949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877" y="4187540"/>
              <a:ext cx="191408" cy="243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People man cartoon clip art vector free vector for free download about">
              <a:hlinkClick r:id="rId13"/>
              <a:extLst>
                <a:ext uri="{FF2B5EF4-FFF2-40B4-BE49-F238E27FC236}">
                  <a16:creationId xmlns:a16="http://schemas.microsoft.com/office/drawing/2014/main" id="{EE8C2AB3-0430-F243-AA31-114867765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0065" y="4129943"/>
              <a:ext cx="186989" cy="243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313270-6AC3-B648-BCDD-C2D37C5933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24716" y="3602852"/>
              <a:ext cx="451562" cy="66242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2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5081B8-1D09-764D-84F2-A9FEF9A42D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08780" y="3638146"/>
              <a:ext cx="546956" cy="524909"/>
            </a:xfrm>
            <a:prstGeom prst="straightConnector1">
              <a:avLst/>
            </a:prstGeom>
            <a:solidFill>
              <a:schemeClr val="accent1"/>
            </a:solidFill>
            <a:ln w="34925" cap="flat" cmpd="dbl" algn="ctr">
              <a:solidFill>
                <a:srgbClr val="FF9300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AE773CA-2A4E-574F-BE04-8832A5347F5B}"/>
                </a:ext>
              </a:extLst>
            </p:cNvPr>
            <p:cNvSpPr/>
            <p:nvPr/>
          </p:nvSpPr>
          <p:spPr bwMode="auto">
            <a:xfrm>
              <a:off x="7419621" y="3631898"/>
              <a:ext cx="23418" cy="204067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8451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840D877B-E437-9E42-BAF6-6B965B4DF7E6}"/>
              </a:ext>
            </a:extLst>
          </p:cNvPr>
          <p:cNvSpPr/>
          <p:nvPr/>
        </p:nvSpPr>
        <p:spPr bwMode="auto">
          <a:xfrm>
            <a:off x="7648720" y="4192597"/>
            <a:ext cx="1106923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6998893-3899-0A4E-A23B-FDCCC9C51392}"/>
              </a:ext>
            </a:extLst>
          </p:cNvPr>
          <p:cNvSpPr/>
          <p:nvPr/>
        </p:nvSpPr>
        <p:spPr bwMode="auto">
          <a:xfrm>
            <a:off x="7438886" y="4376704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6E6DD-A242-E743-A8BC-5F925FCB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2E19-CB93-E849-9008-A5954627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A8FA-0417-3F4A-B5DD-CE9FE93A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11-2B6F-E242-9970-96EAC63C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299BB-06B6-C743-BD4A-0F3307031A2D}"/>
              </a:ext>
            </a:extLst>
          </p:cNvPr>
          <p:cNvSpPr txBox="1"/>
          <p:nvPr/>
        </p:nvSpPr>
        <p:spPr>
          <a:xfrm>
            <a:off x="945693" y="1119289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plain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54D27-B43D-3E4B-A4BC-DB077608B474}"/>
              </a:ext>
            </a:extLst>
          </p:cNvPr>
          <p:cNvSpPr txBox="1"/>
          <p:nvPr/>
        </p:nvSpPr>
        <p:spPr>
          <a:xfrm>
            <a:off x="3633212" y="1821316"/>
            <a:ext cx="15256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Node-</a:t>
            </a:r>
            <a:r>
              <a:rPr lang="en-US" dirty="0" err="1">
                <a:latin typeface="+mn-lt"/>
              </a:rPr>
              <a:t>attr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F2EBD-2C38-304E-B05A-2FF86FEDDAF4}"/>
              </a:ext>
            </a:extLst>
          </p:cNvPr>
          <p:cNvSpPr txBox="1"/>
          <p:nvPr/>
        </p:nvSpPr>
        <p:spPr>
          <a:xfrm>
            <a:off x="7022275" y="1804106"/>
            <a:ext cx="14887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Edge-</a:t>
            </a:r>
            <a:r>
              <a:rPr lang="en-US" dirty="0" err="1">
                <a:latin typeface="+mn-lt"/>
              </a:rPr>
              <a:t>attr</a:t>
            </a:r>
            <a:r>
              <a:rPr lang="en-US" dirty="0">
                <a:latin typeface="+mn-lt"/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CF51C8-ABD7-194B-825A-1F67B5FBE14B}"/>
              </a:ext>
            </a:extLst>
          </p:cNvPr>
          <p:cNvGrpSpPr>
            <a:grpSpLocks noChangeAspect="1"/>
          </p:cNvGrpSpPr>
          <p:nvPr/>
        </p:nvGrpSpPr>
        <p:grpSpPr>
          <a:xfrm>
            <a:off x="685317" y="2691542"/>
            <a:ext cx="1961772" cy="1125145"/>
            <a:chOff x="3280044" y="2270754"/>
            <a:chExt cx="6539239" cy="37504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A707E7-4B7E-414A-9B6A-188195CC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3BBA58-909A-4142-BD3B-18F440877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8FC2E6-F891-4A42-AFDA-CAB705388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32A73-1494-844F-93B5-8D1ED7760B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1B5CCD-7892-C34A-B6DF-BDE72553F9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31ED51-42A9-3E48-910B-7A9D674FE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12E07CE-2013-BF47-8880-A4E053109C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9" name="Picture 2" descr="See the source image">
              <a:extLst>
                <a:ext uri="{FF2B5EF4-FFF2-40B4-BE49-F238E27FC236}">
                  <a16:creationId xmlns:a16="http://schemas.microsoft.com/office/drawing/2014/main" id="{60FEDD91-3D79-1D4C-B240-C10C1F693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6A90CDE4-62DC-2E4F-846D-9D3CE9865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C67D4AC3-3F41-1D48-BA55-760784FB8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847276-8070-374B-AB1C-07DB913ABA46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50F872-2D99-5949-87A0-892BF62AD0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C2071C-09C5-FA4F-A101-7D336C891C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FE208D8-AE6C-6748-BFEF-95FADA8E1D16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827F56-9899-834A-A488-8F9AB532F1B7}"/>
              </a:ext>
            </a:extLst>
          </p:cNvPr>
          <p:cNvGrpSpPr>
            <a:grpSpLocks noChangeAspect="1"/>
          </p:cNvGrpSpPr>
          <p:nvPr/>
        </p:nvGrpSpPr>
        <p:grpSpPr>
          <a:xfrm>
            <a:off x="3889676" y="2556731"/>
            <a:ext cx="1961772" cy="1125145"/>
            <a:chOff x="3280044" y="2270754"/>
            <a:chExt cx="6539239" cy="375048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C36D154-9D61-2641-9714-1216B470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8B3EB5-BC02-8540-8A56-CD2B3D8C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A7FC3A-B1ED-3541-9AA0-8A3FAE5D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8B57F6-5316-7648-9B0E-2483CAF3732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0E67D4-C76C-7440-8672-A4F901F4DC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6BA59C-5DE8-114A-8C76-A7DE091584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3C77AB-C5E4-0346-A23F-B860F84CE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0" name="Picture 2" descr="See the source image">
              <a:extLst>
                <a:ext uri="{FF2B5EF4-FFF2-40B4-BE49-F238E27FC236}">
                  <a16:creationId xmlns:a16="http://schemas.microsoft.com/office/drawing/2014/main" id="{33019A24-8AEE-0B4E-A582-08A6B964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EB1ECC79-A4A2-974F-A79D-458E6AB8E9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A76BBFBF-A4CF-C748-9D27-3E3A707AF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70F9A4-6137-8D48-A7E7-E7F089A579DD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EFC858-D4D1-2744-BBDF-1D30549962E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9EEE4E8-6138-EC47-8D36-0B74A74E4B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D114B99-ECB1-5F4B-BDC6-283FC40A4FEF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B15691-2B8F-6C49-890C-8830486693C2}"/>
              </a:ext>
            </a:extLst>
          </p:cNvPr>
          <p:cNvGrpSpPr>
            <a:grpSpLocks noChangeAspect="1"/>
          </p:cNvGrpSpPr>
          <p:nvPr/>
        </p:nvGrpSpPr>
        <p:grpSpPr>
          <a:xfrm>
            <a:off x="3683488" y="2597717"/>
            <a:ext cx="168378" cy="167013"/>
            <a:chOff x="3811979" y="4990918"/>
            <a:chExt cx="241078" cy="2391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AA88453-76D6-724F-BBBC-2B8F3263C0B4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B69D2C-EE26-C14A-84BC-03744CC5426F}"/>
                </a:ext>
              </a:extLst>
            </p:cNvPr>
            <p:cNvCxnSpPr>
              <a:stCxn id="47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AFA2BE-B99D-4740-9EF7-A99014CB42A8}"/>
              </a:ext>
            </a:extLst>
          </p:cNvPr>
          <p:cNvGrpSpPr>
            <a:grpSpLocks noChangeAspect="1"/>
          </p:cNvGrpSpPr>
          <p:nvPr/>
        </p:nvGrpSpPr>
        <p:grpSpPr>
          <a:xfrm>
            <a:off x="3587271" y="3005526"/>
            <a:ext cx="104394" cy="177957"/>
            <a:chOff x="5555931" y="4930158"/>
            <a:chExt cx="159092" cy="27119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61F873E-1B85-944C-9306-115E57205A29}"/>
                </a:ext>
              </a:extLst>
            </p:cNvPr>
            <p:cNvSpPr/>
            <p:nvPr/>
          </p:nvSpPr>
          <p:spPr bwMode="auto">
            <a:xfrm>
              <a:off x="5560644" y="4930158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131E126-0934-3D46-9244-F8C049DCD818}"/>
                </a:ext>
              </a:extLst>
            </p:cNvPr>
            <p:cNvCxnSpPr>
              <a:stCxn id="52" idx="4"/>
            </p:cNvCxnSpPr>
            <p:nvPr/>
          </p:nvCxnSpPr>
          <p:spPr bwMode="auto">
            <a:xfrm flipH="1">
              <a:off x="5637833" y="5064839"/>
              <a:ext cx="1" cy="136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595F31-080E-4E4D-AC67-62AD6C604F7A}"/>
                </a:ext>
              </a:extLst>
            </p:cNvPr>
            <p:cNvCxnSpPr/>
            <p:nvPr/>
          </p:nvCxnSpPr>
          <p:spPr bwMode="auto">
            <a:xfrm>
              <a:off x="5555931" y="5134422"/>
              <a:ext cx="15437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7D458-92DB-B943-A807-871D17C3C428}"/>
              </a:ext>
            </a:extLst>
          </p:cNvPr>
          <p:cNvGrpSpPr>
            <a:grpSpLocks noChangeAspect="1"/>
          </p:cNvGrpSpPr>
          <p:nvPr/>
        </p:nvGrpSpPr>
        <p:grpSpPr>
          <a:xfrm>
            <a:off x="3737400" y="3489406"/>
            <a:ext cx="168378" cy="167013"/>
            <a:chOff x="3811979" y="4990918"/>
            <a:chExt cx="241078" cy="2391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EBA6788-BD85-4948-825C-2A06763F28A2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3D1DA0-201B-0048-A9A0-6A0C68D60CE9}"/>
                </a:ext>
              </a:extLst>
            </p:cNvPr>
            <p:cNvCxnSpPr>
              <a:stCxn id="60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9A112770-1DE4-C540-B0C5-3D0CC33101DE}"/>
              </a:ext>
            </a:extLst>
          </p:cNvPr>
          <p:cNvSpPr/>
          <p:nvPr/>
        </p:nvSpPr>
        <p:spPr bwMode="auto">
          <a:xfrm>
            <a:off x="3434543" y="2675354"/>
            <a:ext cx="107824" cy="94067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B3D5CA0-4462-CE4D-A690-FAEBBF67AA76}"/>
              </a:ext>
            </a:extLst>
          </p:cNvPr>
          <p:cNvSpPr/>
          <p:nvPr/>
        </p:nvSpPr>
        <p:spPr bwMode="auto">
          <a:xfrm>
            <a:off x="3377401" y="3005526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988E771-55B2-5E45-A60D-24BF107CC6D6}"/>
              </a:ext>
            </a:extLst>
          </p:cNvPr>
          <p:cNvSpPr/>
          <p:nvPr/>
        </p:nvSpPr>
        <p:spPr bwMode="auto">
          <a:xfrm>
            <a:off x="3508698" y="3558674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C56C1F2-139E-FB4F-B40C-7B7A9AE57590}"/>
              </a:ext>
            </a:extLst>
          </p:cNvPr>
          <p:cNvGrpSpPr/>
          <p:nvPr/>
        </p:nvGrpSpPr>
        <p:grpSpPr>
          <a:xfrm>
            <a:off x="274564" y="3986079"/>
            <a:ext cx="1681057" cy="1733367"/>
            <a:chOff x="274564" y="3986079"/>
            <a:chExt cx="1681057" cy="17333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ED6AB8E-7F33-1A44-992F-548A10C95284}"/>
                </a:ext>
              </a:extLst>
            </p:cNvPr>
            <p:cNvSpPr/>
            <p:nvPr/>
          </p:nvSpPr>
          <p:spPr bwMode="auto">
            <a:xfrm>
              <a:off x="848698" y="4500748"/>
              <a:ext cx="1106923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C11467-EE1F-6D42-8264-3AFD9F511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501817"/>
              <a:ext cx="204243" cy="24377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CF43A6A-334B-8947-9EE8-3239A8988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851586"/>
              <a:ext cx="163381" cy="24377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8A4452-D827-8140-8D39-CAFEEAD3574B}"/>
                </a:ext>
              </a:extLst>
            </p:cNvPr>
            <p:cNvSpPr txBox="1"/>
            <p:nvPr/>
          </p:nvSpPr>
          <p:spPr>
            <a:xfrm rot="5400000">
              <a:off x="261740" y="52141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E0306BF-4FF3-B046-8104-6F271D6F8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112" y="4140300"/>
              <a:ext cx="204243" cy="24377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A609B5F-83FC-DE43-8D7D-FAFA0646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16" y="4139592"/>
              <a:ext cx="163381" cy="24377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C1989D-6FD0-BC42-B94C-BDACF7CB4672}"/>
                </a:ext>
              </a:extLst>
            </p:cNvPr>
            <p:cNvSpPr txBox="1"/>
            <p:nvPr/>
          </p:nvSpPr>
          <p:spPr>
            <a:xfrm>
              <a:off x="1437530" y="39860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0FBF42B-F017-BC43-8B57-35D58B94A078}"/>
                </a:ext>
              </a:extLst>
            </p:cNvPr>
            <p:cNvSpPr txBox="1"/>
            <p:nvPr/>
          </p:nvSpPr>
          <p:spPr>
            <a:xfrm>
              <a:off x="1169814" y="4851586"/>
              <a:ext cx="42511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058E4B-A774-F34D-8072-7549B5328190}"/>
              </a:ext>
            </a:extLst>
          </p:cNvPr>
          <p:cNvGrpSpPr/>
          <p:nvPr/>
        </p:nvGrpSpPr>
        <p:grpSpPr>
          <a:xfrm>
            <a:off x="4241477" y="3984902"/>
            <a:ext cx="1681057" cy="1733367"/>
            <a:chOff x="274564" y="3986079"/>
            <a:chExt cx="1681057" cy="173336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B27E006-BA7D-224E-9902-338EAC4CF253}"/>
                </a:ext>
              </a:extLst>
            </p:cNvPr>
            <p:cNvSpPr/>
            <p:nvPr/>
          </p:nvSpPr>
          <p:spPr bwMode="auto">
            <a:xfrm>
              <a:off x="848698" y="4500748"/>
              <a:ext cx="1106923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92A8366-B063-B64D-8D2C-5F2B5C6C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501817"/>
              <a:ext cx="204243" cy="243774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A7466D8-2C28-7041-A310-722994F2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983" y="4851586"/>
              <a:ext cx="163381" cy="243774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B7D16F5-6E3B-2C47-AE59-1332DC9DED7B}"/>
                </a:ext>
              </a:extLst>
            </p:cNvPr>
            <p:cNvSpPr txBox="1"/>
            <p:nvPr/>
          </p:nvSpPr>
          <p:spPr>
            <a:xfrm rot="5400000">
              <a:off x="261740" y="52141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4B39DF8-93D9-DF4F-8F5A-1C7350B76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112" y="4140300"/>
              <a:ext cx="204243" cy="24377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B8013C9-517B-1844-86D5-DAF270B80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16" y="4139592"/>
              <a:ext cx="163381" cy="243774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969A51-65D1-2747-B917-37BDF345339E}"/>
                </a:ext>
              </a:extLst>
            </p:cNvPr>
            <p:cNvSpPr txBox="1"/>
            <p:nvPr/>
          </p:nvSpPr>
          <p:spPr>
            <a:xfrm>
              <a:off x="1437530" y="3986079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988DC98-EAF9-BC42-A629-7742C94BC594}"/>
                </a:ext>
              </a:extLst>
            </p:cNvPr>
            <p:cNvSpPr txBox="1"/>
            <p:nvPr/>
          </p:nvSpPr>
          <p:spPr>
            <a:xfrm>
              <a:off x="1169814" y="4851586"/>
              <a:ext cx="42511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A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C4BA5C7C-7E70-704E-A560-9A6222FF14D2}"/>
              </a:ext>
            </a:extLst>
          </p:cNvPr>
          <p:cNvSpPr/>
          <p:nvPr/>
        </p:nvSpPr>
        <p:spPr bwMode="auto">
          <a:xfrm>
            <a:off x="3198774" y="4496958"/>
            <a:ext cx="806184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8F13951-8E4E-9F43-BAA5-AD11D5438F36}"/>
              </a:ext>
            </a:extLst>
          </p:cNvPr>
          <p:cNvSpPr txBox="1"/>
          <p:nvPr/>
        </p:nvSpPr>
        <p:spPr>
          <a:xfrm>
            <a:off x="3431313" y="4838811"/>
            <a:ext cx="388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F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05050D-508C-4C49-9204-5C507E82250A}"/>
              </a:ext>
            </a:extLst>
          </p:cNvPr>
          <p:cNvGrpSpPr>
            <a:grpSpLocks noChangeAspect="1"/>
          </p:cNvGrpSpPr>
          <p:nvPr/>
        </p:nvGrpSpPr>
        <p:grpSpPr>
          <a:xfrm>
            <a:off x="3851866" y="4196105"/>
            <a:ext cx="168378" cy="167013"/>
            <a:chOff x="3811979" y="4990918"/>
            <a:chExt cx="241078" cy="239123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BA5AC7E-B567-BC4E-BE10-0E940259AAEF}"/>
                </a:ext>
              </a:extLst>
            </p:cNvPr>
            <p:cNvSpPr/>
            <p:nvPr/>
          </p:nvSpPr>
          <p:spPr bwMode="auto">
            <a:xfrm>
              <a:off x="3811979" y="5095360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E3A5D15-AA89-FA4D-A052-4F855958515E}"/>
                </a:ext>
              </a:extLst>
            </p:cNvPr>
            <p:cNvCxnSpPr>
              <a:stCxn id="81" idx="7"/>
            </p:cNvCxnSpPr>
            <p:nvPr/>
          </p:nvCxnSpPr>
          <p:spPr bwMode="auto">
            <a:xfrm flipV="1">
              <a:off x="3943750" y="4990918"/>
              <a:ext cx="109307" cy="1241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46C43E-E836-9048-B758-E560EF93FA9A}"/>
              </a:ext>
            </a:extLst>
          </p:cNvPr>
          <p:cNvGrpSpPr>
            <a:grpSpLocks noChangeAspect="1"/>
          </p:cNvGrpSpPr>
          <p:nvPr/>
        </p:nvGrpSpPr>
        <p:grpSpPr>
          <a:xfrm>
            <a:off x="3655820" y="4262253"/>
            <a:ext cx="104394" cy="177957"/>
            <a:chOff x="5555931" y="4930158"/>
            <a:chExt cx="159092" cy="27119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2268F7-502B-8E48-BD0B-5FA1405A29E2}"/>
                </a:ext>
              </a:extLst>
            </p:cNvPr>
            <p:cNvSpPr/>
            <p:nvPr/>
          </p:nvSpPr>
          <p:spPr bwMode="auto">
            <a:xfrm>
              <a:off x="5560644" y="4930158"/>
              <a:ext cx="154379" cy="134681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6963629-E4D0-4E48-95D1-699E7053CE5E}"/>
                </a:ext>
              </a:extLst>
            </p:cNvPr>
            <p:cNvCxnSpPr>
              <a:stCxn id="84" idx="4"/>
            </p:cNvCxnSpPr>
            <p:nvPr/>
          </p:nvCxnSpPr>
          <p:spPr bwMode="auto">
            <a:xfrm flipH="1">
              <a:off x="5637833" y="5064839"/>
              <a:ext cx="1" cy="136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170140-0F5D-6E4A-9178-925EBCCE82A1}"/>
                </a:ext>
              </a:extLst>
            </p:cNvPr>
            <p:cNvCxnSpPr/>
            <p:nvPr/>
          </p:nvCxnSpPr>
          <p:spPr bwMode="auto">
            <a:xfrm>
              <a:off x="5555931" y="5134422"/>
              <a:ext cx="15437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60FCC8D9-7DB7-0A4E-BF47-D82074983F08}"/>
              </a:ext>
            </a:extLst>
          </p:cNvPr>
          <p:cNvSpPr/>
          <p:nvPr/>
        </p:nvSpPr>
        <p:spPr bwMode="auto">
          <a:xfrm>
            <a:off x="3446868" y="4256562"/>
            <a:ext cx="107824" cy="94067"/>
          </a:xfrm>
          <a:prstGeom prst="ellipse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D612FF7-D391-004D-AD25-9EF9B9E4A435}"/>
              </a:ext>
            </a:extLst>
          </p:cNvPr>
          <p:cNvSpPr/>
          <p:nvPr/>
        </p:nvSpPr>
        <p:spPr bwMode="auto">
          <a:xfrm>
            <a:off x="3198774" y="4256562"/>
            <a:ext cx="107824" cy="94067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CBE5090-D622-1543-A284-420BB92D8B7A}"/>
              </a:ext>
            </a:extLst>
          </p:cNvPr>
          <p:cNvCxnSpPr>
            <a:cxnSpLocks/>
          </p:cNvCxnSpPr>
          <p:nvPr/>
        </p:nvCxnSpPr>
        <p:spPr bwMode="auto">
          <a:xfrm>
            <a:off x="2590800" y="1295400"/>
            <a:ext cx="6563" cy="4737624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20B9C39-9880-BE49-85FB-8EBCAA8DB2BD}"/>
              </a:ext>
            </a:extLst>
          </p:cNvPr>
          <p:cNvCxnSpPr/>
          <p:nvPr/>
        </p:nvCxnSpPr>
        <p:spPr bwMode="auto">
          <a:xfrm>
            <a:off x="6372639" y="1804106"/>
            <a:ext cx="0" cy="435265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DD81147-35DD-9841-AA56-795D414204D4}"/>
              </a:ext>
            </a:extLst>
          </p:cNvPr>
          <p:cNvGrpSpPr>
            <a:grpSpLocks noChangeAspect="1"/>
          </p:cNvGrpSpPr>
          <p:nvPr/>
        </p:nvGrpSpPr>
        <p:grpSpPr>
          <a:xfrm>
            <a:off x="7091091" y="2535644"/>
            <a:ext cx="1961772" cy="1125145"/>
            <a:chOff x="3280044" y="2270754"/>
            <a:chExt cx="6539239" cy="3750483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B24615A-9188-394A-BDC9-D789013F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5804C70-7768-1E4C-8503-7E7F6DDB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9220D03-7FDE-A944-90E2-6C4977C0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40C8F33-A5CF-934C-8281-FDFFE65DB57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C5B4E23-3D32-794E-A28C-B91DE41E29C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D3B87F2-62F0-8947-8097-F5EAF9F977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1CCF7F2-E37F-AA46-AFF6-88435411BB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0" name="Picture 2" descr="See the source image">
              <a:extLst>
                <a:ext uri="{FF2B5EF4-FFF2-40B4-BE49-F238E27FC236}">
                  <a16:creationId xmlns:a16="http://schemas.microsoft.com/office/drawing/2014/main" id="{542C1CE9-5204-394D-B22A-3CF0DE1FF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861ED515-FA45-254F-9159-0509EB84A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FAC336EC-ABC9-AD42-99A6-EEA8E5FF4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DBAB674-5FED-4048-B830-1A3E517D7198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EFFCCD-F139-F64D-A491-29B719E566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2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7CAB018-D355-AA43-8936-3E11AE5951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4925" cap="flat" cmpd="dbl" algn="ctr">
              <a:solidFill>
                <a:srgbClr val="FF9300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0C75D8E-0247-444C-9B50-ED3ECF31C887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7E2654-7E8C-D94F-B954-F545C8CC9013}"/>
              </a:ext>
            </a:extLst>
          </p:cNvPr>
          <p:cNvSpPr/>
          <p:nvPr/>
        </p:nvSpPr>
        <p:spPr bwMode="auto">
          <a:xfrm>
            <a:off x="7261999" y="4525088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1720B4A-B23E-864D-8BBA-876D8204C4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526157"/>
            <a:ext cx="204243" cy="24377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C8117A0-A23F-444B-94DF-6F57B971B0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875926"/>
            <a:ext cx="163381" cy="24377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4624571-31D9-234B-BF8C-F633CF6BBE0E}"/>
              </a:ext>
            </a:extLst>
          </p:cNvPr>
          <p:cNvSpPr txBox="1"/>
          <p:nvPr/>
        </p:nvSpPr>
        <p:spPr>
          <a:xfrm rot="5400000">
            <a:off x="6675041" y="523851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DFB9274-91CB-2B43-AB64-321ADE8507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B754346-E3B3-6A46-8C66-5119193673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D59B898-5579-F944-BE82-7D8B394F9FDD}"/>
              </a:ext>
            </a:extLst>
          </p:cNvPr>
          <p:cNvSpPr txBox="1"/>
          <p:nvPr/>
        </p:nvSpPr>
        <p:spPr>
          <a:xfrm>
            <a:off x="7850831" y="574661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526731-D8C9-F241-9675-1813CB0652B6}"/>
              </a:ext>
            </a:extLst>
          </p:cNvPr>
          <p:cNvSpPr txBox="1"/>
          <p:nvPr/>
        </p:nvSpPr>
        <p:spPr>
          <a:xfrm>
            <a:off x="7591931" y="4875926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T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36B1DD8-E07B-0A4A-85B2-C536A1F620EB}"/>
              </a:ext>
            </a:extLst>
          </p:cNvPr>
          <p:cNvCxnSpPr/>
          <p:nvPr/>
        </p:nvCxnSpPr>
        <p:spPr bwMode="auto">
          <a:xfrm flipV="1">
            <a:off x="7254472" y="4192597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C3A66D-C7EF-FB4F-9A46-104010A8B655}"/>
              </a:ext>
            </a:extLst>
          </p:cNvPr>
          <p:cNvCxnSpPr/>
          <p:nvPr/>
        </p:nvCxnSpPr>
        <p:spPr bwMode="auto">
          <a:xfrm flipV="1">
            <a:off x="8356212" y="4193154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0905A31-F25F-8740-A290-49E268FD68C6}"/>
              </a:ext>
            </a:extLst>
          </p:cNvPr>
          <p:cNvCxnSpPr/>
          <p:nvPr/>
        </p:nvCxnSpPr>
        <p:spPr bwMode="auto">
          <a:xfrm flipV="1">
            <a:off x="8368922" y="5341598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100DC-7453-F244-A1BF-75DCDCFAFD12}"/>
              </a:ext>
            </a:extLst>
          </p:cNvPr>
          <p:cNvCxnSpPr>
            <a:cxnSpLocks/>
          </p:cNvCxnSpPr>
          <p:nvPr/>
        </p:nvCxnSpPr>
        <p:spPr bwMode="auto">
          <a:xfrm>
            <a:off x="6640720" y="4364040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435A561-1133-B74C-AA17-9EECA044D468}"/>
              </a:ext>
            </a:extLst>
          </p:cNvPr>
          <p:cNvCxnSpPr>
            <a:cxnSpLocks/>
          </p:cNvCxnSpPr>
          <p:nvPr/>
        </p:nvCxnSpPr>
        <p:spPr bwMode="auto">
          <a:xfrm>
            <a:off x="6747194" y="42208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dbl" algn="ctr">
            <a:solidFill>
              <a:srgbClr val="FF93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BA03645-F55F-8B40-B3DB-3FBB1C46C5CE}"/>
              </a:ext>
            </a:extLst>
          </p:cNvPr>
          <p:cNvCxnSpPr>
            <a:cxnSpLocks/>
          </p:cNvCxnSpPr>
          <p:nvPr/>
        </p:nvCxnSpPr>
        <p:spPr bwMode="auto">
          <a:xfrm>
            <a:off x="6901467" y="40906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1EEDC30-A716-C444-B800-E55D08203C2A}"/>
              </a:ext>
            </a:extLst>
          </p:cNvPr>
          <p:cNvSpPr txBox="1"/>
          <p:nvPr/>
        </p:nvSpPr>
        <p:spPr>
          <a:xfrm>
            <a:off x="5491848" y="1155929"/>
            <a:ext cx="1407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Complex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F2775A6-8C4B-0344-9C6C-01D07C6B22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46FB45E2-624D-4840-B06E-60B572D145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4ADE16A9-296A-FB48-AA1F-4EA48903CFF9}"/>
              </a:ext>
            </a:extLst>
          </p:cNvPr>
          <p:cNvSpPr txBox="1"/>
          <p:nvPr/>
        </p:nvSpPr>
        <p:spPr>
          <a:xfrm>
            <a:off x="3186851" y="5815937"/>
            <a:ext cx="25635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Coupled Matrices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60AB50-4451-5D42-BF0E-965889E274C5}"/>
              </a:ext>
            </a:extLst>
          </p:cNvPr>
          <p:cNvSpPr txBox="1"/>
          <p:nvPr/>
        </p:nvSpPr>
        <p:spPr>
          <a:xfrm>
            <a:off x="7181066" y="5852614"/>
            <a:ext cx="108632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Tensor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9E4D8D3-16D5-EA46-8EDF-83A6DB2FBDAA}"/>
              </a:ext>
            </a:extLst>
          </p:cNvPr>
          <p:cNvSpPr txBox="1"/>
          <p:nvPr/>
        </p:nvSpPr>
        <p:spPr>
          <a:xfrm>
            <a:off x="810866" y="5815108"/>
            <a:ext cx="10919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Matrix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E418824-B1B7-ED47-8B2B-A32B0D5A1CDB}"/>
              </a:ext>
            </a:extLst>
          </p:cNvPr>
          <p:cNvSpPr/>
          <p:nvPr/>
        </p:nvSpPr>
        <p:spPr bwMode="auto">
          <a:xfrm>
            <a:off x="7469204" y="2560196"/>
            <a:ext cx="471638" cy="134878"/>
          </a:xfrm>
          <a:custGeom>
            <a:avLst/>
            <a:gdLst>
              <a:gd name="connsiteX0" fmla="*/ 0 w 471638"/>
              <a:gd name="connsiteY0" fmla="*/ 134878 h 134878"/>
              <a:gd name="connsiteX1" fmla="*/ 182880 w 471638"/>
              <a:gd name="connsiteY1" fmla="*/ 124 h 134878"/>
              <a:gd name="connsiteX2" fmla="*/ 471638 w 471638"/>
              <a:gd name="connsiteY2" fmla="*/ 115627 h 13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638" h="134878">
                <a:moveTo>
                  <a:pt x="0" y="134878"/>
                </a:moveTo>
                <a:cubicBezTo>
                  <a:pt x="52137" y="69105"/>
                  <a:pt x="104274" y="3332"/>
                  <a:pt x="182880" y="124"/>
                </a:cubicBezTo>
                <a:cubicBezTo>
                  <a:pt x="261486" y="-3084"/>
                  <a:pt x="366562" y="56271"/>
                  <a:pt x="471638" y="115627"/>
                </a:cubicBezTo>
              </a:path>
            </a:pathLst>
          </a:custGeom>
          <a:noFill/>
          <a:ln w="25400" cap="flat" cmpd="sng" algn="ctr">
            <a:solidFill>
              <a:schemeClr val="tx2"/>
            </a:solidFill>
            <a:prstDash val="lgDash"/>
            <a:round/>
            <a:headEnd type="none" w="sm" len="sm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8529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840D877B-E437-9E42-BAF6-6B965B4DF7E6}"/>
              </a:ext>
            </a:extLst>
          </p:cNvPr>
          <p:cNvSpPr/>
          <p:nvPr/>
        </p:nvSpPr>
        <p:spPr bwMode="auto">
          <a:xfrm>
            <a:off x="7648720" y="4192597"/>
            <a:ext cx="1106923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6998893-3899-0A4E-A23B-FDCCC9C51392}"/>
              </a:ext>
            </a:extLst>
          </p:cNvPr>
          <p:cNvSpPr/>
          <p:nvPr/>
        </p:nvSpPr>
        <p:spPr bwMode="auto">
          <a:xfrm>
            <a:off x="7438886" y="4376704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6E6DD-A242-E743-A8BC-5F925FCB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2E19-CB93-E849-9008-A5954627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A8FA-0417-3F4A-B5DD-CE9FE93A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11-2B6F-E242-9970-96EAC63C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285BE36-1700-0F4C-B8A5-683A72956A95}"/>
              </a:ext>
            </a:extLst>
          </p:cNvPr>
          <p:cNvGrpSpPr/>
          <p:nvPr/>
        </p:nvGrpSpPr>
        <p:grpSpPr>
          <a:xfrm>
            <a:off x="6251906" y="2600724"/>
            <a:ext cx="528377" cy="1058702"/>
            <a:chOff x="3377401" y="2597717"/>
            <a:chExt cx="528377" cy="10587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B15691-2B8F-6C49-890C-8830486693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83488" y="2597717"/>
              <a:ext cx="168378" cy="167013"/>
              <a:chOff x="3811979" y="4990918"/>
              <a:chExt cx="241078" cy="239123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AA88453-76D6-724F-BBBC-2B8F3263C0B4}"/>
                  </a:ext>
                </a:extLst>
              </p:cNvPr>
              <p:cNvSpPr/>
              <p:nvPr/>
            </p:nvSpPr>
            <p:spPr bwMode="auto">
              <a:xfrm>
                <a:off x="3811979" y="5095360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EB69D2C-EE26-C14A-84BC-03744CC5426F}"/>
                  </a:ext>
                </a:extLst>
              </p:cNvPr>
              <p:cNvCxnSpPr>
                <a:stCxn id="47" idx="7"/>
              </p:cNvCxnSpPr>
              <p:nvPr/>
            </p:nvCxnSpPr>
            <p:spPr bwMode="auto">
              <a:xfrm flipV="1">
                <a:off x="3943750" y="4990918"/>
                <a:ext cx="109307" cy="12416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6AFA2BE-B99D-4740-9EF7-A99014CB4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87271" y="3005526"/>
              <a:ext cx="104394" cy="177957"/>
              <a:chOff x="5555931" y="4930158"/>
              <a:chExt cx="159092" cy="271197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61F873E-1B85-944C-9306-115E57205A29}"/>
                  </a:ext>
                </a:extLst>
              </p:cNvPr>
              <p:cNvSpPr/>
              <p:nvPr/>
            </p:nvSpPr>
            <p:spPr bwMode="auto">
              <a:xfrm>
                <a:off x="5560644" y="4930158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131E126-0934-3D46-9244-F8C049DCD818}"/>
                  </a:ext>
                </a:extLst>
              </p:cNvPr>
              <p:cNvCxnSpPr>
                <a:stCxn id="52" idx="4"/>
              </p:cNvCxnSpPr>
              <p:nvPr/>
            </p:nvCxnSpPr>
            <p:spPr bwMode="auto">
              <a:xfrm flipH="1">
                <a:off x="5637833" y="5064839"/>
                <a:ext cx="1" cy="13651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5595F31-080E-4E4D-AC67-62AD6C604F7A}"/>
                  </a:ext>
                </a:extLst>
              </p:cNvPr>
              <p:cNvCxnSpPr/>
              <p:nvPr/>
            </p:nvCxnSpPr>
            <p:spPr bwMode="auto">
              <a:xfrm>
                <a:off x="5555931" y="5134422"/>
                <a:ext cx="154379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D27D458-92DB-B943-A807-871D17C3C4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400" y="3489406"/>
              <a:ext cx="168378" cy="167013"/>
              <a:chOff x="3811979" y="4990918"/>
              <a:chExt cx="241078" cy="239123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EBA6788-BD85-4948-825C-2A06763F28A2}"/>
                  </a:ext>
                </a:extLst>
              </p:cNvPr>
              <p:cNvSpPr/>
              <p:nvPr/>
            </p:nvSpPr>
            <p:spPr bwMode="auto">
              <a:xfrm>
                <a:off x="3811979" y="5095360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B3D1DA0-201B-0048-A9A0-6A0C68D60CE9}"/>
                  </a:ext>
                </a:extLst>
              </p:cNvPr>
              <p:cNvCxnSpPr>
                <a:stCxn id="60" idx="7"/>
              </p:cNvCxnSpPr>
              <p:nvPr/>
            </p:nvCxnSpPr>
            <p:spPr bwMode="auto">
              <a:xfrm flipV="1">
                <a:off x="3943750" y="4990918"/>
                <a:ext cx="109307" cy="12416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A112770-1DE4-C540-B0C5-3D0CC33101DE}"/>
                </a:ext>
              </a:extLst>
            </p:cNvPr>
            <p:cNvSpPr/>
            <p:nvPr/>
          </p:nvSpPr>
          <p:spPr bwMode="auto">
            <a:xfrm>
              <a:off x="3434543" y="2675354"/>
              <a:ext cx="107824" cy="94067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B3D5CA0-4462-CE4D-A690-FAEBBF67AA76}"/>
                </a:ext>
              </a:extLst>
            </p:cNvPr>
            <p:cNvSpPr/>
            <p:nvPr/>
          </p:nvSpPr>
          <p:spPr bwMode="auto">
            <a:xfrm>
              <a:off x="3377401" y="3005526"/>
              <a:ext cx="107824" cy="9406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988E771-55B2-5E45-A60D-24BF107CC6D6}"/>
                </a:ext>
              </a:extLst>
            </p:cNvPr>
            <p:cNvSpPr/>
            <p:nvPr/>
          </p:nvSpPr>
          <p:spPr bwMode="auto">
            <a:xfrm>
              <a:off x="3508698" y="3558674"/>
              <a:ext cx="107824" cy="9406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26F5E2-9AE8-384E-AED3-C438BA346197}"/>
              </a:ext>
            </a:extLst>
          </p:cNvPr>
          <p:cNvGrpSpPr/>
          <p:nvPr/>
        </p:nvGrpSpPr>
        <p:grpSpPr>
          <a:xfrm>
            <a:off x="5512649" y="4231690"/>
            <a:ext cx="821470" cy="1476510"/>
            <a:chOff x="3198774" y="4196105"/>
            <a:chExt cx="821470" cy="147651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4BA5C7C-7E70-704E-A560-9A6222FF14D2}"/>
                </a:ext>
              </a:extLst>
            </p:cNvPr>
            <p:cNvSpPr/>
            <p:nvPr/>
          </p:nvSpPr>
          <p:spPr bwMode="auto">
            <a:xfrm>
              <a:off x="3198774" y="4496958"/>
              <a:ext cx="806184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F13951-8E4E-9F43-BAA5-AD11D5438F36}"/>
                </a:ext>
              </a:extLst>
            </p:cNvPr>
            <p:cNvSpPr txBox="1"/>
            <p:nvPr/>
          </p:nvSpPr>
          <p:spPr>
            <a:xfrm>
              <a:off x="3431313" y="4838811"/>
              <a:ext cx="388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F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405050D-508C-4C49-9204-5C507E8225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1866" y="4196105"/>
              <a:ext cx="168378" cy="167013"/>
              <a:chOff x="3811979" y="4990918"/>
              <a:chExt cx="241078" cy="239123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BA5AC7E-B567-BC4E-BE10-0E940259AAEF}"/>
                  </a:ext>
                </a:extLst>
              </p:cNvPr>
              <p:cNvSpPr/>
              <p:nvPr/>
            </p:nvSpPr>
            <p:spPr bwMode="auto">
              <a:xfrm>
                <a:off x="3811979" y="5095360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E3A5D15-AA89-FA4D-A052-4F855958515E}"/>
                  </a:ext>
                </a:extLst>
              </p:cNvPr>
              <p:cNvCxnSpPr>
                <a:stCxn id="81" idx="7"/>
              </p:cNvCxnSpPr>
              <p:nvPr/>
            </p:nvCxnSpPr>
            <p:spPr bwMode="auto">
              <a:xfrm flipV="1">
                <a:off x="3943750" y="4990918"/>
                <a:ext cx="109307" cy="12416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446C43E-E836-9048-B758-E560EF93FA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55820" y="4262253"/>
              <a:ext cx="104394" cy="177957"/>
              <a:chOff x="5555931" y="4930158"/>
              <a:chExt cx="159092" cy="271197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E2268F7-502B-8E48-BD0B-5FA1405A29E2}"/>
                  </a:ext>
                </a:extLst>
              </p:cNvPr>
              <p:cNvSpPr/>
              <p:nvPr/>
            </p:nvSpPr>
            <p:spPr bwMode="auto">
              <a:xfrm>
                <a:off x="5560644" y="4930158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6963629-E4D0-4E48-95D1-699E7053CE5E}"/>
                  </a:ext>
                </a:extLst>
              </p:cNvPr>
              <p:cNvCxnSpPr>
                <a:stCxn id="84" idx="4"/>
              </p:cNvCxnSpPr>
              <p:nvPr/>
            </p:nvCxnSpPr>
            <p:spPr bwMode="auto">
              <a:xfrm flipH="1">
                <a:off x="5637833" y="5064839"/>
                <a:ext cx="1" cy="13651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8170140-0F5D-6E4A-9178-925EBCCE82A1}"/>
                  </a:ext>
                </a:extLst>
              </p:cNvPr>
              <p:cNvCxnSpPr/>
              <p:nvPr/>
            </p:nvCxnSpPr>
            <p:spPr bwMode="auto">
              <a:xfrm>
                <a:off x="5555931" y="5134422"/>
                <a:ext cx="154379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0FCC8D9-7DB7-0A4E-BF47-D82074983F08}"/>
                </a:ext>
              </a:extLst>
            </p:cNvPr>
            <p:cNvSpPr/>
            <p:nvPr/>
          </p:nvSpPr>
          <p:spPr bwMode="auto">
            <a:xfrm>
              <a:off x="3446868" y="4256562"/>
              <a:ext cx="107824" cy="9406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D612FF7-D391-004D-AD25-9EF9B9E4A435}"/>
                </a:ext>
              </a:extLst>
            </p:cNvPr>
            <p:cNvSpPr/>
            <p:nvPr/>
          </p:nvSpPr>
          <p:spPr bwMode="auto">
            <a:xfrm>
              <a:off x="3198774" y="4256562"/>
              <a:ext cx="107824" cy="94067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DD81147-35DD-9841-AA56-795D414204D4}"/>
              </a:ext>
            </a:extLst>
          </p:cNvPr>
          <p:cNvGrpSpPr>
            <a:grpSpLocks noChangeAspect="1"/>
          </p:cNvGrpSpPr>
          <p:nvPr/>
        </p:nvGrpSpPr>
        <p:grpSpPr>
          <a:xfrm>
            <a:off x="7091091" y="2535644"/>
            <a:ext cx="1961772" cy="1125145"/>
            <a:chOff x="3280044" y="2270754"/>
            <a:chExt cx="6539239" cy="3750483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B24615A-9188-394A-BDC9-D789013F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5804C70-7768-1E4C-8503-7E7F6DDB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9220D03-7FDE-A944-90E2-6C4977C0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40C8F33-A5CF-934C-8281-FDFFE65DB57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C5B4E23-3D32-794E-A28C-B91DE41E29C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D3B87F2-62F0-8947-8097-F5EAF9F977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1CCF7F2-E37F-AA46-AFF6-88435411BB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0" name="Picture 2" descr="See the source image">
              <a:extLst>
                <a:ext uri="{FF2B5EF4-FFF2-40B4-BE49-F238E27FC236}">
                  <a16:creationId xmlns:a16="http://schemas.microsoft.com/office/drawing/2014/main" id="{542C1CE9-5204-394D-B22A-3CF0DE1FF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861ED515-FA45-254F-9159-0509EB84A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FAC336EC-ABC9-AD42-99A6-EEA8E5FF4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DBAB674-5FED-4048-B830-1A3E517D7198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EFFCCD-F139-F64D-A491-29B719E566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2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7CAB018-D355-AA43-8936-3E11AE5951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4925" cap="flat" cmpd="dbl" algn="ctr">
              <a:solidFill>
                <a:srgbClr val="FF9300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0C75D8E-0247-444C-9B50-ED3ECF31C887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7E2654-7E8C-D94F-B954-F545C8CC9013}"/>
              </a:ext>
            </a:extLst>
          </p:cNvPr>
          <p:cNvSpPr/>
          <p:nvPr/>
        </p:nvSpPr>
        <p:spPr bwMode="auto">
          <a:xfrm>
            <a:off x="7261999" y="4525088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1720B4A-B23E-864D-8BBA-876D8204C4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526157"/>
            <a:ext cx="204243" cy="24377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C8117A0-A23F-444B-94DF-6F57B971B0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875926"/>
            <a:ext cx="163381" cy="24377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4624571-31D9-234B-BF8C-F633CF6BBE0E}"/>
              </a:ext>
            </a:extLst>
          </p:cNvPr>
          <p:cNvSpPr txBox="1"/>
          <p:nvPr/>
        </p:nvSpPr>
        <p:spPr>
          <a:xfrm rot="5400000">
            <a:off x="6675041" y="523851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DFB9274-91CB-2B43-AB64-321ADE8507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B754346-E3B3-6A46-8C66-5119193673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D59B898-5579-F944-BE82-7D8B394F9FDD}"/>
              </a:ext>
            </a:extLst>
          </p:cNvPr>
          <p:cNvSpPr txBox="1"/>
          <p:nvPr/>
        </p:nvSpPr>
        <p:spPr>
          <a:xfrm>
            <a:off x="7850831" y="574661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526731-D8C9-F241-9675-1813CB0652B6}"/>
              </a:ext>
            </a:extLst>
          </p:cNvPr>
          <p:cNvSpPr txBox="1"/>
          <p:nvPr/>
        </p:nvSpPr>
        <p:spPr>
          <a:xfrm>
            <a:off x="7591931" y="4875926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T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36B1DD8-E07B-0A4A-85B2-C536A1F620EB}"/>
              </a:ext>
            </a:extLst>
          </p:cNvPr>
          <p:cNvCxnSpPr/>
          <p:nvPr/>
        </p:nvCxnSpPr>
        <p:spPr bwMode="auto">
          <a:xfrm flipV="1">
            <a:off x="7254472" y="4192597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C3A66D-C7EF-FB4F-9A46-104010A8B655}"/>
              </a:ext>
            </a:extLst>
          </p:cNvPr>
          <p:cNvCxnSpPr/>
          <p:nvPr/>
        </p:nvCxnSpPr>
        <p:spPr bwMode="auto">
          <a:xfrm flipV="1">
            <a:off x="8356212" y="4193154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0905A31-F25F-8740-A290-49E268FD68C6}"/>
              </a:ext>
            </a:extLst>
          </p:cNvPr>
          <p:cNvCxnSpPr/>
          <p:nvPr/>
        </p:nvCxnSpPr>
        <p:spPr bwMode="auto">
          <a:xfrm flipV="1">
            <a:off x="8368922" y="5341598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100DC-7453-F244-A1BF-75DCDCFAFD12}"/>
              </a:ext>
            </a:extLst>
          </p:cNvPr>
          <p:cNvCxnSpPr>
            <a:cxnSpLocks/>
          </p:cNvCxnSpPr>
          <p:nvPr/>
        </p:nvCxnSpPr>
        <p:spPr bwMode="auto">
          <a:xfrm>
            <a:off x="6640720" y="4364040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435A561-1133-B74C-AA17-9EECA044D468}"/>
              </a:ext>
            </a:extLst>
          </p:cNvPr>
          <p:cNvCxnSpPr>
            <a:cxnSpLocks/>
          </p:cNvCxnSpPr>
          <p:nvPr/>
        </p:nvCxnSpPr>
        <p:spPr bwMode="auto">
          <a:xfrm>
            <a:off x="6747194" y="42208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dbl" algn="ctr">
            <a:solidFill>
              <a:srgbClr val="FF93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BA03645-F55F-8B40-B3DB-3FBB1C46C5CE}"/>
              </a:ext>
            </a:extLst>
          </p:cNvPr>
          <p:cNvCxnSpPr>
            <a:cxnSpLocks/>
          </p:cNvCxnSpPr>
          <p:nvPr/>
        </p:nvCxnSpPr>
        <p:spPr bwMode="auto">
          <a:xfrm>
            <a:off x="6901467" y="40906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351F0FA1-D382-C446-90A4-4CC7973C998A}"/>
              </a:ext>
            </a:extLst>
          </p:cNvPr>
          <p:cNvSpPr txBox="1"/>
          <p:nvPr/>
        </p:nvSpPr>
        <p:spPr>
          <a:xfrm>
            <a:off x="5341675" y="5842040"/>
            <a:ext cx="331770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Coupled Matrix-Tensor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A687FF-BA12-FE46-9DC2-8D0FAF6F9A7D}"/>
              </a:ext>
            </a:extLst>
          </p:cNvPr>
          <p:cNvSpPr txBox="1"/>
          <p:nvPr/>
        </p:nvSpPr>
        <p:spPr>
          <a:xfrm>
            <a:off x="355780" y="2091856"/>
            <a:ext cx="50763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‘Complex’ include any combination:</a:t>
            </a:r>
          </a:p>
          <a:p>
            <a:pPr marL="457200" indent="-457200" algn="l">
              <a:buFontTx/>
              <a:buChar char="-"/>
            </a:pPr>
            <a:r>
              <a:rPr lang="en-US" dirty="0">
                <a:latin typeface="+mn-lt"/>
              </a:rPr>
              <a:t>Edge AND node attributes</a:t>
            </a:r>
          </a:p>
          <a:p>
            <a:pPr marL="457200" indent="-457200" algn="l">
              <a:buFontTx/>
              <a:buChar char="-"/>
            </a:pPr>
            <a:r>
              <a:rPr lang="en-US" dirty="0">
                <a:latin typeface="+mn-lt"/>
              </a:rPr>
              <a:t>Timestamps</a:t>
            </a:r>
          </a:p>
          <a:p>
            <a:pPr marL="457200" indent="-457200" algn="l">
              <a:buFontTx/>
              <a:buChar char="-"/>
            </a:pPr>
            <a:r>
              <a:rPr lang="en-US" dirty="0">
                <a:latin typeface="+mn-lt"/>
              </a:rPr>
              <a:t>Locations</a:t>
            </a:r>
          </a:p>
          <a:p>
            <a:pPr marL="457200" indent="-457200" algn="l">
              <a:buFontTx/>
              <a:buChar char="-"/>
            </a:pPr>
            <a:r>
              <a:rPr lang="en-US">
                <a:latin typeface="+mn-lt"/>
              </a:rPr>
              <a:t>…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188261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840D877B-E437-9E42-BAF6-6B965B4DF7E6}"/>
              </a:ext>
            </a:extLst>
          </p:cNvPr>
          <p:cNvSpPr/>
          <p:nvPr/>
        </p:nvSpPr>
        <p:spPr bwMode="auto">
          <a:xfrm>
            <a:off x="7648720" y="4192597"/>
            <a:ext cx="1106923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6998893-3899-0A4E-A23B-FDCCC9C51392}"/>
              </a:ext>
            </a:extLst>
          </p:cNvPr>
          <p:cNvSpPr/>
          <p:nvPr/>
        </p:nvSpPr>
        <p:spPr bwMode="auto">
          <a:xfrm>
            <a:off x="7438886" y="4376704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6E6DD-A242-E743-A8BC-5F925FCB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2E19-CB93-E849-9008-A5954627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A8FA-0417-3F4A-B5DD-CE9FE93A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11-2B6F-E242-9970-96EAC63C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285BE36-1700-0F4C-B8A5-683A72956A95}"/>
              </a:ext>
            </a:extLst>
          </p:cNvPr>
          <p:cNvGrpSpPr/>
          <p:nvPr/>
        </p:nvGrpSpPr>
        <p:grpSpPr>
          <a:xfrm>
            <a:off x="6251906" y="2600724"/>
            <a:ext cx="528377" cy="1058702"/>
            <a:chOff x="3377401" y="2597717"/>
            <a:chExt cx="528377" cy="10587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B15691-2B8F-6C49-890C-8830486693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83488" y="2597717"/>
              <a:ext cx="168378" cy="167013"/>
              <a:chOff x="3811979" y="4990918"/>
              <a:chExt cx="241078" cy="239123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AA88453-76D6-724F-BBBC-2B8F3263C0B4}"/>
                  </a:ext>
                </a:extLst>
              </p:cNvPr>
              <p:cNvSpPr/>
              <p:nvPr/>
            </p:nvSpPr>
            <p:spPr bwMode="auto">
              <a:xfrm>
                <a:off x="3811979" y="5095360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EB69D2C-EE26-C14A-84BC-03744CC5426F}"/>
                  </a:ext>
                </a:extLst>
              </p:cNvPr>
              <p:cNvCxnSpPr>
                <a:stCxn id="47" idx="7"/>
              </p:cNvCxnSpPr>
              <p:nvPr/>
            </p:nvCxnSpPr>
            <p:spPr bwMode="auto">
              <a:xfrm flipV="1">
                <a:off x="3943750" y="4990918"/>
                <a:ext cx="109307" cy="12416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6AFA2BE-B99D-4740-9EF7-A99014CB4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87271" y="3005526"/>
              <a:ext cx="104394" cy="177957"/>
              <a:chOff x="5555931" y="4930158"/>
              <a:chExt cx="159092" cy="271197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61F873E-1B85-944C-9306-115E57205A29}"/>
                  </a:ext>
                </a:extLst>
              </p:cNvPr>
              <p:cNvSpPr/>
              <p:nvPr/>
            </p:nvSpPr>
            <p:spPr bwMode="auto">
              <a:xfrm>
                <a:off x="5560644" y="4930158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131E126-0934-3D46-9244-F8C049DCD818}"/>
                  </a:ext>
                </a:extLst>
              </p:cNvPr>
              <p:cNvCxnSpPr>
                <a:stCxn id="52" idx="4"/>
              </p:cNvCxnSpPr>
              <p:nvPr/>
            </p:nvCxnSpPr>
            <p:spPr bwMode="auto">
              <a:xfrm flipH="1">
                <a:off x="5637833" y="5064839"/>
                <a:ext cx="1" cy="13651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5595F31-080E-4E4D-AC67-62AD6C604F7A}"/>
                  </a:ext>
                </a:extLst>
              </p:cNvPr>
              <p:cNvCxnSpPr/>
              <p:nvPr/>
            </p:nvCxnSpPr>
            <p:spPr bwMode="auto">
              <a:xfrm>
                <a:off x="5555931" y="5134422"/>
                <a:ext cx="154379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D27D458-92DB-B943-A807-871D17C3C4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7400" y="3489406"/>
              <a:ext cx="168378" cy="167013"/>
              <a:chOff x="3811979" y="4990918"/>
              <a:chExt cx="241078" cy="239123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EBA6788-BD85-4948-825C-2A06763F28A2}"/>
                  </a:ext>
                </a:extLst>
              </p:cNvPr>
              <p:cNvSpPr/>
              <p:nvPr/>
            </p:nvSpPr>
            <p:spPr bwMode="auto">
              <a:xfrm>
                <a:off x="3811979" y="5095360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B3D1DA0-201B-0048-A9A0-6A0C68D60CE9}"/>
                  </a:ext>
                </a:extLst>
              </p:cNvPr>
              <p:cNvCxnSpPr>
                <a:stCxn id="60" idx="7"/>
              </p:cNvCxnSpPr>
              <p:nvPr/>
            </p:nvCxnSpPr>
            <p:spPr bwMode="auto">
              <a:xfrm flipV="1">
                <a:off x="3943750" y="4990918"/>
                <a:ext cx="109307" cy="12416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A112770-1DE4-C540-B0C5-3D0CC33101DE}"/>
                </a:ext>
              </a:extLst>
            </p:cNvPr>
            <p:cNvSpPr/>
            <p:nvPr/>
          </p:nvSpPr>
          <p:spPr bwMode="auto">
            <a:xfrm>
              <a:off x="3434543" y="2675354"/>
              <a:ext cx="107824" cy="94067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B3D5CA0-4462-CE4D-A690-FAEBBF67AA76}"/>
                </a:ext>
              </a:extLst>
            </p:cNvPr>
            <p:cNvSpPr/>
            <p:nvPr/>
          </p:nvSpPr>
          <p:spPr bwMode="auto">
            <a:xfrm>
              <a:off x="3377401" y="3005526"/>
              <a:ext cx="107824" cy="9406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988E771-55B2-5E45-A60D-24BF107CC6D6}"/>
                </a:ext>
              </a:extLst>
            </p:cNvPr>
            <p:cNvSpPr/>
            <p:nvPr/>
          </p:nvSpPr>
          <p:spPr bwMode="auto">
            <a:xfrm>
              <a:off x="3508698" y="3558674"/>
              <a:ext cx="107824" cy="9406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26F5E2-9AE8-384E-AED3-C438BA346197}"/>
              </a:ext>
            </a:extLst>
          </p:cNvPr>
          <p:cNvGrpSpPr/>
          <p:nvPr/>
        </p:nvGrpSpPr>
        <p:grpSpPr>
          <a:xfrm>
            <a:off x="5512649" y="4231690"/>
            <a:ext cx="821470" cy="1476510"/>
            <a:chOff x="3198774" y="4196105"/>
            <a:chExt cx="821470" cy="147651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4BA5C7C-7E70-704E-A560-9A6222FF14D2}"/>
                </a:ext>
              </a:extLst>
            </p:cNvPr>
            <p:cNvSpPr/>
            <p:nvPr/>
          </p:nvSpPr>
          <p:spPr bwMode="auto">
            <a:xfrm>
              <a:off x="3198774" y="4496958"/>
              <a:ext cx="806184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F13951-8E4E-9F43-BAA5-AD11D5438F36}"/>
                </a:ext>
              </a:extLst>
            </p:cNvPr>
            <p:cNvSpPr txBox="1"/>
            <p:nvPr/>
          </p:nvSpPr>
          <p:spPr>
            <a:xfrm>
              <a:off x="3431313" y="4838811"/>
              <a:ext cx="388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F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405050D-508C-4C49-9204-5C507E8225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1866" y="4196105"/>
              <a:ext cx="168378" cy="167013"/>
              <a:chOff x="3811979" y="4990918"/>
              <a:chExt cx="241078" cy="239123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BA5AC7E-B567-BC4E-BE10-0E940259AAEF}"/>
                  </a:ext>
                </a:extLst>
              </p:cNvPr>
              <p:cNvSpPr/>
              <p:nvPr/>
            </p:nvSpPr>
            <p:spPr bwMode="auto">
              <a:xfrm>
                <a:off x="3811979" y="5095360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E3A5D15-AA89-FA4D-A052-4F855958515E}"/>
                  </a:ext>
                </a:extLst>
              </p:cNvPr>
              <p:cNvCxnSpPr>
                <a:stCxn id="81" idx="7"/>
              </p:cNvCxnSpPr>
              <p:nvPr/>
            </p:nvCxnSpPr>
            <p:spPr bwMode="auto">
              <a:xfrm flipV="1">
                <a:off x="3943750" y="4990918"/>
                <a:ext cx="109307" cy="12416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446C43E-E836-9048-B758-E560EF93FA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55820" y="4262253"/>
              <a:ext cx="104394" cy="177957"/>
              <a:chOff x="5555931" y="4930158"/>
              <a:chExt cx="159092" cy="271197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E2268F7-502B-8E48-BD0B-5FA1405A29E2}"/>
                  </a:ext>
                </a:extLst>
              </p:cNvPr>
              <p:cNvSpPr/>
              <p:nvPr/>
            </p:nvSpPr>
            <p:spPr bwMode="auto">
              <a:xfrm>
                <a:off x="5560644" y="4930158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6963629-E4D0-4E48-95D1-699E7053CE5E}"/>
                  </a:ext>
                </a:extLst>
              </p:cNvPr>
              <p:cNvCxnSpPr>
                <a:stCxn id="84" idx="4"/>
              </p:cNvCxnSpPr>
              <p:nvPr/>
            </p:nvCxnSpPr>
            <p:spPr bwMode="auto">
              <a:xfrm flipH="1">
                <a:off x="5637833" y="5064839"/>
                <a:ext cx="1" cy="13651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8170140-0F5D-6E4A-9178-925EBCCE82A1}"/>
                  </a:ext>
                </a:extLst>
              </p:cNvPr>
              <p:cNvCxnSpPr/>
              <p:nvPr/>
            </p:nvCxnSpPr>
            <p:spPr bwMode="auto">
              <a:xfrm>
                <a:off x="5555931" y="5134422"/>
                <a:ext cx="154379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0FCC8D9-7DB7-0A4E-BF47-D82074983F08}"/>
                </a:ext>
              </a:extLst>
            </p:cNvPr>
            <p:cNvSpPr/>
            <p:nvPr/>
          </p:nvSpPr>
          <p:spPr bwMode="auto">
            <a:xfrm>
              <a:off x="3446868" y="4256562"/>
              <a:ext cx="107824" cy="9406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D612FF7-D391-004D-AD25-9EF9B9E4A435}"/>
                </a:ext>
              </a:extLst>
            </p:cNvPr>
            <p:cNvSpPr/>
            <p:nvPr/>
          </p:nvSpPr>
          <p:spPr bwMode="auto">
            <a:xfrm>
              <a:off x="3198774" y="4256562"/>
              <a:ext cx="107824" cy="94067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DD81147-35DD-9841-AA56-795D414204D4}"/>
              </a:ext>
            </a:extLst>
          </p:cNvPr>
          <p:cNvGrpSpPr>
            <a:grpSpLocks noChangeAspect="1"/>
          </p:cNvGrpSpPr>
          <p:nvPr/>
        </p:nvGrpSpPr>
        <p:grpSpPr>
          <a:xfrm>
            <a:off x="7091091" y="2535644"/>
            <a:ext cx="1961772" cy="1125145"/>
            <a:chOff x="3280044" y="2270754"/>
            <a:chExt cx="6539239" cy="3750483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B24615A-9188-394A-BDC9-D789013F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315" y="2504786"/>
              <a:ext cx="680811" cy="81258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5804C70-7768-1E4C-8503-7E7F6DDB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044" y="3606655"/>
              <a:ext cx="544602" cy="81258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9220D03-7FDE-A944-90E2-6C4977C0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620" y="3459694"/>
              <a:ext cx="465541" cy="812581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40C8F33-A5CF-934C-8281-FDFFE65DB57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73891" y="28802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C5B4E23-3D32-794E-A28C-B91DE41E29C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1339" y="30401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D3B87F2-62F0-8947-8097-F5EAF9F977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90052" y="5317975"/>
              <a:ext cx="1256875" cy="36720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1CCF7F2-E37F-AA46-AFF6-88435411BB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05292" y="4012945"/>
              <a:ext cx="2396542" cy="33220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0" name="Picture 2" descr="See the source image">
              <a:extLst>
                <a:ext uri="{FF2B5EF4-FFF2-40B4-BE49-F238E27FC236}">
                  <a16:creationId xmlns:a16="http://schemas.microsoft.com/office/drawing/2014/main" id="{542C1CE9-5204-394D-B22A-3CF0DE1FF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270754"/>
              <a:ext cx="497268" cy="73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" descr="Black people clipart 2 people clip art 0 people clipartbold 2">
              <a:hlinkClick r:id="rId6"/>
              <a:extLst>
                <a:ext uri="{FF2B5EF4-FFF2-40B4-BE49-F238E27FC236}">
                  <a16:creationId xmlns:a16="http://schemas.microsoft.com/office/drawing/2014/main" id="{861ED515-FA45-254F-9159-0509EB84A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27" y="5208657"/>
              <a:ext cx="638025" cy="812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6" descr="People man cartoon clip art vector free vector for free download about">
              <a:hlinkClick r:id="rId8"/>
              <a:extLst>
                <a:ext uri="{FF2B5EF4-FFF2-40B4-BE49-F238E27FC236}">
                  <a16:creationId xmlns:a16="http://schemas.microsoft.com/office/drawing/2014/main" id="{FAC336EC-ABC9-AD42-99A6-EEA8E5FF4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854" y="5016668"/>
              <a:ext cx="623297" cy="8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DBAB674-5FED-4048-B830-1A3E517D7198}"/>
                </a:ext>
              </a:extLst>
            </p:cNvPr>
            <p:cNvSpPr txBox="1"/>
            <p:nvPr/>
          </p:nvSpPr>
          <p:spPr>
            <a:xfrm rot="7578871">
              <a:off x="6693220" y="2106061"/>
              <a:ext cx="1122517" cy="5129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000" b="1" dirty="0"/>
            </a:p>
            <a:p>
              <a:endParaRPr lang="en-US" sz="5400" b="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DEFFCCD-F139-F64D-A491-29B719E566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5357" y="3259696"/>
              <a:ext cx="1505207" cy="220808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2"/>
              </a:solidFill>
              <a:prstDash val="lgDash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7CAB018-D355-AA43-8936-3E11AE5951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8905" y="3377345"/>
              <a:ext cx="1823187" cy="1749696"/>
            </a:xfrm>
            <a:prstGeom prst="straightConnector1">
              <a:avLst/>
            </a:prstGeom>
            <a:solidFill>
              <a:schemeClr val="accent1"/>
            </a:solidFill>
            <a:ln w="34925" cap="flat" cmpd="dbl" algn="ctr">
              <a:solidFill>
                <a:srgbClr val="FF9300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0C75D8E-0247-444C-9B50-ED3ECF31C887}"/>
                </a:ext>
              </a:extLst>
            </p:cNvPr>
            <p:cNvSpPr/>
            <p:nvPr/>
          </p:nvSpPr>
          <p:spPr bwMode="auto">
            <a:xfrm>
              <a:off x="4181707" y="3356517"/>
              <a:ext cx="78059" cy="680224"/>
            </a:xfrm>
            <a:custGeom>
              <a:avLst/>
              <a:gdLst>
                <a:gd name="connsiteX0" fmla="*/ 78059 w 78059"/>
                <a:gd name="connsiteY0" fmla="*/ 680224 h 680224"/>
                <a:gd name="connsiteX1" fmla="*/ 0 w 78059"/>
                <a:gd name="connsiteY1" fmla="*/ 0 h 68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059" h="680224">
                  <a:moveTo>
                    <a:pt x="78059" y="680224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7E2654-7E8C-D94F-B954-F545C8CC9013}"/>
              </a:ext>
            </a:extLst>
          </p:cNvPr>
          <p:cNvSpPr/>
          <p:nvPr/>
        </p:nvSpPr>
        <p:spPr bwMode="auto">
          <a:xfrm>
            <a:off x="7261999" y="4525088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1720B4A-B23E-864D-8BBA-876D8204C4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526157"/>
            <a:ext cx="204243" cy="24377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C8117A0-A23F-444B-94DF-6F57B971B0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875926"/>
            <a:ext cx="163381" cy="24377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4624571-31D9-234B-BF8C-F633CF6BBE0E}"/>
              </a:ext>
            </a:extLst>
          </p:cNvPr>
          <p:cNvSpPr txBox="1"/>
          <p:nvPr/>
        </p:nvSpPr>
        <p:spPr>
          <a:xfrm rot="5400000">
            <a:off x="6675041" y="523851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DFB9274-91CB-2B43-AB64-321ADE8507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B754346-E3B3-6A46-8C66-5119193673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D59B898-5579-F944-BE82-7D8B394F9FDD}"/>
              </a:ext>
            </a:extLst>
          </p:cNvPr>
          <p:cNvSpPr txBox="1"/>
          <p:nvPr/>
        </p:nvSpPr>
        <p:spPr>
          <a:xfrm>
            <a:off x="7850831" y="574661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526731-D8C9-F241-9675-1813CB0652B6}"/>
              </a:ext>
            </a:extLst>
          </p:cNvPr>
          <p:cNvSpPr txBox="1"/>
          <p:nvPr/>
        </p:nvSpPr>
        <p:spPr>
          <a:xfrm>
            <a:off x="7591931" y="4875926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T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36B1DD8-E07B-0A4A-85B2-C536A1F620EB}"/>
              </a:ext>
            </a:extLst>
          </p:cNvPr>
          <p:cNvCxnSpPr/>
          <p:nvPr/>
        </p:nvCxnSpPr>
        <p:spPr bwMode="auto">
          <a:xfrm flipV="1">
            <a:off x="7254472" y="4192597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C3A66D-C7EF-FB4F-9A46-104010A8B655}"/>
              </a:ext>
            </a:extLst>
          </p:cNvPr>
          <p:cNvCxnSpPr/>
          <p:nvPr/>
        </p:nvCxnSpPr>
        <p:spPr bwMode="auto">
          <a:xfrm flipV="1">
            <a:off x="8356212" y="4193154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0905A31-F25F-8740-A290-49E268FD68C6}"/>
              </a:ext>
            </a:extLst>
          </p:cNvPr>
          <p:cNvCxnSpPr/>
          <p:nvPr/>
        </p:nvCxnSpPr>
        <p:spPr bwMode="auto">
          <a:xfrm flipV="1">
            <a:off x="8368922" y="5341598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100DC-7453-F244-A1BF-75DCDCFAFD12}"/>
              </a:ext>
            </a:extLst>
          </p:cNvPr>
          <p:cNvCxnSpPr>
            <a:cxnSpLocks/>
          </p:cNvCxnSpPr>
          <p:nvPr/>
        </p:nvCxnSpPr>
        <p:spPr bwMode="auto">
          <a:xfrm>
            <a:off x="6640720" y="4364040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435A561-1133-B74C-AA17-9EECA044D468}"/>
              </a:ext>
            </a:extLst>
          </p:cNvPr>
          <p:cNvCxnSpPr>
            <a:cxnSpLocks/>
          </p:cNvCxnSpPr>
          <p:nvPr/>
        </p:nvCxnSpPr>
        <p:spPr bwMode="auto">
          <a:xfrm>
            <a:off x="6747194" y="42208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dbl" algn="ctr">
            <a:solidFill>
              <a:srgbClr val="FF93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BA03645-F55F-8B40-B3DB-3FBB1C46C5CE}"/>
              </a:ext>
            </a:extLst>
          </p:cNvPr>
          <p:cNvCxnSpPr>
            <a:cxnSpLocks/>
          </p:cNvCxnSpPr>
          <p:nvPr/>
        </p:nvCxnSpPr>
        <p:spPr bwMode="auto">
          <a:xfrm>
            <a:off x="6901467" y="40906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8AA955-4CA8-DA4E-B0E8-61B807E9F644}"/>
              </a:ext>
            </a:extLst>
          </p:cNvPr>
          <p:cNvGrpSpPr/>
          <p:nvPr/>
        </p:nvGrpSpPr>
        <p:grpSpPr>
          <a:xfrm>
            <a:off x="1253799" y="2680296"/>
            <a:ext cx="2372525" cy="3027904"/>
            <a:chOff x="274564" y="2691542"/>
            <a:chExt cx="2372525" cy="302790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FEF807D-CD55-1D4E-B98E-623EF5898F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317" y="2691542"/>
              <a:ext cx="1961772" cy="1125145"/>
              <a:chOff x="3280044" y="2270754"/>
              <a:chExt cx="6539239" cy="3750483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B71B4396-C1B2-E74F-B191-76A9CC05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4315" y="2504786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C3228E8D-D054-A14E-B16C-47A423B9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80044" y="3606655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2274C34A-32BD-D943-817F-009A00763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81620" y="3459694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51ED561-D38C-3540-8ABC-9B10F54EEB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73891" y="28802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339C53B-8B70-3440-87A1-D2F48E185C3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21339" y="30401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F3FFDE4-FC7C-5D44-BEA9-D2EB0663BB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890052" y="5317975"/>
                <a:ext cx="1256875" cy="36720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F8AD23C-F384-324B-A8D3-B8EA3F1984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05292" y="4012945"/>
                <a:ext cx="2396542" cy="33220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8" name="Picture 2" descr="See the source image">
                <a:extLst>
                  <a:ext uri="{FF2B5EF4-FFF2-40B4-BE49-F238E27FC236}">
                    <a16:creationId xmlns:a16="http://schemas.microsoft.com/office/drawing/2014/main" id="{8771C34E-45B4-5944-8592-0129BE034D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3200" y="2270754"/>
                <a:ext cx="497268" cy="732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4" descr="Black people clipart 2 people clip art 0 people clipartbold 2">
                <a:hlinkClick r:id="rId6"/>
                <a:extLst>
                  <a:ext uri="{FF2B5EF4-FFF2-40B4-BE49-F238E27FC236}">
                    <a16:creationId xmlns:a16="http://schemas.microsoft.com/office/drawing/2014/main" id="{30085338-43D5-7D4D-893B-298736A36F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9227" y="5208657"/>
                <a:ext cx="638025" cy="812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6" descr="People man cartoon clip art vector free vector for free download about">
                <a:hlinkClick r:id="rId8"/>
                <a:extLst>
                  <a:ext uri="{FF2B5EF4-FFF2-40B4-BE49-F238E27FC236}">
                    <a16:creationId xmlns:a16="http://schemas.microsoft.com/office/drawing/2014/main" id="{A978E06B-FF97-CD47-816D-C2BD8CD1F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9854" y="5016668"/>
                <a:ext cx="623297" cy="812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0D13991-B970-7C4F-A0EE-1122DACE3A11}"/>
                  </a:ext>
                </a:extLst>
              </p:cNvPr>
              <p:cNvSpPr txBox="1"/>
              <p:nvPr/>
            </p:nvSpPr>
            <p:spPr>
              <a:xfrm rot="7578871">
                <a:off x="6693220" y="2106061"/>
                <a:ext cx="1122517" cy="5129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4000" b="1" dirty="0"/>
              </a:p>
              <a:p>
                <a:endParaRPr lang="en-US" sz="5400" b="1" dirty="0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08B7228-3B12-ED4E-BD6C-89213D36545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865357" y="3259696"/>
                <a:ext cx="1505207" cy="220808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7E94D25-3178-1542-9DA9-B40C5261AC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78905" y="3377345"/>
                <a:ext cx="1823187" cy="1749696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/>
              </a:ln>
              <a:effectLst/>
            </p:spPr>
          </p:cxn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BE0FBDB-3A37-EF4D-964C-A63CDDDE357C}"/>
                  </a:ext>
                </a:extLst>
              </p:cNvPr>
              <p:cNvSpPr/>
              <p:nvPr/>
            </p:nvSpPr>
            <p:spPr bwMode="auto">
              <a:xfrm>
                <a:off x="4181707" y="3356517"/>
                <a:ext cx="78059" cy="680224"/>
              </a:xfrm>
              <a:custGeom>
                <a:avLst/>
                <a:gdLst>
                  <a:gd name="connsiteX0" fmla="*/ 78059 w 78059"/>
                  <a:gd name="connsiteY0" fmla="*/ 680224 h 680224"/>
                  <a:gd name="connsiteX1" fmla="*/ 0 w 78059"/>
                  <a:gd name="connsiteY1" fmla="*/ 0 h 680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59" h="680224">
                    <a:moveTo>
                      <a:pt x="78059" y="680224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A02E3D-7787-4D47-9DAA-F694AA03089D}"/>
                </a:ext>
              </a:extLst>
            </p:cNvPr>
            <p:cNvGrpSpPr/>
            <p:nvPr/>
          </p:nvGrpSpPr>
          <p:grpSpPr>
            <a:xfrm>
              <a:off x="274564" y="3986079"/>
              <a:ext cx="1681057" cy="1733367"/>
              <a:chOff x="274564" y="3986079"/>
              <a:chExt cx="1681057" cy="173336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372C1CD-9DA3-124C-806B-772F9C4E7734}"/>
                  </a:ext>
                </a:extLst>
              </p:cNvPr>
              <p:cNvSpPr/>
              <p:nvPr/>
            </p:nvSpPr>
            <p:spPr bwMode="auto">
              <a:xfrm>
                <a:off x="848698" y="4500748"/>
                <a:ext cx="1106923" cy="11756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058F1EC-EB36-EA48-886F-5A0245B54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983" y="4501817"/>
                <a:ext cx="204243" cy="243774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474D81-60D1-1846-9E31-F3B6D6819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983" y="4851586"/>
                <a:ext cx="163381" cy="243774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88A2CA2-80A9-5049-966D-401909E1A10E}"/>
                  </a:ext>
                </a:extLst>
              </p:cNvPr>
              <p:cNvSpPr txBox="1"/>
              <p:nvPr/>
            </p:nvSpPr>
            <p:spPr>
              <a:xfrm rot="5400000">
                <a:off x="261740" y="5214179"/>
                <a:ext cx="518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3EE694CE-F9DA-F047-822B-B02799752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7112" y="4140300"/>
                <a:ext cx="204243" cy="243774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51CC9FA-56A4-8740-9A8C-9CCDF17FB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19216" y="4139592"/>
                <a:ext cx="163381" cy="243774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FB2879-1622-2F47-8831-C9C9A24CA5AB}"/>
                  </a:ext>
                </a:extLst>
              </p:cNvPr>
              <p:cNvSpPr txBox="1"/>
              <p:nvPr/>
            </p:nvSpPr>
            <p:spPr>
              <a:xfrm>
                <a:off x="1437530" y="3986079"/>
                <a:ext cx="518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2BDCCD0-5CEB-2642-B4A4-31F91D3F9A15}"/>
                  </a:ext>
                </a:extLst>
              </p:cNvPr>
              <p:cNvSpPr txBox="1"/>
              <p:nvPr/>
            </p:nvSpPr>
            <p:spPr>
              <a:xfrm>
                <a:off x="1169814" y="4851586"/>
                <a:ext cx="42511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A</a:t>
                </a:r>
              </a:p>
            </p:txBody>
          </p:sp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5678FF-6D09-3F40-83A1-0779677DC952}"/>
              </a:ext>
            </a:extLst>
          </p:cNvPr>
          <p:cNvCxnSpPr>
            <a:cxnSpLocks/>
          </p:cNvCxnSpPr>
          <p:nvPr/>
        </p:nvCxnSpPr>
        <p:spPr bwMode="auto">
          <a:xfrm>
            <a:off x="4628815" y="1414914"/>
            <a:ext cx="0" cy="46071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53AD01-29B5-9D4D-B3AC-7C97A4742AE8}"/>
              </a:ext>
            </a:extLst>
          </p:cNvPr>
          <p:cNvSpPr txBox="1"/>
          <p:nvPr/>
        </p:nvSpPr>
        <p:spPr>
          <a:xfrm>
            <a:off x="1349067" y="1272194"/>
            <a:ext cx="21158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n-lt"/>
              </a:rPr>
              <a:t>PART 1</a:t>
            </a:r>
          </a:p>
          <a:p>
            <a:r>
              <a:rPr lang="en-US" sz="2000" dirty="0">
                <a:latin typeface="+mn-lt"/>
              </a:rPr>
              <a:t>Plain graphs</a:t>
            </a:r>
            <a:endParaRPr lang="en-US" sz="3600" dirty="0">
              <a:latin typeface="+mn-lt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47987C-5B61-6946-B11D-208E32F4E57C}"/>
              </a:ext>
            </a:extLst>
          </p:cNvPr>
          <p:cNvSpPr txBox="1"/>
          <p:nvPr/>
        </p:nvSpPr>
        <p:spPr>
          <a:xfrm>
            <a:off x="5915740" y="1251812"/>
            <a:ext cx="211590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n-lt"/>
              </a:rPr>
              <a:t>PART 2</a:t>
            </a:r>
          </a:p>
          <a:p>
            <a:r>
              <a:rPr lang="en-US" sz="2000" dirty="0">
                <a:latin typeface="+mn-lt"/>
              </a:rPr>
              <a:t>Complex graphs</a:t>
            </a:r>
          </a:p>
        </p:txBody>
      </p:sp>
    </p:spTree>
    <p:extLst>
      <p:ext uri="{BB962C8B-B14F-4D97-AF65-F5344CB8AC3E}">
        <p14:creationId xmlns:p14="http://schemas.microsoft.com/office/powerpoint/2010/main" val="233697396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61622"/>
              </p:ext>
            </p:extLst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756620C-46D9-D047-AA83-CE12A3EBF8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038" y="6008280"/>
            <a:ext cx="749027" cy="749027"/>
          </a:xfrm>
          <a:prstGeom prst="rect">
            <a:avLst/>
          </a:prstGeom>
        </p:spPr>
      </p:pic>
      <p:pic>
        <p:nvPicPr>
          <p:cNvPr id="24" name="Picture 2" descr="photo">
            <a:extLst>
              <a:ext uri="{FF2B5EF4-FFF2-40B4-BE49-F238E27FC236}">
                <a16:creationId xmlns:a16="http://schemas.microsoft.com/office/drawing/2014/main" id="{F8EDC52A-B9D0-B541-9A17-416009495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6935" y="6008280"/>
            <a:ext cx="641239" cy="78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8172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840D877B-E437-9E42-BAF6-6B965B4DF7E6}"/>
              </a:ext>
            </a:extLst>
          </p:cNvPr>
          <p:cNvSpPr/>
          <p:nvPr/>
        </p:nvSpPr>
        <p:spPr bwMode="auto">
          <a:xfrm>
            <a:off x="7648720" y="4192597"/>
            <a:ext cx="1106923" cy="1175657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6998893-3899-0A4E-A23B-FDCCC9C51392}"/>
              </a:ext>
            </a:extLst>
          </p:cNvPr>
          <p:cNvSpPr/>
          <p:nvPr/>
        </p:nvSpPr>
        <p:spPr bwMode="auto">
          <a:xfrm>
            <a:off x="7438886" y="4376704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6E6DD-A242-E743-A8BC-5F925FCB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2E19-CB93-E849-9008-A5954627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A8FA-0417-3F4A-B5DD-CE9FE93A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911-2B6F-E242-9970-96EAC63C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26F5E2-9AE8-384E-AED3-C438BA346197}"/>
              </a:ext>
            </a:extLst>
          </p:cNvPr>
          <p:cNvGrpSpPr/>
          <p:nvPr/>
        </p:nvGrpSpPr>
        <p:grpSpPr>
          <a:xfrm>
            <a:off x="5512649" y="4231690"/>
            <a:ext cx="821470" cy="1476510"/>
            <a:chOff x="3198774" y="4196105"/>
            <a:chExt cx="821470" cy="147651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4BA5C7C-7E70-704E-A560-9A6222FF14D2}"/>
                </a:ext>
              </a:extLst>
            </p:cNvPr>
            <p:cNvSpPr/>
            <p:nvPr/>
          </p:nvSpPr>
          <p:spPr bwMode="auto">
            <a:xfrm>
              <a:off x="3198774" y="4496958"/>
              <a:ext cx="806184" cy="117565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F13951-8E4E-9F43-BAA5-AD11D5438F36}"/>
                </a:ext>
              </a:extLst>
            </p:cNvPr>
            <p:cNvSpPr txBox="1"/>
            <p:nvPr/>
          </p:nvSpPr>
          <p:spPr>
            <a:xfrm>
              <a:off x="3431313" y="4838811"/>
              <a:ext cx="388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F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405050D-508C-4C49-9204-5C507E8225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1866" y="4196105"/>
              <a:ext cx="168378" cy="167013"/>
              <a:chOff x="3811979" y="4990918"/>
              <a:chExt cx="241078" cy="239123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BA5AC7E-B567-BC4E-BE10-0E940259AAEF}"/>
                  </a:ext>
                </a:extLst>
              </p:cNvPr>
              <p:cNvSpPr/>
              <p:nvPr/>
            </p:nvSpPr>
            <p:spPr bwMode="auto">
              <a:xfrm>
                <a:off x="3811979" y="5095360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E3A5D15-AA89-FA4D-A052-4F855958515E}"/>
                  </a:ext>
                </a:extLst>
              </p:cNvPr>
              <p:cNvCxnSpPr>
                <a:stCxn id="81" idx="7"/>
              </p:cNvCxnSpPr>
              <p:nvPr/>
            </p:nvCxnSpPr>
            <p:spPr bwMode="auto">
              <a:xfrm flipV="1">
                <a:off x="3943750" y="4990918"/>
                <a:ext cx="109307" cy="12416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446C43E-E836-9048-B758-E560EF93FA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55820" y="4262253"/>
              <a:ext cx="104394" cy="177957"/>
              <a:chOff x="5555931" y="4930158"/>
              <a:chExt cx="159092" cy="271197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E2268F7-502B-8E48-BD0B-5FA1405A29E2}"/>
                  </a:ext>
                </a:extLst>
              </p:cNvPr>
              <p:cNvSpPr/>
              <p:nvPr/>
            </p:nvSpPr>
            <p:spPr bwMode="auto">
              <a:xfrm>
                <a:off x="5560644" y="4930158"/>
                <a:ext cx="154379" cy="134681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6963629-E4D0-4E48-95D1-699E7053CE5E}"/>
                  </a:ext>
                </a:extLst>
              </p:cNvPr>
              <p:cNvCxnSpPr>
                <a:stCxn id="84" idx="4"/>
              </p:cNvCxnSpPr>
              <p:nvPr/>
            </p:nvCxnSpPr>
            <p:spPr bwMode="auto">
              <a:xfrm flipH="1">
                <a:off x="5637833" y="5064839"/>
                <a:ext cx="1" cy="13651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8170140-0F5D-6E4A-9178-925EBCCE82A1}"/>
                  </a:ext>
                </a:extLst>
              </p:cNvPr>
              <p:cNvCxnSpPr/>
              <p:nvPr/>
            </p:nvCxnSpPr>
            <p:spPr bwMode="auto">
              <a:xfrm>
                <a:off x="5555931" y="5134422"/>
                <a:ext cx="154379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0FCC8D9-7DB7-0A4E-BF47-D82074983F08}"/>
                </a:ext>
              </a:extLst>
            </p:cNvPr>
            <p:cNvSpPr/>
            <p:nvPr/>
          </p:nvSpPr>
          <p:spPr bwMode="auto">
            <a:xfrm>
              <a:off x="3446868" y="4256562"/>
              <a:ext cx="107824" cy="9406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D612FF7-D391-004D-AD25-9EF9B9E4A435}"/>
                </a:ext>
              </a:extLst>
            </p:cNvPr>
            <p:cNvSpPr/>
            <p:nvPr/>
          </p:nvSpPr>
          <p:spPr bwMode="auto">
            <a:xfrm>
              <a:off x="3198774" y="4256562"/>
              <a:ext cx="107824" cy="94067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7E2654-7E8C-D94F-B954-F545C8CC9013}"/>
              </a:ext>
            </a:extLst>
          </p:cNvPr>
          <p:cNvSpPr/>
          <p:nvPr/>
        </p:nvSpPr>
        <p:spPr bwMode="auto">
          <a:xfrm>
            <a:off x="7261999" y="4525088"/>
            <a:ext cx="1106923" cy="117565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1720B4A-B23E-864D-8BBA-876D8204C4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526157"/>
            <a:ext cx="204243" cy="24377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C8117A0-A23F-444B-94DF-6F57B971B0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84" y="4875926"/>
            <a:ext cx="163381" cy="24377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4624571-31D9-234B-BF8C-F633CF6BBE0E}"/>
              </a:ext>
            </a:extLst>
          </p:cNvPr>
          <p:cNvSpPr txBox="1"/>
          <p:nvPr/>
        </p:nvSpPr>
        <p:spPr>
          <a:xfrm rot="5400000">
            <a:off x="6675041" y="523851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DFB9274-91CB-2B43-AB64-321ADE8507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413" y="5900839"/>
            <a:ext cx="204243" cy="243774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B754346-E3B3-6A46-8C66-5119193673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17" y="5900131"/>
            <a:ext cx="163381" cy="24377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D59B898-5579-F944-BE82-7D8B394F9FDD}"/>
              </a:ext>
            </a:extLst>
          </p:cNvPr>
          <p:cNvSpPr txBox="1"/>
          <p:nvPr/>
        </p:nvSpPr>
        <p:spPr>
          <a:xfrm>
            <a:off x="7850831" y="574661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526731-D8C9-F241-9675-1813CB0652B6}"/>
              </a:ext>
            </a:extLst>
          </p:cNvPr>
          <p:cNvSpPr txBox="1"/>
          <p:nvPr/>
        </p:nvSpPr>
        <p:spPr>
          <a:xfrm>
            <a:off x="7591931" y="4875926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T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36B1DD8-E07B-0A4A-85B2-C536A1F620EB}"/>
              </a:ext>
            </a:extLst>
          </p:cNvPr>
          <p:cNvCxnSpPr/>
          <p:nvPr/>
        </p:nvCxnSpPr>
        <p:spPr bwMode="auto">
          <a:xfrm flipV="1">
            <a:off x="7254472" y="4192597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C3A66D-C7EF-FB4F-9A46-104010A8B655}"/>
              </a:ext>
            </a:extLst>
          </p:cNvPr>
          <p:cNvCxnSpPr/>
          <p:nvPr/>
        </p:nvCxnSpPr>
        <p:spPr bwMode="auto">
          <a:xfrm flipV="1">
            <a:off x="8356212" y="4193154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0905A31-F25F-8740-A290-49E268FD68C6}"/>
              </a:ext>
            </a:extLst>
          </p:cNvPr>
          <p:cNvCxnSpPr/>
          <p:nvPr/>
        </p:nvCxnSpPr>
        <p:spPr bwMode="auto">
          <a:xfrm flipV="1">
            <a:off x="8368922" y="5341598"/>
            <a:ext cx="394248" cy="3324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100DC-7453-F244-A1BF-75DCDCFAFD12}"/>
              </a:ext>
            </a:extLst>
          </p:cNvPr>
          <p:cNvCxnSpPr>
            <a:cxnSpLocks/>
          </p:cNvCxnSpPr>
          <p:nvPr/>
        </p:nvCxnSpPr>
        <p:spPr bwMode="auto">
          <a:xfrm>
            <a:off x="6640720" y="4364040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435A561-1133-B74C-AA17-9EECA044D468}"/>
              </a:ext>
            </a:extLst>
          </p:cNvPr>
          <p:cNvCxnSpPr>
            <a:cxnSpLocks/>
          </p:cNvCxnSpPr>
          <p:nvPr/>
        </p:nvCxnSpPr>
        <p:spPr bwMode="auto">
          <a:xfrm>
            <a:off x="6747194" y="42208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dbl" algn="ctr">
            <a:solidFill>
              <a:srgbClr val="FF93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BA03645-F55F-8B40-B3DB-3FBB1C46C5CE}"/>
              </a:ext>
            </a:extLst>
          </p:cNvPr>
          <p:cNvCxnSpPr>
            <a:cxnSpLocks/>
          </p:cNvCxnSpPr>
          <p:nvPr/>
        </p:nvCxnSpPr>
        <p:spPr bwMode="auto">
          <a:xfrm>
            <a:off x="6901467" y="4090625"/>
            <a:ext cx="433114" cy="727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8AA955-4CA8-DA4E-B0E8-61B807E9F644}"/>
              </a:ext>
            </a:extLst>
          </p:cNvPr>
          <p:cNvGrpSpPr/>
          <p:nvPr/>
        </p:nvGrpSpPr>
        <p:grpSpPr>
          <a:xfrm>
            <a:off x="1253799" y="2680296"/>
            <a:ext cx="2372525" cy="3027904"/>
            <a:chOff x="274564" y="2691542"/>
            <a:chExt cx="2372525" cy="302790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FEF807D-CD55-1D4E-B98E-623EF5898F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317" y="2691542"/>
              <a:ext cx="1961772" cy="1125145"/>
              <a:chOff x="3280044" y="2270754"/>
              <a:chExt cx="6539239" cy="3750483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B71B4396-C1B2-E74F-B191-76A9CC05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4315" y="2504786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C3228E8D-D054-A14E-B16C-47A423B95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80044" y="3606655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2274C34A-32BD-D943-817F-009A00763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81620" y="3459694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51ED561-D38C-3540-8ABC-9B10F54EEB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73891" y="28802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339C53B-8B70-3440-87A1-D2F48E185C3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21339" y="30401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F3FFDE4-FC7C-5D44-BEA9-D2EB0663BB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890052" y="5317975"/>
                <a:ext cx="1256875" cy="36720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F8AD23C-F384-324B-A8D3-B8EA3F1984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05292" y="4012945"/>
                <a:ext cx="2396542" cy="332204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8" name="Picture 2" descr="See the source image">
                <a:extLst>
                  <a:ext uri="{FF2B5EF4-FFF2-40B4-BE49-F238E27FC236}">
                    <a16:creationId xmlns:a16="http://schemas.microsoft.com/office/drawing/2014/main" id="{8771C34E-45B4-5944-8592-0129BE034D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3200" y="2270754"/>
                <a:ext cx="497268" cy="732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4" descr="Black people clipart 2 people clip art 0 people clipartbold 2">
                <a:hlinkClick r:id="rId6"/>
                <a:extLst>
                  <a:ext uri="{FF2B5EF4-FFF2-40B4-BE49-F238E27FC236}">
                    <a16:creationId xmlns:a16="http://schemas.microsoft.com/office/drawing/2014/main" id="{30085338-43D5-7D4D-893B-298736A36F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9227" y="5208657"/>
                <a:ext cx="638025" cy="812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6" descr="People man cartoon clip art vector free vector for free download about">
                <a:hlinkClick r:id="rId8"/>
                <a:extLst>
                  <a:ext uri="{FF2B5EF4-FFF2-40B4-BE49-F238E27FC236}">
                    <a16:creationId xmlns:a16="http://schemas.microsoft.com/office/drawing/2014/main" id="{A978E06B-FF97-CD47-816D-C2BD8CD1F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9854" y="5016668"/>
                <a:ext cx="623297" cy="812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0D13991-B970-7C4F-A0EE-1122DACE3A11}"/>
                  </a:ext>
                </a:extLst>
              </p:cNvPr>
              <p:cNvSpPr txBox="1"/>
              <p:nvPr/>
            </p:nvSpPr>
            <p:spPr>
              <a:xfrm rot="7578871">
                <a:off x="6693220" y="2106061"/>
                <a:ext cx="1122517" cy="5129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4000" b="1" dirty="0"/>
              </a:p>
              <a:p>
                <a:endParaRPr lang="en-US" sz="5400" b="1" dirty="0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08B7228-3B12-ED4E-BD6C-89213D36545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865357" y="3259696"/>
                <a:ext cx="1505207" cy="220808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7E94D25-3178-1542-9DA9-B40C5261AC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78905" y="3377345"/>
                <a:ext cx="1823187" cy="1749696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/>
              </a:ln>
              <a:effectLst/>
            </p:spPr>
          </p:cxn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BE0FBDB-3A37-EF4D-964C-A63CDDDE357C}"/>
                  </a:ext>
                </a:extLst>
              </p:cNvPr>
              <p:cNvSpPr/>
              <p:nvPr/>
            </p:nvSpPr>
            <p:spPr bwMode="auto">
              <a:xfrm>
                <a:off x="4181707" y="3356517"/>
                <a:ext cx="78059" cy="680224"/>
              </a:xfrm>
              <a:custGeom>
                <a:avLst/>
                <a:gdLst>
                  <a:gd name="connsiteX0" fmla="*/ 78059 w 78059"/>
                  <a:gd name="connsiteY0" fmla="*/ 680224 h 680224"/>
                  <a:gd name="connsiteX1" fmla="*/ 0 w 78059"/>
                  <a:gd name="connsiteY1" fmla="*/ 0 h 680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059" h="680224">
                    <a:moveTo>
                      <a:pt x="78059" y="680224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A02E3D-7787-4D47-9DAA-F694AA03089D}"/>
                </a:ext>
              </a:extLst>
            </p:cNvPr>
            <p:cNvGrpSpPr/>
            <p:nvPr/>
          </p:nvGrpSpPr>
          <p:grpSpPr>
            <a:xfrm>
              <a:off x="274564" y="3986079"/>
              <a:ext cx="1681057" cy="1733367"/>
              <a:chOff x="274564" y="3986079"/>
              <a:chExt cx="1681057" cy="173336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372C1CD-9DA3-124C-806B-772F9C4E7734}"/>
                  </a:ext>
                </a:extLst>
              </p:cNvPr>
              <p:cNvSpPr/>
              <p:nvPr/>
            </p:nvSpPr>
            <p:spPr bwMode="auto">
              <a:xfrm>
                <a:off x="848698" y="4500748"/>
                <a:ext cx="1106923" cy="11756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058F1EC-EB36-EA48-886F-5A0245B54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983" y="4501817"/>
                <a:ext cx="204243" cy="243774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474D81-60D1-1846-9E31-F3B6D6819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983" y="4851586"/>
                <a:ext cx="163381" cy="243774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88A2CA2-80A9-5049-966D-401909E1A10E}"/>
                  </a:ext>
                </a:extLst>
              </p:cNvPr>
              <p:cNvSpPr txBox="1"/>
              <p:nvPr/>
            </p:nvSpPr>
            <p:spPr>
              <a:xfrm rot="5400000">
                <a:off x="261740" y="5214179"/>
                <a:ext cx="518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3EE694CE-F9DA-F047-822B-B02799752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7112" y="4140300"/>
                <a:ext cx="204243" cy="243774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51CC9FA-56A4-8740-9A8C-9CCDF17FB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19216" y="4139592"/>
                <a:ext cx="163381" cy="243774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3FB2879-1622-2F47-8831-C9C9A24CA5AB}"/>
                  </a:ext>
                </a:extLst>
              </p:cNvPr>
              <p:cNvSpPr txBox="1"/>
              <p:nvPr/>
            </p:nvSpPr>
            <p:spPr>
              <a:xfrm>
                <a:off x="1437530" y="3986079"/>
                <a:ext cx="518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2BDCCD0-5CEB-2642-B4A4-31F91D3F9A15}"/>
                  </a:ext>
                </a:extLst>
              </p:cNvPr>
              <p:cNvSpPr txBox="1"/>
              <p:nvPr/>
            </p:nvSpPr>
            <p:spPr>
              <a:xfrm>
                <a:off x="1169814" y="4851586"/>
                <a:ext cx="42511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A</a:t>
                </a:r>
              </a:p>
            </p:txBody>
          </p:sp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5678FF-6D09-3F40-83A1-0779677DC952}"/>
              </a:ext>
            </a:extLst>
          </p:cNvPr>
          <p:cNvCxnSpPr>
            <a:cxnSpLocks/>
          </p:cNvCxnSpPr>
          <p:nvPr/>
        </p:nvCxnSpPr>
        <p:spPr bwMode="auto">
          <a:xfrm>
            <a:off x="4628815" y="1414914"/>
            <a:ext cx="0" cy="46071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53AD01-29B5-9D4D-B3AC-7C97A4742AE8}"/>
              </a:ext>
            </a:extLst>
          </p:cNvPr>
          <p:cNvSpPr txBox="1"/>
          <p:nvPr/>
        </p:nvSpPr>
        <p:spPr>
          <a:xfrm>
            <a:off x="1349067" y="1272194"/>
            <a:ext cx="21158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n-lt"/>
              </a:rPr>
              <a:t>PART 1</a:t>
            </a:r>
          </a:p>
          <a:p>
            <a:r>
              <a:rPr lang="en-US" sz="2000" dirty="0">
                <a:latin typeface="+mn-lt"/>
              </a:rPr>
              <a:t>Plain graphs</a:t>
            </a:r>
            <a:endParaRPr lang="en-US" sz="3600" dirty="0">
              <a:latin typeface="+mn-lt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47987C-5B61-6946-B11D-208E32F4E57C}"/>
              </a:ext>
            </a:extLst>
          </p:cNvPr>
          <p:cNvSpPr txBox="1"/>
          <p:nvPr/>
        </p:nvSpPr>
        <p:spPr>
          <a:xfrm>
            <a:off x="5915740" y="1251812"/>
            <a:ext cx="211590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n-lt"/>
              </a:rPr>
              <a:t>PART 2</a:t>
            </a:r>
          </a:p>
          <a:p>
            <a:r>
              <a:rPr lang="en-US" sz="2000" dirty="0">
                <a:latin typeface="+mn-lt"/>
              </a:rPr>
              <a:t>Complex graphs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EE7A7-0C97-3444-A53F-7E40EF46C8CE}"/>
              </a:ext>
            </a:extLst>
          </p:cNvPr>
          <p:cNvGrpSpPr/>
          <p:nvPr/>
        </p:nvGrpSpPr>
        <p:grpSpPr>
          <a:xfrm>
            <a:off x="1597246" y="2535644"/>
            <a:ext cx="7455617" cy="1296897"/>
            <a:chOff x="1597246" y="2535644"/>
            <a:chExt cx="7455617" cy="12968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DF7660-FEC1-494B-880F-75E603B8DF64}"/>
                </a:ext>
              </a:extLst>
            </p:cNvPr>
            <p:cNvGrpSpPr/>
            <p:nvPr/>
          </p:nvGrpSpPr>
          <p:grpSpPr>
            <a:xfrm>
              <a:off x="6251906" y="2535644"/>
              <a:ext cx="2800957" cy="1125145"/>
              <a:chOff x="6251906" y="2535644"/>
              <a:chExt cx="2800957" cy="112514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285BE36-1700-0F4C-B8A5-683A72956A95}"/>
                  </a:ext>
                </a:extLst>
              </p:cNvPr>
              <p:cNvGrpSpPr/>
              <p:nvPr/>
            </p:nvGrpSpPr>
            <p:grpSpPr>
              <a:xfrm>
                <a:off x="6251906" y="2600724"/>
                <a:ext cx="528377" cy="1058702"/>
                <a:chOff x="3377401" y="2597717"/>
                <a:chExt cx="528377" cy="1058702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B3B15691-2B8F-6C49-890C-8830486693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683488" y="2597717"/>
                  <a:ext cx="168378" cy="167013"/>
                  <a:chOff x="3811979" y="4990918"/>
                  <a:chExt cx="241078" cy="239123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7AA88453-76D6-724F-BBBC-2B8F3263C0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11979" y="5095360"/>
                    <a:ext cx="154379" cy="134681"/>
                  </a:xfrm>
                  <a:prstGeom prst="ellipse">
                    <a:avLst/>
                  </a:prstGeom>
                  <a:noFill/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lg" len="lg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FEB69D2C-EE26-C14A-84BC-03744CC5426F}"/>
                      </a:ext>
                    </a:extLst>
                  </p:cNvPr>
                  <p:cNvCxnSpPr>
                    <a:stCxn id="47" idx="7"/>
                  </p:cNvCxnSpPr>
                  <p:nvPr/>
                </p:nvCxnSpPr>
                <p:spPr bwMode="auto">
                  <a:xfrm flipV="1">
                    <a:off x="3943750" y="4990918"/>
                    <a:ext cx="109307" cy="124166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C6AFA2BE-B99D-4740-9EF7-A99014CB42A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587271" y="3005526"/>
                  <a:ext cx="104394" cy="177957"/>
                  <a:chOff x="5555931" y="4930158"/>
                  <a:chExt cx="159092" cy="271197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561F873E-1B85-944C-9306-115E57205A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60644" y="4930158"/>
                    <a:ext cx="154379" cy="134681"/>
                  </a:xfrm>
                  <a:prstGeom prst="ellipse">
                    <a:avLst/>
                  </a:prstGeom>
                  <a:noFill/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lg" len="lg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6131E126-0934-3D46-9244-F8C049DCD818}"/>
                      </a:ext>
                    </a:extLst>
                  </p:cNvPr>
                  <p:cNvCxnSpPr>
                    <a:stCxn id="52" idx="4"/>
                  </p:cNvCxnSpPr>
                  <p:nvPr/>
                </p:nvCxnSpPr>
                <p:spPr bwMode="auto">
                  <a:xfrm flipH="1">
                    <a:off x="5637833" y="5064839"/>
                    <a:ext cx="1" cy="1365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med" len="med"/>
                  </a:ln>
                  <a:effectLst/>
                </p:spPr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35595F31-080E-4E4D-AC67-62AD6C604F7A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555931" y="5134422"/>
                    <a:ext cx="154379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med" len="med"/>
                  </a:ln>
                  <a:effectLst/>
                </p:spPr>
              </p:cxn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CD27D458-92DB-B943-A807-871D17C3C42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737400" y="3489406"/>
                  <a:ext cx="168378" cy="167013"/>
                  <a:chOff x="3811979" y="4990918"/>
                  <a:chExt cx="241078" cy="239123"/>
                </a:xfrm>
              </p:grpSpPr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AEBA6788-BD85-4948-825C-2A06763F28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11979" y="5095360"/>
                    <a:ext cx="154379" cy="134681"/>
                  </a:xfrm>
                  <a:prstGeom prst="ellipse">
                    <a:avLst/>
                  </a:prstGeom>
                  <a:noFill/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lg" len="lg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6B3D1DA0-201B-0048-A9A0-6A0C68D60CE9}"/>
                      </a:ext>
                    </a:extLst>
                  </p:cNvPr>
                  <p:cNvCxnSpPr>
                    <a:stCxn id="60" idx="7"/>
                  </p:cNvCxnSpPr>
                  <p:nvPr/>
                </p:nvCxnSpPr>
                <p:spPr bwMode="auto">
                  <a:xfrm flipV="1">
                    <a:off x="3943750" y="4990918"/>
                    <a:ext cx="109307" cy="124166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9A112770-1DE4-C540-B0C5-3D0CC33101DE}"/>
                    </a:ext>
                  </a:extLst>
                </p:cNvPr>
                <p:cNvSpPr/>
                <p:nvPr/>
              </p:nvSpPr>
              <p:spPr bwMode="auto">
                <a:xfrm>
                  <a:off x="3434543" y="2675354"/>
                  <a:ext cx="107824" cy="94067"/>
                </a:xfrm>
                <a:prstGeom prst="ellipse">
                  <a:avLst/>
                </a:prstGeom>
                <a:solidFill>
                  <a:srgbClr val="C00000"/>
                </a:solidFill>
                <a:ln w="25400" cap="flat" cmpd="sng" algn="ctr">
                  <a:noFill/>
                  <a:prstDash val="solid"/>
                  <a:round/>
                  <a:headEnd type="none" w="sm" len="sm"/>
                  <a:tailEnd type="triangle" w="lg" len="lg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3B3D5CA0-4462-CE4D-A690-FAEBBF67AA76}"/>
                    </a:ext>
                  </a:extLst>
                </p:cNvPr>
                <p:cNvSpPr/>
                <p:nvPr/>
              </p:nvSpPr>
              <p:spPr bwMode="auto">
                <a:xfrm>
                  <a:off x="3377401" y="3005526"/>
                  <a:ext cx="107824" cy="94067"/>
                </a:xfrm>
                <a:prstGeom prst="ellipse">
                  <a:avLst/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  <a:round/>
                  <a:headEnd type="none" w="sm" len="sm"/>
                  <a:tailEnd type="triangle" w="lg" len="lg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988E771-55B2-5E45-A60D-24BF107CC6D6}"/>
                    </a:ext>
                  </a:extLst>
                </p:cNvPr>
                <p:cNvSpPr/>
                <p:nvPr/>
              </p:nvSpPr>
              <p:spPr bwMode="auto">
                <a:xfrm>
                  <a:off x="3508698" y="3558674"/>
                  <a:ext cx="107824" cy="94067"/>
                </a:xfrm>
                <a:prstGeom prst="ellipse">
                  <a:avLst/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  <a:round/>
                  <a:headEnd type="none" w="sm" len="sm"/>
                  <a:tailEnd type="triangle" w="lg" len="lg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DD81147-35DD-9841-AA56-795D414204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91091" y="2535644"/>
                <a:ext cx="1961772" cy="1125145"/>
                <a:chOff x="3280044" y="2270754"/>
                <a:chExt cx="6539239" cy="3750483"/>
              </a:xfrm>
            </p:grpSpPr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5B24615A-9188-394A-BDC9-D789013FD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4315" y="2504786"/>
                  <a:ext cx="680811" cy="812581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55804C70-7768-1E4C-8503-7E7F6DDB9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0044" y="3606655"/>
                  <a:ext cx="544602" cy="812581"/>
                </a:xfrm>
                <a:prstGeom prst="rect">
                  <a:avLst/>
                </a:prstGeom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19220D03-7FDE-A944-90E2-6C4977C0D3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1620" y="3459694"/>
                  <a:ext cx="465541" cy="812581"/>
                </a:xfrm>
                <a:prstGeom prst="rect">
                  <a:avLst/>
                </a:prstGeom>
              </p:spPr>
            </p:pic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340C8F33-A5CF-934C-8281-FDFFE65DB57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473891" y="2880242"/>
                  <a:ext cx="1435801" cy="233449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9C5B4E23-3D32-794E-A28C-B91DE41E29C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421339" y="3040119"/>
                  <a:ext cx="1488353" cy="1114096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DD3B87F2-62F0-8947-8097-F5EAF9F9776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890052" y="5317975"/>
                  <a:ext cx="1256875" cy="367209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C00000"/>
                  </a:solidFill>
                  <a:prstDash val="lgDash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1CCF7F2-E37F-AA46-AFF6-88435411BB3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405292" y="4012945"/>
                  <a:ext cx="2396542" cy="332204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00" name="Picture 2" descr="See the source image">
                  <a:extLst>
                    <a:ext uri="{FF2B5EF4-FFF2-40B4-BE49-F238E27FC236}">
                      <a16:creationId xmlns:a16="http://schemas.microsoft.com/office/drawing/2014/main" id="{542C1CE9-5204-394D-B22A-3CF0DE1FF9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53200" y="2270754"/>
                  <a:ext cx="497268" cy="7321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4" descr="Black people clipart 2 people clip art 0 people clipartbold 2">
                  <a:hlinkClick r:id="rId6"/>
                  <a:extLst>
                    <a:ext uri="{FF2B5EF4-FFF2-40B4-BE49-F238E27FC236}">
                      <a16:creationId xmlns:a16="http://schemas.microsoft.com/office/drawing/2014/main" id="{861ED515-FA45-254F-9159-0509EB84A8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9227" y="5208657"/>
                  <a:ext cx="638025" cy="8125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6" descr="People man cartoon clip art vector free vector for free download about">
                  <a:hlinkClick r:id="rId8"/>
                  <a:extLst>
                    <a:ext uri="{FF2B5EF4-FFF2-40B4-BE49-F238E27FC236}">
                      <a16:creationId xmlns:a16="http://schemas.microsoft.com/office/drawing/2014/main" id="{FAC336EC-ABC9-AD42-99A6-EEA8E5FF43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49854" y="5016668"/>
                  <a:ext cx="623297" cy="8125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DBAB674-5FED-4048-B830-1A3E517D7198}"/>
                    </a:ext>
                  </a:extLst>
                </p:cNvPr>
                <p:cNvSpPr txBox="1"/>
                <p:nvPr/>
              </p:nvSpPr>
              <p:spPr>
                <a:xfrm rot="7578871">
                  <a:off x="6693220" y="2106061"/>
                  <a:ext cx="1122517" cy="51296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0" b="1" dirty="0"/>
                </a:p>
                <a:p>
                  <a:endParaRPr lang="en-US" sz="5400" b="1" dirty="0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DEFFCCD-F139-F64D-A491-29B719E566B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865357" y="3259696"/>
                  <a:ext cx="1505207" cy="2208082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2"/>
                  </a:solidFill>
                  <a:prstDash val="lgDash"/>
                  <a:round/>
                  <a:headEnd type="none" w="sm" len="sm"/>
                  <a:tailEnd type="none" w="med" len="med"/>
                </a:ln>
                <a:effectLst/>
              </p:spPr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77CAB018-D355-AA43-8936-3E11AE59519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478905" y="3377345"/>
                  <a:ext cx="1823187" cy="1749696"/>
                </a:xfrm>
                <a:prstGeom prst="straightConnector1">
                  <a:avLst/>
                </a:prstGeom>
                <a:solidFill>
                  <a:schemeClr val="accent1"/>
                </a:solidFill>
                <a:ln w="34925" cap="flat" cmpd="dbl" algn="ctr">
                  <a:solidFill>
                    <a:srgbClr val="FF9300"/>
                  </a:solidFill>
                  <a:prstDash val="solid"/>
                  <a:round/>
                  <a:headEnd type="none" w="sm" len="sm"/>
                  <a:tailEnd type="none"/>
                </a:ln>
                <a:effectLst/>
              </p:spPr>
            </p:cxn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50C75D8E-0247-444C-9B50-ED3ECF31C887}"/>
                    </a:ext>
                  </a:extLst>
                </p:cNvPr>
                <p:cNvSpPr/>
                <p:nvPr/>
              </p:nvSpPr>
              <p:spPr bwMode="auto">
                <a:xfrm>
                  <a:off x="4181707" y="3356517"/>
                  <a:ext cx="78059" cy="680224"/>
                </a:xfrm>
                <a:custGeom>
                  <a:avLst/>
                  <a:gdLst>
                    <a:gd name="connsiteX0" fmla="*/ 78059 w 78059"/>
                    <a:gd name="connsiteY0" fmla="*/ 680224 h 680224"/>
                    <a:gd name="connsiteX1" fmla="*/ 0 w 78059"/>
                    <a:gd name="connsiteY1" fmla="*/ 0 h 680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059" h="680224">
                      <a:moveTo>
                        <a:pt x="78059" y="68022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919704-2C1E-F14B-8098-B27A25BB4A2A}"/>
                </a:ext>
              </a:extLst>
            </p:cNvPr>
            <p:cNvGrpSpPr/>
            <p:nvPr/>
          </p:nvGrpSpPr>
          <p:grpSpPr>
            <a:xfrm>
              <a:off x="1597246" y="2629957"/>
              <a:ext cx="1461824" cy="1202584"/>
              <a:chOff x="1597246" y="2629957"/>
              <a:chExt cx="1461824" cy="1202584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1627231-B65F-DA41-8FD3-E4CD0D3925A1}"/>
                  </a:ext>
                </a:extLst>
              </p:cNvPr>
              <p:cNvSpPr/>
              <p:nvPr/>
            </p:nvSpPr>
            <p:spPr bwMode="auto">
              <a:xfrm>
                <a:off x="1693449" y="2732892"/>
                <a:ext cx="289256" cy="27313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13EB185-8E6C-7B4E-93FE-61FC5BE11900}"/>
                  </a:ext>
                </a:extLst>
              </p:cNvPr>
              <p:cNvSpPr/>
              <p:nvPr/>
            </p:nvSpPr>
            <p:spPr bwMode="auto">
              <a:xfrm>
                <a:off x="1597246" y="3060686"/>
                <a:ext cx="289256" cy="27313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C87A1404-12B2-FE48-8A0D-7B42C7DBDBB1}"/>
                  </a:ext>
                </a:extLst>
              </p:cNvPr>
              <p:cNvSpPr/>
              <p:nvPr/>
            </p:nvSpPr>
            <p:spPr bwMode="auto">
              <a:xfrm>
                <a:off x="2769814" y="3015433"/>
                <a:ext cx="289256" cy="27313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3385EA53-CC69-D242-8E72-5EE3580B8CFE}"/>
                  </a:ext>
                </a:extLst>
              </p:cNvPr>
              <p:cNvSpPr/>
              <p:nvPr/>
            </p:nvSpPr>
            <p:spPr bwMode="auto">
              <a:xfrm>
                <a:off x="2567626" y="2629957"/>
                <a:ext cx="289256" cy="27313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2D19F3C-C4FD-A84E-8422-CC6C27013D98}"/>
                  </a:ext>
                </a:extLst>
              </p:cNvPr>
              <p:cNvSpPr/>
              <p:nvPr/>
            </p:nvSpPr>
            <p:spPr bwMode="auto">
              <a:xfrm>
                <a:off x="1834383" y="3559408"/>
                <a:ext cx="289256" cy="27313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105B9BD-F7F9-7743-A5CF-DDA1F8BB9B82}"/>
                  </a:ext>
                </a:extLst>
              </p:cNvPr>
              <p:cNvSpPr/>
              <p:nvPr/>
            </p:nvSpPr>
            <p:spPr bwMode="auto">
              <a:xfrm>
                <a:off x="2616651" y="3474711"/>
                <a:ext cx="289256" cy="27313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233628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AF07-4743-254C-9F77-33EAF38F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‘Recipe’ Structure: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0C537-3381-1E4A-8248-FCDE8FB10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4643284" cy="4648200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endParaRPr lang="en-US" dirty="0"/>
          </a:p>
          <a:p>
            <a:r>
              <a:rPr lang="en-US" dirty="0"/>
              <a:t>Short answer/solution</a:t>
            </a:r>
          </a:p>
          <a:p>
            <a:endParaRPr lang="en-US" dirty="0"/>
          </a:p>
          <a:p>
            <a:r>
              <a:rPr lang="en-US" dirty="0"/>
              <a:t>LONG answer – details</a:t>
            </a:r>
          </a:p>
          <a:p>
            <a:endParaRPr lang="en-US" dirty="0"/>
          </a:p>
          <a:p>
            <a:r>
              <a:rPr lang="en-US" dirty="0"/>
              <a:t>Conclusion/short-answer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EC59D-C6C3-C74A-9E71-E815CA2C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6FD2-0810-F64F-AF72-B029D727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176E-C46E-8749-BC91-A816F4BB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580D9-BFAE-F646-A593-D45E9F52A1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1295400"/>
            <a:ext cx="1194619" cy="1014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940DA-0E5F-6748-B68D-21B3FE52C4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2439083"/>
            <a:ext cx="1194619" cy="1019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967AD1-D103-C246-9843-8891DEA77D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199" y="4900361"/>
            <a:ext cx="1194619" cy="1019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939C5A-1345-0B4A-8909-F4C7FA1868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199" y="3556522"/>
            <a:ext cx="1194619" cy="10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6352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AF07-4743-254C-9F77-33EAF38F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‘Recipe’ Structure: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0C537-3381-1E4A-8248-FCDE8FB10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4643284" cy="4648200"/>
          </a:xfrm>
        </p:spPr>
        <p:txBody>
          <a:bodyPr/>
          <a:lstStyle/>
          <a:p>
            <a:r>
              <a:rPr lang="en-US" dirty="0"/>
              <a:t>Problem definition</a:t>
            </a:r>
          </a:p>
          <a:p>
            <a:endParaRPr lang="en-US" dirty="0"/>
          </a:p>
          <a:p>
            <a:r>
              <a:rPr lang="en-US" dirty="0"/>
              <a:t>Short answer/solution</a:t>
            </a:r>
          </a:p>
          <a:p>
            <a:endParaRPr lang="en-US" dirty="0"/>
          </a:p>
          <a:p>
            <a:r>
              <a:rPr lang="en-US" dirty="0"/>
              <a:t>LONG answer – details</a:t>
            </a:r>
          </a:p>
          <a:p>
            <a:endParaRPr lang="en-US" dirty="0"/>
          </a:p>
          <a:p>
            <a:r>
              <a:rPr lang="en-US" dirty="0"/>
              <a:t>Conclusion/short-answer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EC59D-C6C3-C74A-9E71-E815CA2C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6FD2-0810-F64F-AF72-B029D727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176E-C46E-8749-BC91-A816F4BB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580D9-BFAE-F646-A593-D45E9F52A1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1295400"/>
            <a:ext cx="1194619" cy="1014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940DA-0E5F-6748-B68D-21B3FE52C4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2439083"/>
            <a:ext cx="1194619" cy="1019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967AD1-D103-C246-9843-8891DEA77D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199" y="4900361"/>
            <a:ext cx="1194619" cy="1019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939C5A-1345-0B4A-8909-F4C7FA1868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199" y="3556522"/>
            <a:ext cx="1194619" cy="10422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7875C8-C5F5-3B42-BCAD-8BF63298F0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592" y="3556521"/>
            <a:ext cx="1389604" cy="10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981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F9C6-E5E0-7C4B-9E31-3C8FED6A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covered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8338-24C7-5549-BA6C-8A3904D4F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/ GNN</a:t>
            </a:r>
          </a:p>
          <a:p>
            <a:r>
              <a:rPr lang="en-US"/>
              <a:t>See</a:t>
            </a:r>
            <a:r>
              <a:rPr lang="en-US" dirty="0"/>
              <a:t>, </a:t>
            </a:r>
            <a:r>
              <a:rPr lang="en-US" dirty="0" err="1"/>
              <a:t>eg.</a:t>
            </a:r>
            <a:r>
              <a:rPr lang="en-US" dirty="0"/>
              <a:t>,  </a:t>
            </a:r>
            <a:r>
              <a:rPr lang="en-US" dirty="0">
                <a:hlinkClick r:id="rId2"/>
              </a:rPr>
              <a:t>www.dgl.ai/</a:t>
            </a:r>
            <a:endParaRPr lang="en-US" dirty="0"/>
          </a:p>
          <a:p>
            <a:pPr lvl="1"/>
            <a:r>
              <a:rPr lang="en-US" dirty="0"/>
              <a:t>w/ tutorials and  s/w</a:t>
            </a:r>
          </a:p>
          <a:p>
            <a:pPr lvl="1"/>
            <a:r>
              <a:rPr lang="en-US" dirty="0"/>
              <a:t>from </a:t>
            </a:r>
            <a:r>
              <a:rPr lang="en-US" dirty="0" err="1"/>
              <a:t>aws</a:t>
            </a:r>
            <a:r>
              <a:rPr lang="en-US" dirty="0"/>
              <a:t> colleagues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66E60-256D-1A48-8F7E-D3DEE1B1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5C315-C141-0C4F-898C-211FB6284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1BE7F-60FB-2748-A1A4-65666F66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7106EE-F967-2E4B-90A2-AA25C98401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0152" y="2018085"/>
            <a:ext cx="2366096" cy="7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802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642237-CC12-664A-994E-9814836AF4E9}"/>
              </a:ext>
            </a:extLst>
          </p:cNvPr>
          <p:cNvSpPr/>
          <p:nvPr/>
        </p:nvSpPr>
        <p:spPr bwMode="auto">
          <a:xfrm>
            <a:off x="165371" y="2902888"/>
            <a:ext cx="3007469" cy="33609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6926227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1F0724-F0B7-934E-BC22-EA00BBE53772}"/>
              </a:ext>
            </a:extLst>
          </p:cNvPr>
          <p:cNvSpPr/>
          <p:nvPr/>
        </p:nvSpPr>
        <p:spPr bwMode="auto">
          <a:xfrm>
            <a:off x="2184935" y="4687503"/>
            <a:ext cx="3590223" cy="1545340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57F3CC9D-E573-8E44-990C-489CE0BA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290654-1CBB-DC49-ADEC-5DCEBD86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4372B42-36AF-0942-BC49-2FDE1C8A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3ABF6-3720-DB46-BB41-0FA391018AC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sp>
        <p:nvSpPr>
          <p:cNvPr id="1465346" name="Rectangle 2">
            <a:extLst>
              <a:ext uri="{FF2B5EF4-FFF2-40B4-BE49-F238E27FC236}">
                <a16:creationId xmlns:a16="http://schemas.microsoft.com/office/drawing/2014/main" id="{BC2C2DE7-B129-5F46-B4D9-29C4DFA1E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Node importance - Motivation:</a:t>
            </a:r>
          </a:p>
        </p:txBody>
      </p:sp>
      <p:sp>
        <p:nvSpPr>
          <p:cNvPr id="1465347" name="Rectangle 3">
            <a:extLst>
              <a:ext uri="{FF2B5EF4-FFF2-40B4-BE49-F238E27FC236}">
                <a16:creationId xmlns:a16="http://schemas.microsoft.com/office/drawing/2014/main" id="{126EFB48-F11D-AB4D-8878-F0FA9CF81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Given a graph (</a:t>
            </a:r>
            <a:r>
              <a:rPr lang="en-US" altLang="en-US" dirty="0" err="1"/>
              <a:t>eg.</a:t>
            </a:r>
            <a:r>
              <a:rPr lang="en-US" altLang="en-US" dirty="0"/>
              <a:t>, web pages containing the desirable query word)</a:t>
            </a:r>
          </a:p>
          <a:p>
            <a:r>
              <a:rPr lang="en-US" altLang="en-US" dirty="0"/>
              <a:t>Q1: Which node is the most important?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Q2: How close is node ‘A’ to node ‘B’?</a:t>
            </a:r>
          </a:p>
          <a:p>
            <a:pPr lvl="1"/>
            <a:endParaRPr lang="en-US" altLang="en-US" dirty="0"/>
          </a:p>
        </p:txBody>
      </p:sp>
      <p:sp>
        <p:nvSpPr>
          <p:cNvPr id="1465348" name="Oval 4">
            <a:extLst>
              <a:ext uri="{FF2B5EF4-FFF2-40B4-BE49-F238E27FC236}">
                <a16:creationId xmlns:a16="http://schemas.microsoft.com/office/drawing/2014/main" id="{455930DA-204F-574D-B3B6-6C085CAB6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7150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49" name="Oval 5">
            <a:extLst>
              <a:ext uri="{FF2B5EF4-FFF2-40B4-BE49-F238E27FC236}">
                <a16:creationId xmlns:a16="http://schemas.microsoft.com/office/drawing/2014/main" id="{0F23DDD8-4FC2-774B-AAA4-37C6F833E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0292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0" name="Oval 6">
            <a:extLst>
              <a:ext uri="{FF2B5EF4-FFF2-40B4-BE49-F238E27FC236}">
                <a16:creationId xmlns:a16="http://schemas.microsoft.com/office/drawing/2014/main" id="{D8C546D6-B3C0-1449-94DE-0B14437CC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9530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1" name="Oval 7">
            <a:extLst>
              <a:ext uri="{FF2B5EF4-FFF2-40B4-BE49-F238E27FC236}">
                <a16:creationId xmlns:a16="http://schemas.microsoft.com/office/drawing/2014/main" id="{11F56F9E-6010-2047-A909-4A50D6B3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867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2" name="Oval 8">
            <a:extLst>
              <a:ext uri="{FF2B5EF4-FFF2-40B4-BE49-F238E27FC236}">
                <a16:creationId xmlns:a16="http://schemas.microsoft.com/office/drawing/2014/main" id="{B9ADC43F-D378-1F4E-9798-64781E776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876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3" name="Oval 9">
            <a:extLst>
              <a:ext uri="{FF2B5EF4-FFF2-40B4-BE49-F238E27FC236}">
                <a16:creationId xmlns:a16="http://schemas.microsoft.com/office/drawing/2014/main" id="{F53FD387-0F1C-1043-A10D-CEBD005F9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867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4" name="Oval 10">
            <a:extLst>
              <a:ext uri="{FF2B5EF4-FFF2-40B4-BE49-F238E27FC236}">
                <a16:creationId xmlns:a16="http://schemas.microsoft.com/office/drawing/2014/main" id="{DE0369D7-001D-0D4D-A5CA-2B8C56CDC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0292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65355" name="AutoShape 11">
            <a:extLst>
              <a:ext uri="{FF2B5EF4-FFF2-40B4-BE49-F238E27FC236}">
                <a16:creationId xmlns:a16="http://schemas.microsoft.com/office/drawing/2014/main" id="{AD4FA846-A6CD-1B40-88F0-4488A21F85B6}"/>
              </a:ext>
            </a:extLst>
          </p:cNvPr>
          <p:cNvCxnSpPr>
            <a:cxnSpLocks noChangeShapeType="1"/>
            <a:stCxn id="1465350" idx="6"/>
            <a:endCxn id="1465349" idx="2"/>
          </p:cNvCxnSpPr>
          <p:nvPr/>
        </p:nvCxnSpPr>
        <p:spPr bwMode="auto">
          <a:xfrm>
            <a:off x="3894138" y="5067300"/>
            <a:ext cx="4413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6" name="AutoShape 12">
            <a:extLst>
              <a:ext uri="{FF2B5EF4-FFF2-40B4-BE49-F238E27FC236}">
                <a16:creationId xmlns:a16="http://schemas.microsoft.com/office/drawing/2014/main" id="{97701CB5-98E2-7644-AB9C-632225661510}"/>
              </a:ext>
            </a:extLst>
          </p:cNvPr>
          <p:cNvCxnSpPr>
            <a:cxnSpLocks noChangeShapeType="1"/>
            <a:stCxn id="1465353" idx="6"/>
            <a:endCxn id="1465349" idx="3"/>
          </p:cNvCxnSpPr>
          <p:nvPr/>
        </p:nvCxnSpPr>
        <p:spPr bwMode="auto">
          <a:xfrm flipV="1">
            <a:off x="3970338" y="5232400"/>
            <a:ext cx="406400" cy="7493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7" name="AutoShape 13">
            <a:extLst>
              <a:ext uri="{FF2B5EF4-FFF2-40B4-BE49-F238E27FC236}">
                <a16:creationId xmlns:a16="http://schemas.microsoft.com/office/drawing/2014/main" id="{022B7A07-E291-974E-92C9-983C8A6C1F53}"/>
              </a:ext>
            </a:extLst>
          </p:cNvPr>
          <p:cNvCxnSpPr>
            <a:cxnSpLocks noChangeShapeType="1"/>
            <a:stCxn id="1465353" idx="6"/>
            <a:endCxn id="1465351" idx="2"/>
          </p:cNvCxnSpPr>
          <p:nvPr/>
        </p:nvCxnSpPr>
        <p:spPr bwMode="auto">
          <a:xfrm>
            <a:off x="3970338" y="5981700"/>
            <a:ext cx="74612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8" name="AutoShape 14">
            <a:extLst>
              <a:ext uri="{FF2B5EF4-FFF2-40B4-BE49-F238E27FC236}">
                <a16:creationId xmlns:a16="http://schemas.microsoft.com/office/drawing/2014/main" id="{4326116A-8FA5-D241-953B-DEA1BB56DDC7}"/>
              </a:ext>
            </a:extLst>
          </p:cNvPr>
          <p:cNvCxnSpPr>
            <a:cxnSpLocks noChangeShapeType="1"/>
            <a:stCxn id="1465349" idx="6"/>
            <a:endCxn id="1465352" idx="2"/>
          </p:cNvCxnSpPr>
          <p:nvPr/>
        </p:nvCxnSpPr>
        <p:spPr bwMode="auto">
          <a:xfrm flipV="1">
            <a:off x="4579938" y="4991100"/>
            <a:ext cx="441325" cy="1524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9" name="AutoShape 15">
            <a:extLst>
              <a:ext uri="{FF2B5EF4-FFF2-40B4-BE49-F238E27FC236}">
                <a16:creationId xmlns:a16="http://schemas.microsoft.com/office/drawing/2014/main" id="{3597CC40-68E1-4347-917D-7B9F6D211652}"/>
              </a:ext>
            </a:extLst>
          </p:cNvPr>
          <p:cNvCxnSpPr>
            <a:cxnSpLocks noChangeShapeType="1"/>
            <a:stCxn id="1465354" idx="6"/>
            <a:endCxn id="1465350" idx="2"/>
          </p:cNvCxnSpPr>
          <p:nvPr/>
        </p:nvCxnSpPr>
        <p:spPr bwMode="auto">
          <a:xfrm flipV="1">
            <a:off x="2903538" y="5067300"/>
            <a:ext cx="7461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60" name="AutoShape 16">
            <a:extLst>
              <a:ext uri="{FF2B5EF4-FFF2-40B4-BE49-F238E27FC236}">
                <a16:creationId xmlns:a16="http://schemas.microsoft.com/office/drawing/2014/main" id="{BE15E083-2DEB-F545-B7D1-DB4428AAB3C7}"/>
              </a:ext>
            </a:extLst>
          </p:cNvPr>
          <p:cNvCxnSpPr>
            <a:cxnSpLocks noChangeShapeType="1"/>
            <a:stCxn id="1465348" idx="7"/>
            <a:endCxn id="1465350" idx="3"/>
          </p:cNvCxnSpPr>
          <p:nvPr/>
        </p:nvCxnSpPr>
        <p:spPr bwMode="auto">
          <a:xfrm flipV="1">
            <a:off x="3014663" y="5156200"/>
            <a:ext cx="676275" cy="584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A22EDF4-A247-6742-B147-499FDB2073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890" y="609600"/>
            <a:ext cx="1194619" cy="1014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F1AECB-229C-5343-8BAD-360FEF4498E6}"/>
              </a:ext>
            </a:extLst>
          </p:cNvPr>
          <p:cNvSpPr txBox="1"/>
          <p:nvPr/>
        </p:nvSpPr>
        <p:spPr>
          <a:xfrm>
            <a:off x="3314548" y="4586092"/>
            <a:ext cx="4251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10C2E-9C70-3F4B-872B-5852393758F8}"/>
              </a:ext>
            </a:extLst>
          </p:cNvPr>
          <p:cNvSpPr txBox="1"/>
          <p:nvPr/>
        </p:nvSpPr>
        <p:spPr>
          <a:xfrm>
            <a:off x="3385596" y="5740400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9153275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51568D9-D8FA-B244-9A43-3CB7982FA497}"/>
              </a:ext>
            </a:extLst>
          </p:cNvPr>
          <p:cNvSpPr/>
          <p:nvPr/>
        </p:nvSpPr>
        <p:spPr bwMode="auto">
          <a:xfrm>
            <a:off x="2184935" y="4687503"/>
            <a:ext cx="3590223" cy="1545340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57F3CC9D-E573-8E44-990C-489CE0BA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290654-1CBB-DC49-ADEC-5DCEBD86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4372B42-36AF-0942-BC49-2FDE1C8A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3ABF6-3720-DB46-BB41-0FA391018AC7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sp>
        <p:nvSpPr>
          <p:cNvPr id="1465346" name="Rectangle 2">
            <a:extLst>
              <a:ext uri="{FF2B5EF4-FFF2-40B4-BE49-F238E27FC236}">
                <a16:creationId xmlns:a16="http://schemas.microsoft.com/office/drawing/2014/main" id="{BC2C2DE7-B129-5F46-B4D9-29C4DFA1E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Node importance - Motivation:</a:t>
            </a:r>
          </a:p>
        </p:txBody>
      </p:sp>
      <p:sp>
        <p:nvSpPr>
          <p:cNvPr id="1465347" name="Rectangle 3">
            <a:extLst>
              <a:ext uri="{FF2B5EF4-FFF2-40B4-BE49-F238E27FC236}">
                <a16:creationId xmlns:a16="http://schemas.microsoft.com/office/drawing/2014/main" id="{126EFB48-F11D-AB4D-8878-F0FA9CF81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Given a graph (</a:t>
            </a:r>
            <a:r>
              <a:rPr lang="en-US" altLang="en-US" dirty="0" err="1"/>
              <a:t>eg.</a:t>
            </a:r>
            <a:r>
              <a:rPr lang="en-US" altLang="en-US" dirty="0"/>
              <a:t>, web pages containing the desirable query word)</a:t>
            </a:r>
          </a:p>
          <a:p>
            <a:r>
              <a:rPr lang="en-US" altLang="en-US" dirty="0"/>
              <a:t>Q1: Which node is the most important?</a:t>
            </a:r>
          </a:p>
          <a:p>
            <a:pPr lvl="1"/>
            <a:r>
              <a:rPr lang="en-US" altLang="en-US" b="1" dirty="0"/>
              <a:t>PageRank (PR = RWR)</a:t>
            </a:r>
            <a:r>
              <a:rPr lang="en-US" altLang="en-US" dirty="0"/>
              <a:t>, HITS (SVD)</a:t>
            </a:r>
          </a:p>
          <a:p>
            <a:r>
              <a:rPr lang="en-US" altLang="en-US" dirty="0"/>
              <a:t>Q2: How close is node ‘A’ to node ‘B’?</a:t>
            </a:r>
          </a:p>
          <a:p>
            <a:pPr lvl="1"/>
            <a:r>
              <a:rPr lang="en-US" altLang="en-US" dirty="0"/>
              <a:t>Personalized P.R. (PPR)</a:t>
            </a:r>
          </a:p>
        </p:txBody>
      </p:sp>
      <p:sp>
        <p:nvSpPr>
          <p:cNvPr id="1465348" name="Oval 4">
            <a:extLst>
              <a:ext uri="{FF2B5EF4-FFF2-40B4-BE49-F238E27FC236}">
                <a16:creationId xmlns:a16="http://schemas.microsoft.com/office/drawing/2014/main" id="{455930DA-204F-574D-B3B6-6C085CAB6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7150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49" name="Oval 5">
            <a:extLst>
              <a:ext uri="{FF2B5EF4-FFF2-40B4-BE49-F238E27FC236}">
                <a16:creationId xmlns:a16="http://schemas.microsoft.com/office/drawing/2014/main" id="{0F23DDD8-4FC2-774B-AAA4-37C6F833E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0292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0" name="Oval 6">
            <a:extLst>
              <a:ext uri="{FF2B5EF4-FFF2-40B4-BE49-F238E27FC236}">
                <a16:creationId xmlns:a16="http://schemas.microsoft.com/office/drawing/2014/main" id="{D8C546D6-B3C0-1449-94DE-0B14437CC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9530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1" name="Oval 7">
            <a:extLst>
              <a:ext uri="{FF2B5EF4-FFF2-40B4-BE49-F238E27FC236}">
                <a16:creationId xmlns:a16="http://schemas.microsoft.com/office/drawing/2014/main" id="{11F56F9E-6010-2047-A909-4A50D6B3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867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2" name="Oval 8">
            <a:extLst>
              <a:ext uri="{FF2B5EF4-FFF2-40B4-BE49-F238E27FC236}">
                <a16:creationId xmlns:a16="http://schemas.microsoft.com/office/drawing/2014/main" id="{B9ADC43F-D378-1F4E-9798-64781E776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876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3" name="Oval 9">
            <a:extLst>
              <a:ext uri="{FF2B5EF4-FFF2-40B4-BE49-F238E27FC236}">
                <a16:creationId xmlns:a16="http://schemas.microsoft.com/office/drawing/2014/main" id="{F53FD387-0F1C-1043-A10D-CEBD005F9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867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4" name="Oval 10">
            <a:extLst>
              <a:ext uri="{FF2B5EF4-FFF2-40B4-BE49-F238E27FC236}">
                <a16:creationId xmlns:a16="http://schemas.microsoft.com/office/drawing/2014/main" id="{DE0369D7-001D-0D4D-A5CA-2B8C56CDC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0292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65355" name="AutoShape 11">
            <a:extLst>
              <a:ext uri="{FF2B5EF4-FFF2-40B4-BE49-F238E27FC236}">
                <a16:creationId xmlns:a16="http://schemas.microsoft.com/office/drawing/2014/main" id="{AD4FA846-A6CD-1B40-88F0-4488A21F85B6}"/>
              </a:ext>
            </a:extLst>
          </p:cNvPr>
          <p:cNvCxnSpPr>
            <a:cxnSpLocks noChangeShapeType="1"/>
            <a:stCxn id="1465350" idx="6"/>
            <a:endCxn id="1465349" idx="2"/>
          </p:cNvCxnSpPr>
          <p:nvPr/>
        </p:nvCxnSpPr>
        <p:spPr bwMode="auto">
          <a:xfrm>
            <a:off x="3894138" y="5067300"/>
            <a:ext cx="4413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6" name="AutoShape 12">
            <a:extLst>
              <a:ext uri="{FF2B5EF4-FFF2-40B4-BE49-F238E27FC236}">
                <a16:creationId xmlns:a16="http://schemas.microsoft.com/office/drawing/2014/main" id="{97701CB5-98E2-7644-AB9C-632225661510}"/>
              </a:ext>
            </a:extLst>
          </p:cNvPr>
          <p:cNvCxnSpPr>
            <a:cxnSpLocks noChangeShapeType="1"/>
            <a:stCxn id="1465353" idx="6"/>
            <a:endCxn id="1465349" idx="3"/>
          </p:cNvCxnSpPr>
          <p:nvPr/>
        </p:nvCxnSpPr>
        <p:spPr bwMode="auto">
          <a:xfrm flipV="1">
            <a:off x="3970338" y="5232400"/>
            <a:ext cx="406400" cy="7493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7" name="AutoShape 13">
            <a:extLst>
              <a:ext uri="{FF2B5EF4-FFF2-40B4-BE49-F238E27FC236}">
                <a16:creationId xmlns:a16="http://schemas.microsoft.com/office/drawing/2014/main" id="{022B7A07-E291-974E-92C9-983C8A6C1F53}"/>
              </a:ext>
            </a:extLst>
          </p:cNvPr>
          <p:cNvCxnSpPr>
            <a:cxnSpLocks noChangeShapeType="1"/>
            <a:stCxn id="1465353" idx="6"/>
            <a:endCxn id="1465351" idx="2"/>
          </p:cNvCxnSpPr>
          <p:nvPr/>
        </p:nvCxnSpPr>
        <p:spPr bwMode="auto">
          <a:xfrm>
            <a:off x="3970338" y="5981700"/>
            <a:ext cx="74612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8" name="AutoShape 14">
            <a:extLst>
              <a:ext uri="{FF2B5EF4-FFF2-40B4-BE49-F238E27FC236}">
                <a16:creationId xmlns:a16="http://schemas.microsoft.com/office/drawing/2014/main" id="{4326116A-8FA5-D241-953B-DEA1BB56DDC7}"/>
              </a:ext>
            </a:extLst>
          </p:cNvPr>
          <p:cNvCxnSpPr>
            <a:cxnSpLocks noChangeShapeType="1"/>
            <a:stCxn id="1465349" idx="6"/>
            <a:endCxn id="1465352" idx="2"/>
          </p:cNvCxnSpPr>
          <p:nvPr/>
        </p:nvCxnSpPr>
        <p:spPr bwMode="auto">
          <a:xfrm flipV="1">
            <a:off x="4579938" y="4991100"/>
            <a:ext cx="441325" cy="1524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9" name="AutoShape 15">
            <a:extLst>
              <a:ext uri="{FF2B5EF4-FFF2-40B4-BE49-F238E27FC236}">
                <a16:creationId xmlns:a16="http://schemas.microsoft.com/office/drawing/2014/main" id="{3597CC40-68E1-4347-917D-7B9F6D211652}"/>
              </a:ext>
            </a:extLst>
          </p:cNvPr>
          <p:cNvCxnSpPr>
            <a:cxnSpLocks noChangeShapeType="1"/>
            <a:stCxn id="1465354" idx="6"/>
            <a:endCxn id="1465350" idx="2"/>
          </p:cNvCxnSpPr>
          <p:nvPr/>
        </p:nvCxnSpPr>
        <p:spPr bwMode="auto">
          <a:xfrm flipV="1">
            <a:off x="2903538" y="5067300"/>
            <a:ext cx="7461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60" name="AutoShape 16">
            <a:extLst>
              <a:ext uri="{FF2B5EF4-FFF2-40B4-BE49-F238E27FC236}">
                <a16:creationId xmlns:a16="http://schemas.microsoft.com/office/drawing/2014/main" id="{BE15E083-2DEB-F545-B7D1-DB4428AAB3C7}"/>
              </a:ext>
            </a:extLst>
          </p:cNvPr>
          <p:cNvCxnSpPr>
            <a:cxnSpLocks noChangeShapeType="1"/>
            <a:stCxn id="1465348" idx="7"/>
            <a:endCxn id="1465350" idx="3"/>
          </p:cNvCxnSpPr>
          <p:nvPr/>
        </p:nvCxnSpPr>
        <p:spPr bwMode="auto">
          <a:xfrm flipV="1">
            <a:off x="3014663" y="5156200"/>
            <a:ext cx="676275" cy="584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AC34B09-523B-4946-A961-89949EBE40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381" y="1447800"/>
            <a:ext cx="1194619" cy="10194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7CDDED-70E8-BB4C-B8F1-07057A9BB4C9}"/>
              </a:ext>
            </a:extLst>
          </p:cNvPr>
          <p:cNvSpPr txBox="1"/>
          <p:nvPr/>
        </p:nvSpPr>
        <p:spPr>
          <a:xfrm>
            <a:off x="3314548" y="4586092"/>
            <a:ext cx="4251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38F4F0-CA8D-4248-9F3E-FE0A059854E2}"/>
              </a:ext>
            </a:extLst>
          </p:cNvPr>
          <p:cNvSpPr txBox="1"/>
          <p:nvPr/>
        </p:nvSpPr>
        <p:spPr>
          <a:xfrm>
            <a:off x="3385596" y="5740400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9995147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63" y="599693"/>
            <a:ext cx="7772400" cy="685800"/>
          </a:xfrm>
        </p:spPr>
        <p:txBody>
          <a:bodyPr/>
          <a:lstStyle/>
          <a:p>
            <a:r>
              <a:rPr lang="en-US" dirty="0"/>
              <a:t>SVD properties</a:t>
            </a:r>
            <a:br>
              <a:rPr lang="en-US" dirty="0"/>
            </a:br>
            <a:r>
              <a:rPr lang="en-US" dirty="0"/>
              <a:t>(Singular Value Decomposition)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Hidden/latent variable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Compute node importance (HITS)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Block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Dimensionality reduction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Embedding (linear)</a:t>
            </a:r>
          </a:p>
          <a:p>
            <a:pPr lvl="1"/>
            <a:r>
              <a:rPr lang="en-US" dirty="0"/>
              <a:t>SVD is a special case of ’deep neural net’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4503-207C-824C-A9BD-80A38B36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850CC7-EA7E-5B40-B0AA-3C8AF050B475}"/>
              </a:ext>
            </a:extLst>
          </p:cNvPr>
          <p:cNvGrpSpPr/>
          <p:nvPr/>
        </p:nvGrpSpPr>
        <p:grpSpPr>
          <a:xfrm>
            <a:off x="1383037" y="4808638"/>
            <a:ext cx="2647950" cy="1465701"/>
            <a:chOff x="6553200" y="1039166"/>
            <a:chExt cx="2103120" cy="1042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439A00-D62D-9E4C-BBB6-D4D75AD5AA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15" name="Group 42">
                <a:extLst>
                  <a:ext uri="{FF2B5EF4-FFF2-40B4-BE49-F238E27FC236}">
                    <a16:creationId xmlns:a16="http://schemas.microsoft.com/office/drawing/2014/main" id="{AD4353D1-5D77-7749-B0C1-EB25D20B49DA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29" name="Rectangle 7">
                  <a:extLst>
                    <a:ext uri="{FF2B5EF4-FFF2-40B4-BE49-F238E27FC236}">
                      <a16:creationId xmlns:a16="http://schemas.microsoft.com/office/drawing/2014/main" id="{E64CBCE4-4012-134A-AAB2-4B632DA42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3606D57-A854-BA4D-80D3-9ED488E15DE8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1508B8-91BD-3E44-9C3B-04D656C6F92D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8CF3A21-1C10-9B44-AE75-7651E071DBAA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3CB8A6-6815-A34D-BDF5-E81CE2C383B1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17" name="Rectangle 13">
                  <a:extLst>
                    <a:ext uri="{FF2B5EF4-FFF2-40B4-BE49-F238E27FC236}">
                      <a16:creationId xmlns:a16="http://schemas.microsoft.com/office/drawing/2014/main" id="{5E48C57A-0BDF-A14D-B5A7-28DBF976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14">
                  <a:extLst>
                    <a:ext uri="{FF2B5EF4-FFF2-40B4-BE49-F238E27FC236}">
                      <a16:creationId xmlns:a16="http://schemas.microsoft.com/office/drawing/2014/main" id="{BEAF729B-2B0C-8F45-B741-63A8C981F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5">
                  <a:extLst>
                    <a:ext uri="{FF2B5EF4-FFF2-40B4-BE49-F238E27FC236}">
                      <a16:creationId xmlns:a16="http://schemas.microsoft.com/office/drawing/2014/main" id="{10904E14-3FF3-EA4A-9714-321AD87A6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0">
                  <a:extLst>
                    <a:ext uri="{FF2B5EF4-FFF2-40B4-BE49-F238E27FC236}">
                      <a16:creationId xmlns:a16="http://schemas.microsoft.com/office/drawing/2014/main" id="{91669C64-C170-DC46-AA2C-D9D61BE79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0">
                  <a:extLst>
                    <a:ext uri="{FF2B5EF4-FFF2-40B4-BE49-F238E27FC236}">
                      <a16:creationId xmlns:a16="http://schemas.microsoft.com/office/drawing/2014/main" id="{2020DD98-F667-6F4A-B235-0440CFC03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0">
                  <a:extLst>
                    <a:ext uri="{FF2B5EF4-FFF2-40B4-BE49-F238E27FC236}">
                      <a16:creationId xmlns:a16="http://schemas.microsoft.com/office/drawing/2014/main" id="{445A9E5A-2D66-5A47-886D-68A96D6FA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BF69AE1-D851-864C-808B-1C9C516F5122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9160417-AECC-FA40-9DD9-1972C39C1410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8432A0A-5E6C-1F49-83B1-ED7D28FADA1E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F98C793-F427-6541-8C69-0EF80D9CE70A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223C0F2-8C44-684A-A501-7B964CC5B12D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669EBFE-94CB-644E-8DDD-65130BB7EA9B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123-3F2B-4843-8DA7-9D92A5123AC7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92414-B76C-0F41-B75D-654041BC4E24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8A417-9726-4C49-8811-365DEA58985F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52433D-E7A0-D047-8278-6A95C1B8C535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888A36AF-B24A-2F48-B5E1-DF6AA8D7B1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469" y="785695"/>
            <a:ext cx="1194619" cy="101940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31102" y="2887093"/>
            <a:ext cx="1628317" cy="1107510"/>
            <a:chOff x="4387776" y="2813126"/>
            <a:chExt cx="3320432" cy="2415472"/>
          </a:xfrm>
        </p:grpSpPr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5555822" y="3814637"/>
              <a:ext cx="985838" cy="29633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4387776" y="2813126"/>
              <a:ext cx="3318933" cy="205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4389275" y="5022933"/>
              <a:ext cx="3318933" cy="205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>
              <a:off x="4756639" y="3081245"/>
              <a:ext cx="959469" cy="6357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40" name="Straight Arrow Connector 39"/>
            <p:cNvCxnSpPr/>
            <p:nvPr/>
          </p:nvCxnSpPr>
          <p:spPr bwMode="auto">
            <a:xfrm flipH="1">
              <a:off x="6368479" y="3094981"/>
              <a:ext cx="1032933" cy="6301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41" name="Straight Arrow Connector 40"/>
            <p:cNvCxnSpPr/>
            <p:nvPr/>
          </p:nvCxnSpPr>
          <p:spPr bwMode="auto">
            <a:xfrm>
              <a:off x="5201011" y="3217244"/>
              <a:ext cx="888067" cy="487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42" name="Straight Arrow Connector 41"/>
            <p:cNvCxnSpPr/>
            <p:nvPr/>
          </p:nvCxnSpPr>
          <p:spPr bwMode="auto">
            <a:xfrm flipH="1">
              <a:off x="4656416" y="4240630"/>
              <a:ext cx="1032933" cy="6301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43" name="Straight Arrow Connector 42"/>
            <p:cNvCxnSpPr/>
            <p:nvPr/>
          </p:nvCxnSpPr>
          <p:spPr bwMode="auto">
            <a:xfrm>
              <a:off x="6486590" y="4258325"/>
              <a:ext cx="959469" cy="6357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H="1">
              <a:off x="4842933" y="4255240"/>
              <a:ext cx="1246145" cy="5846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6303C198-23AD-F642-B6CB-4DB2BE93CD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46681">
            <a:off x="7537860" y="4422910"/>
            <a:ext cx="476874" cy="1366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229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Hidden/latent variable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Compute node importance (HITS)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Block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Dimensionality reduction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Embedding (linear)</a:t>
            </a:r>
          </a:p>
          <a:p>
            <a:pPr lvl="1"/>
            <a:r>
              <a:rPr lang="en-US" dirty="0"/>
              <a:t>SVD is a special case of ’deep neural net’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4503-207C-824C-A9BD-80A38B36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850CC7-EA7E-5B40-B0AA-3C8AF050B475}"/>
              </a:ext>
            </a:extLst>
          </p:cNvPr>
          <p:cNvGrpSpPr/>
          <p:nvPr/>
        </p:nvGrpSpPr>
        <p:grpSpPr>
          <a:xfrm>
            <a:off x="1383037" y="4808638"/>
            <a:ext cx="2647950" cy="1465701"/>
            <a:chOff x="6553200" y="1039166"/>
            <a:chExt cx="2103120" cy="1042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439A00-D62D-9E4C-BBB6-D4D75AD5AA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15" name="Group 42">
                <a:extLst>
                  <a:ext uri="{FF2B5EF4-FFF2-40B4-BE49-F238E27FC236}">
                    <a16:creationId xmlns:a16="http://schemas.microsoft.com/office/drawing/2014/main" id="{AD4353D1-5D77-7749-B0C1-EB25D20B49DA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29" name="Rectangle 7">
                  <a:extLst>
                    <a:ext uri="{FF2B5EF4-FFF2-40B4-BE49-F238E27FC236}">
                      <a16:creationId xmlns:a16="http://schemas.microsoft.com/office/drawing/2014/main" id="{E64CBCE4-4012-134A-AAB2-4B632DA42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3606D57-A854-BA4D-80D3-9ED488E15DE8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1508B8-91BD-3E44-9C3B-04D656C6F92D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8CF3A21-1C10-9B44-AE75-7651E071DBAA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3CB8A6-6815-A34D-BDF5-E81CE2C383B1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17" name="Rectangle 13">
                  <a:extLst>
                    <a:ext uri="{FF2B5EF4-FFF2-40B4-BE49-F238E27FC236}">
                      <a16:creationId xmlns:a16="http://schemas.microsoft.com/office/drawing/2014/main" id="{5E48C57A-0BDF-A14D-B5A7-28DBF976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14">
                  <a:extLst>
                    <a:ext uri="{FF2B5EF4-FFF2-40B4-BE49-F238E27FC236}">
                      <a16:creationId xmlns:a16="http://schemas.microsoft.com/office/drawing/2014/main" id="{BEAF729B-2B0C-8F45-B741-63A8C981F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5">
                  <a:extLst>
                    <a:ext uri="{FF2B5EF4-FFF2-40B4-BE49-F238E27FC236}">
                      <a16:creationId xmlns:a16="http://schemas.microsoft.com/office/drawing/2014/main" id="{10904E14-3FF3-EA4A-9714-321AD87A6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0">
                  <a:extLst>
                    <a:ext uri="{FF2B5EF4-FFF2-40B4-BE49-F238E27FC236}">
                      <a16:creationId xmlns:a16="http://schemas.microsoft.com/office/drawing/2014/main" id="{91669C64-C170-DC46-AA2C-D9D61BE79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0">
                  <a:extLst>
                    <a:ext uri="{FF2B5EF4-FFF2-40B4-BE49-F238E27FC236}">
                      <a16:creationId xmlns:a16="http://schemas.microsoft.com/office/drawing/2014/main" id="{2020DD98-F667-6F4A-B235-0440CFC03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0">
                  <a:extLst>
                    <a:ext uri="{FF2B5EF4-FFF2-40B4-BE49-F238E27FC236}">
                      <a16:creationId xmlns:a16="http://schemas.microsoft.com/office/drawing/2014/main" id="{445A9E5A-2D66-5A47-886D-68A96D6FA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BF69AE1-D851-864C-808B-1C9C516F5122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9160417-AECC-FA40-9DD9-1972C39C1410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8432A0A-5E6C-1F49-83B1-ED7D28FADA1E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F98C793-F427-6541-8C69-0EF80D9CE70A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223C0F2-8C44-684A-A501-7B964CC5B12D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669EBFE-94CB-644E-8DDD-65130BB7EA9B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123-3F2B-4843-8DA7-9D92A5123AC7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92414-B76C-0F41-B75D-654041BC4E24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8A417-9726-4C49-8811-365DEA58985F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52433D-E7A0-D047-8278-6A95C1B8C535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EDD6D21-8140-E44D-918E-4F1E90FA02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381" y="785695"/>
            <a:ext cx="1194619" cy="1019409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631102" y="2887093"/>
            <a:ext cx="1628317" cy="1107510"/>
            <a:chOff x="4387776" y="2813126"/>
            <a:chExt cx="3320432" cy="2415472"/>
          </a:xfrm>
        </p:grpSpPr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5555822" y="3814637"/>
              <a:ext cx="985838" cy="29633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4387776" y="2813126"/>
              <a:ext cx="3318933" cy="205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4389275" y="5022933"/>
              <a:ext cx="3318933" cy="205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>
              <a:off x="4756639" y="3081245"/>
              <a:ext cx="959469" cy="6357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H="1">
              <a:off x="6368479" y="3094981"/>
              <a:ext cx="1032933" cy="6301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5201011" y="3217244"/>
              <a:ext cx="888067" cy="487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4" name="Straight Arrow Connector 53"/>
            <p:cNvCxnSpPr/>
            <p:nvPr/>
          </p:nvCxnSpPr>
          <p:spPr bwMode="auto">
            <a:xfrm flipH="1">
              <a:off x="4656416" y="4240630"/>
              <a:ext cx="1032933" cy="6301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6486590" y="4258325"/>
              <a:ext cx="959469" cy="6357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6" name="Straight Arrow Connector 55"/>
            <p:cNvCxnSpPr/>
            <p:nvPr/>
          </p:nvCxnSpPr>
          <p:spPr bwMode="auto">
            <a:xfrm flipH="1">
              <a:off x="4842933" y="4255240"/>
              <a:ext cx="1246145" cy="5846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CAB103C-E153-4A45-9E5F-3BA2BA24F355}"/>
              </a:ext>
            </a:extLst>
          </p:cNvPr>
          <p:cNvSpPr/>
          <p:nvPr/>
        </p:nvSpPr>
        <p:spPr bwMode="auto">
          <a:xfrm rot="20339886">
            <a:off x="1549900" y="2728241"/>
            <a:ext cx="5588895" cy="1257424"/>
          </a:xfrm>
          <a:prstGeom prst="roundRec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Matrix?          </a:t>
            </a:r>
            <a:r>
              <a:rPr lang="en-US" sz="4800" b="1" dirty="0">
                <a:solidFill>
                  <a:schemeClr val="bg1"/>
                </a:solidFill>
              </a:rPr>
              <a:t>SVD!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387067D-1AC9-3C42-A47A-78238628B6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46681">
            <a:off x="8274862" y="4760135"/>
            <a:ext cx="476874" cy="13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9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FF1EF1-7A14-1E49-841E-1F4EE5915A09}"/>
              </a:ext>
            </a:extLst>
          </p:cNvPr>
          <p:cNvSpPr/>
          <p:nvPr/>
        </p:nvSpPr>
        <p:spPr bwMode="auto">
          <a:xfrm>
            <a:off x="618214" y="3718300"/>
            <a:ext cx="5401585" cy="457199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Bird’s eye view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(simple) Graphs</a:t>
            </a:r>
          </a:p>
          <a:p>
            <a:pPr lvl="1"/>
            <a:r>
              <a:rPr lang="en-US" dirty="0"/>
              <a:t>P1.1: node importance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PageRank and Personalized PR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HITS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SVD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/>
              <a:t>WWW 2021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S. Fakhraei and  C. Faloutsos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C0BD-DFA4-7F4C-A99B-902E20B6E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6530"/>
            <a:ext cx="1097280" cy="822960"/>
          </a:xfrm>
          <a:prstGeom prst="rect">
            <a:avLst/>
          </a:prstGeom>
        </p:spPr>
      </p:pic>
      <p:pic>
        <p:nvPicPr>
          <p:cNvPr id="8" name="Picture 4" descr="0iterations">
            <a:extLst>
              <a:ext uri="{FF2B5EF4-FFF2-40B4-BE49-F238E27FC236}">
                <a16:creationId xmlns:a16="http://schemas.microsoft.com/office/drawing/2014/main" id="{4FD9AD1A-FDB7-E143-BDFD-8920218D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4711" y="3513561"/>
            <a:ext cx="840014" cy="92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945338-E2FD-2245-A9BA-91C00040C66B}"/>
              </a:ext>
            </a:extLst>
          </p:cNvPr>
          <p:cNvGrpSpPr/>
          <p:nvPr/>
        </p:nvGrpSpPr>
        <p:grpSpPr>
          <a:xfrm>
            <a:off x="7510462" y="3518460"/>
            <a:ext cx="496887" cy="657039"/>
            <a:chOff x="7510462" y="2908860"/>
            <a:chExt cx="496887" cy="65703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3788A3-4222-CF43-A087-F47E9023C67D}"/>
                </a:ext>
              </a:extLst>
            </p:cNvPr>
            <p:cNvSpPr/>
            <p:nvPr/>
          </p:nvSpPr>
          <p:spPr bwMode="auto">
            <a:xfrm>
              <a:off x="7718401" y="2908860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4A6B8D-2BBB-7D47-935C-A7CBA64E5056}"/>
                </a:ext>
              </a:extLst>
            </p:cNvPr>
            <p:cNvSpPr/>
            <p:nvPr/>
          </p:nvSpPr>
          <p:spPr bwMode="auto">
            <a:xfrm>
              <a:off x="7510462" y="3158066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C18534-1C26-8545-9AD4-4B1739483668}"/>
                </a:ext>
              </a:extLst>
            </p:cNvPr>
            <p:cNvSpPr/>
            <p:nvPr/>
          </p:nvSpPr>
          <p:spPr bwMode="auto">
            <a:xfrm>
              <a:off x="7931149" y="3158065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72201F-8925-974B-B1F2-BE6BFA19FFF2}"/>
                </a:ext>
              </a:extLst>
            </p:cNvPr>
            <p:cNvSpPr/>
            <p:nvPr/>
          </p:nvSpPr>
          <p:spPr bwMode="auto">
            <a:xfrm>
              <a:off x="7510462" y="3501682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F15CDF-EC05-1049-99D1-4B0D6BBB05D2}"/>
                </a:ext>
              </a:extLst>
            </p:cNvPr>
            <p:cNvSpPr/>
            <p:nvPr/>
          </p:nvSpPr>
          <p:spPr bwMode="auto">
            <a:xfrm>
              <a:off x="7931149" y="3501682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0552A9-7CE0-234D-9B8F-8D996E8CB224}"/>
                </a:ext>
              </a:extLst>
            </p:cNvPr>
            <p:cNvCxnSpPr>
              <a:stCxn id="11" idx="7"/>
              <a:endCxn id="13" idx="3"/>
            </p:cNvCxnSpPr>
            <p:nvPr/>
          </p:nvCxnSpPr>
          <p:spPr bwMode="auto">
            <a:xfrm>
              <a:off x="7783442" y="2918264"/>
              <a:ext cx="158866" cy="29461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0D223F-AD1B-064F-B8CA-4CC38360EF25}"/>
                </a:ext>
              </a:extLst>
            </p:cNvPr>
            <p:cNvCxnSpPr>
              <a:stCxn id="11" idx="5"/>
              <a:endCxn id="15" idx="1"/>
            </p:cNvCxnSpPr>
            <p:nvPr/>
          </p:nvCxnSpPr>
          <p:spPr bwMode="auto">
            <a:xfrm>
              <a:off x="7783442" y="2963673"/>
              <a:ext cx="158866" cy="54741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A3F361-AE44-AD41-A540-D64E2380E7CD}"/>
                </a:ext>
              </a:extLst>
            </p:cNvPr>
            <p:cNvCxnSpPr>
              <a:stCxn id="11" idx="3"/>
              <a:endCxn id="14" idx="7"/>
            </p:cNvCxnSpPr>
            <p:nvPr/>
          </p:nvCxnSpPr>
          <p:spPr bwMode="auto">
            <a:xfrm flipH="1">
              <a:off x="7575503" y="2963673"/>
              <a:ext cx="154057" cy="54741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A0CC66-9EF0-9A4F-A97A-E189A5497754}"/>
                </a:ext>
              </a:extLst>
            </p:cNvPr>
            <p:cNvCxnSpPr>
              <a:stCxn id="11" idx="1"/>
              <a:endCxn id="12" idx="5"/>
            </p:cNvCxnSpPr>
            <p:nvPr/>
          </p:nvCxnSpPr>
          <p:spPr bwMode="auto">
            <a:xfrm flipH="1">
              <a:off x="7575503" y="2918264"/>
              <a:ext cx="154057" cy="29461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382F60-0F2E-5442-9286-9D13446BCEF4}"/>
              </a:ext>
            </a:extLst>
          </p:cNvPr>
          <p:cNvSpPr txBox="1"/>
          <p:nvPr/>
        </p:nvSpPr>
        <p:spPr>
          <a:xfrm>
            <a:off x="6726256" y="3035421"/>
            <a:ext cx="3706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C26321-3E43-8145-92DA-72680A231FF8}"/>
              </a:ext>
            </a:extLst>
          </p:cNvPr>
          <p:cNvSpPr/>
          <p:nvPr/>
        </p:nvSpPr>
        <p:spPr bwMode="auto">
          <a:xfrm>
            <a:off x="7652531" y="3421626"/>
            <a:ext cx="210344" cy="253545"/>
          </a:xfrm>
          <a:prstGeom prst="ellipse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35D832F-F2DD-744C-B595-82A05AB8B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049" y="2010492"/>
            <a:ext cx="1194619" cy="10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46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906EE3-75E7-9944-8C5A-C633DDFA54AF}"/>
              </a:ext>
            </a:extLst>
          </p:cNvPr>
          <p:cNvSpPr/>
          <p:nvPr/>
        </p:nvSpPr>
        <p:spPr bwMode="auto">
          <a:xfrm>
            <a:off x="369650" y="2134402"/>
            <a:ext cx="4941651" cy="457199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S. Fakhraei and  C. Faloutsos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Bird’s eye view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-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(plain) Graphs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MRL, Tensors </a:t>
            </a:r>
            <a:r>
              <a:rPr lang="en-US" dirty="0" err="1">
                <a:ea typeface="ＭＳ Ｐゴシック" charset="-128"/>
                <a:cs typeface="ＭＳ Ｐゴシック" charset="-128"/>
              </a:rPr>
              <a:t>etc</a:t>
            </a:r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WWW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C0BD-DFA4-7F4C-A99B-902E20B6E0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6530"/>
            <a:ext cx="109728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7872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3D3100-95A0-9C46-B793-24F98A54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8B9A107-6AC2-054B-86C4-0C149613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28D49A8-4904-9847-8799-1378CE50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2FEC4-BB3A-2244-93F4-FB4F1AC72602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1521666" name="Rectangle 2">
            <a:extLst>
              <a:ext uri="{FF2B5EF4-FFF2-40B4-BE49-F238E27FC236}">
                <a16:creationId xmlns:a16="http://schemas.microsoft.com/office/drawing/2014/main" id="{70610D3C-F3ED-F04C-B07D-35CEA5334E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PageRank (google)</a:t>
            </a:r>
          </a:p>
        </p:txBody>
      </p:sp>
      <p:pic>
        <p:nvPicPr>
          <p:cNvPr id="1521667" name="Picture 3" descr="sergey-brin-and-larry-page">
            <a:extLst>
              <a:ext uri="{FF2B5EF4-FFF2-40B4-BE49-F238E27FC236}">
                <a16:creationId xmlns:a16="http://schemas.microsoft.com/office/drawing/2014/main" id="{E8FF2EEE-833A-9541-8D8E-F09EDDB865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000" y="2438400"/>
            <a:ext cx="3124200" cy="21637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21668" name="Text Box 4">
            <a:extLst>
              <a:ext uri="{FF2B5EF4-FFF2-40B4-BE49-F238E27FC236}">
                <a16:creationId xmlns:a16="http://schemas.microsoft.com/office/drawing/2014/main" id="{D8FE65B7-3783-5B4B-B9F8-3DFB6387C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8020" y="1689668"/>
            <a:ext cx="4953000" cy="373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kumimoji="0" lang="en-US" altLang="en-US" sz="2800" dirty="0" err="1">
                <a:latin typeface="Times New Roman" panose="02020603050405020304" pitchFamily="18" charset="0"/>
              </a:rPr>
              <a:t>Brin</a:t>
            </a:r>
            <a:r>
              <a:rPr kumimoji="0" lang="en-US" altLang="en-US" sz="2800" dirty="0">
                <a:latin typeface="Times New Roman" panose="02020603050405020304" pitchFamily="18" charset="0"/>
              </a:rPr>
              <a:t>, Sergey and Lawrence Page (1998). </a:t>
            </a:r>
            <a:r>
              <a:rPr kumimoji="0" lang="en-US" altLang="en-US" sz="2800" i="1" dirty="0">
                <a:latin typeface="Times New Roman" panose="02020603050405020304" pitchFamily="18" charset="0"/>
              </a:rPr>
              <a:t>Anatomy of a Large-Scale </a:t>
            </a:r>
            <a:r>
              <a:rPr kumimoji="0" lang="en-US" altLang="en-US" sz="2800" i="1" dirty="0" err="1">
                <a:latin typeface="Times New Roman" panose="02020603050405020304" pitchFamily="18" charset="0"/>
              </a:rPr>
              <a:t>Hypertextual</a:t>
            </a:r>
            <a:r>
              <a:rPr kumimoji="0" lang="en-US" altLang="en-US" sz="2800" i="1" dirty="0">
                <a:latin typeface="Times New Roman" panose="02020603050405020304" pitchFamily="18" charset="0"/>
              </a:rPr>
              <a:t> Web Search Engine</a:t>
            </a:r>
            <a:r>
              <a:rPr kumimoji="0" lang="en-US" altLang="en-US" sz="2800" dirty="0">
                <a:latin typeface="Times New Roman" panose="02020603050405020304" pitchFamily="18" charset="0"/>
              </a:rPr>
              <a:t>. 7th Intl World Wide Web Conf.</a:t>
            </a:r>
          </a:p>
          <a:p>
            <a:pPr algn="l" eaLnBrk="0" hangingPunct="0">
              <a:lnSpc>
                <a:spcPct val="90000"/>
              </a:lnSpc>
              <a:spcBef>
                <a:spcPts val="1200"/>
              </a:spcBef>
              <a:buFontTx/>
              <a:buChar char="•"/>
            </a:pPr>
            <a:r>
              <a:rPr kumimoji="0" lang="en-US" altLang="en-US" sz="2800" dirty="0">
                <a:latin typeface="Times New Roman" panose="02020603050405020304" pitchFamily="18" charset="0"/>
              </a:rPr>
              <a:t>Page, </a:t>
            </a:r>
            <a:r>
              <a:rPr kumimoji="0" lang="en-US" altLang="en-US" sz="2800" dirty="0" err="1">
                <a:latin typeface="Times New Roman" panose="02020603050405020304" pitchFamily="18" charset="0"/>
              </a:rPr>
              <a:t>Brin</a:t>
            </a:r>
            <a:r>
              <a:rPr kumimoji="0" lang="en-US" altLang="en-US" sz="2800" dirty="0">
                <a:latin typeface="Times New Roman" panose="02020603050405020304" pitchFamily="18" charset="0"/>
              </a:rPr>
              <a:t>, </a:t>
            </a:r>
            <a:r>
              <a:rPr kumimoji="0" lang="en-US" altLang="en-US" sz="2800" dirty="0" err="1">
                <a:latin typeface="Times New Roman" panose="02020603050405020304" pitchFamily="18" charset="0"/>
              </a:rPr>
              <a:t>Motwani</a:t>
            </a:r>
            <a:r>
              <a:rPr kumimoji="0" lang="en-US" altLang="en-US" sz="2800" dirty="0">
                <a:latin typeface="Times New Roman" panose="02020603050405020304" pitchFamily="18" charset="0"/>
              </a:rPr>
              <a:t>, and </a:t>
            </a:r>
            <a:r>
              <a:rPr kumimoji="0" lang="en-US" altLang="en-US" sz="2800" dirty="0" err="1">
                <a:latin typeface="Times New Roman" panose="02020603050405020304" pitchFamily="18" charset="0"/>
              </a:rPr>
              <a:t>Winograd</a:t>
            </a:r>
            <a:r>
              <a:rPr kumimoji="0" lang="en-US" altLang="en-US" sz="2800" dirty="0">
                <a:latin typeface="Times New Roman" panose="02020603050405020304" pitchFamily="18" charset="0"/>
              </a:rPr>
              <a:t> (1999). </a:t>
            </a:r>
            <a:r>
              <a:rPr kumimoji="0" lang="en-US" altLang="en-US" sz="2800" i="1" dirty="0">
                <a:latin typeface="Times New Roman" panose="02020603050405020304" pitchFamily="18" charset="0"/>
              </a:rPr>
              <a:t>The PageRank citation ranking: Bringing order to the web.</a:t>
            </a:r>
            <a:r>
              <a:rPr kumimoji="0" lang="en-US" altLang="en-US" sz="2800" dirty="0">
                <a:latin typeface="Times New Roman" panose="02020603050405020304" pitchFamily="18" charset="0"/>
              </a:rPr>
              <a:t> Technical Report</a:t>
            </a:r>
          </a:p>
        </p:txBody>
      </p:sp>
      <p:sp>
        <p:nvSpPr>
          <p:cNvPr id="1521669" name="Text Box 5">
            <a:extLst>
              <a:ext uri="{FF2B5EF4-FFF2-40B4-BE49-F238E27FC236}">
                <a16:creationId xmlns:a16="http://schemas.microsoft.com/office/drawing/2014/main" id="{FC6D78E6-128F-8C45-B47B-FB8A2D3B1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4943475"/>
            <a:ext cx="9747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en-US" sz="2800">
                <a:latin typeface="Times New Roman" panose="02020603050405020304" pitchFamily="18" charset="0"/>
              </a:rPr>
              <a:t>Larry</a:t>
            </a:r>
          </a:p>
          <a:p>
            <a:pPr eaLnBrk="0" hangingPunct="0"/>
            <a:r>
              <a:rPr kumimoji="0" lang="en-US" altLang="en-US" sz="2800">
                <a:latin typeface="Times New Roman" panose="02020603050405020304" pitchFamily="18" charset="0"/>
              </a:rPr>
              <a:t>Page</a:t>
            </a:r>
          </a:p>
        </p:txBody>
      </p:sp>
      <p:sp>
        <p:nvSpPr>
          <p:cNvPr id="1521670" name="Text Box 6">
            <a:extLst>
              <a:ext uri="{FF2B5EF4-FFF2-40B4-BE49-F238E27FC236}">
                <a16:creationId xmlns:a16="http://schemas.microsoft.com/office/drawing/2014/main" id="{DEF6E74D-5AA8-A044-84B8-67FDE573C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953000"/>
            <a:ext cx="11715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en-US" sz="2800">
                <a:latin typeface="Times New Roman" panose="02020603050405020304" pitchFamily="18" charset="0"/>
              </a:rPr>
              <a:t>Sergey</a:t>
            </a:r>
            <a:br>
              <a:rPr kumimoji="0" lang="en-US" altLang="en-US" sz="2800">
                <a:latin typeface="Times New Roman" panose="02020603050405020304" pitchFamily="18" charset="0"/>
              </a:rPr>
            </a:br>
            <a:r>
              <a:rPr kumimoji="0" lang="en-US" altLang="en-US" sz="2800">
                <a:latin typeface="Times New Roman" panose="02020603050405020304" pitchFamily="18" charset="0"/>
              </a:rPr>
              <a:t>Brin</a:t>
            </a:r>
          </a:p>
        </p:txBody>
      </p:sp>
    </p:spTree>
    <p:extLst>
      <p:ext uri="{BB962C8B-B14F-4D97-AF65-F5344CB8AC3E}">
        <p14:creationId xmlns:p14="http://schemas.microsoft.com/office/powerpoint/2010/main" val="168622885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873F9F3E-E5ED-3A4A-9ECF-F0193364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07A73E18-BD3C-2444-9EB4-EC6F7AA9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628C172-841F-2449-B0FF-10B4CC2D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EA-F32C-2145-BA5A-DA56D7FD65D5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1522690" name="Rectangle 2">
            <a:extLst>
              <a:ext uri="{FF2B5EF4-FFF2-40B4-BE49-F238E27FC236}">
                <a16:creationId xmlns:a16="http://schemas.microsoft.com/office/drawing/2014/main" id="{FE1E3F34-6606-E24D-A3BC-BACAF9298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/>
              <a:t>Problem: PageRank</a:t>
            </a:r>
          </a:p>
        </p:txBody>
      </p:sp>
      <p:sp>
        <p:nvSpPr>
          <p:cNvPr id="1522691" name="Rectangle 3">
            <a:extLst>
              <a:ext uri="{FF2B5EF4-FFF2-40B4-BE49-F238E27FC236}">
                <a16:creationId xmlns:a16="http://schemas.microsoft.com/office/drawing/2014/main" id="{9C54BF39-93A7-AF43-918D-F06770FA84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6388"/>
          </a:xfrm>
        </p:spPr>
        <p:txBody>
          <a:bodyPr lIns="91430" tIns="45715" rIns="91430" bIns="45715"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/>
              <a:t>Given a directed graph, find its most interesting/central node</a:t>
            </a:r>
          </a:p>
        </p:txBody>
      </p:sp>
      <p:sp>
        <p:nvSpPr>
          <p:cNvPr id="1522692" name="Text Box 4">
            <a:extLst>
              <a:ext uri="{FF2B5EF4-FFF2-40B4-BE49-F238E27FC236}">
                <a16:creationId xmlns:a16="http://schemas.microsoft.com/office/drawing/2014/main" id="{C0563D1B-E50C-F54B-9B07-43352DA29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263" y="4035425"/>
            <a:ext cx="4546599" cy="156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A node is important,</a:t>
            </a:r>
          </a:p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if its parents are important</a:t>
            </a:r>
          </a:p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(recursive, but OK!)</a:t>
            </a:r>
          </a:p>
        </p:txBody>
      </p:sp>
      <p:sp>
        <p:nvSpPr>
          <p:cNvPr id="1522693" name="Oval 5">
            <a:extLst>
              <a:ext uri="{FF2B5EF4-FFF2-40B4-BE49-F238E27FC236}">
                <a16:creationId xmlns:a16="http://schemas.microsoft.com/office/drawing/2014/main" id="{0D1928C2-DF0F-974C-A59E-3A511F40E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105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4" name="Oval 6">
            <a:extLst>
              <a:ext uri="{FF2B5EF4-FFF2-40B4-BE49-F238E27FC236}">
                <a16:creationId xmlns:a16="http://schemas.microsoft.com/office/drawing/2014/main" id="{4E95A727-2E7D-2A45-8AAF-7E4DE46B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5" name="Oval 7">
            <a:extLst>
              <a:ext uri="{FF2B5EF4-FFF2-40B4-BE49-F238E27FC236}">
                <a16:creationId xmlns:a16="http://schemas.microsoft.com/office/drawing/2014/main" id="{BE149994-52E0-1A48-95CD-2F143EB5D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343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6" name="Oval 8">
            <a:extLst>
              <a:ext uri="{FF2B5EF4-FFF2-40B4-BE49-F238E27FC236}">
                <a16:creationId xmlns:a16="http://schemas.microsoft.com/office/drawing/2014/main" id="{1348E245-A8A9-104C-84DE-5AFEEF80B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257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7" name="Oval 9">
            <a:extLst>
              <a:ext uri="{FF2B5EF4-FFF2-40B4-BE49-F238E27FC236}">
                <a16:creationId xmlns:a16="http://schemas.microsoft.com/office/drawing/2014/main" id="{D54721C4-06FE-2341-9B96-6E7CB4A23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8" name="Oval 10">
            <a:extLst>
              <a:ext uri="{FF2B5EF4-FFF2-40B4-BE49-F238E27FC236}">
                <a16:creationId xmlns:a16="http://schemas.microsoft.com/office/drawing/2014/main" id="{0641E903-B330-374F-AD24-E56FAB77C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257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9" name="Oval 11">
            <a:extLst>
              <a:ext uri="{FF2B5EF4-FFF2-40B4-BE49-F238E27FC236}">
                <a16:creationId xmlns:a16="http://schemas.microsoft.com/office/drawing/2014/main" id="{39A86F6F-961B-564A-8304-2E63FBDC5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4196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22700" name="AutoShape 12">
            <a:extLst>
              <a:ext uri="{FF2B5EF4-FFF2-40B4-BE49-F238E27FC236}">
                <a16:creationId xmlns:a16="http://schemas.microsoft.com/office/drawing/2014/main" id="{896BF607-B9DA-1240-9F33-BAE370E0BB99}"/>
              </a:ext>
            </a:extLst>
          </p:cNvPr>
          <p:cNvCxnSpPr>
            <a:cxnSpLocks noChangeShapeType="1"/>
            <a:stCxn id="1522695" idx="6"/>
            <a:endCxn id="1522694" idx="2"/>
          </p:cNvCxnSpPr>
          <p:nvPr/>
        </p:nvCxnSpPr>
        <p:spPr bwMode="auto">
          <a:xfrm>
            <a:off x="2370138" y="4457700"/>
            <a:ext cx="4413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1" name="AutoShape 13">
            <a:extLst>
              <a:ext uri="{FF2B5EF4-FFF2-40B4-BE49-F238E27FC236}">
                <a16:creationId xmlns:a16="http://schemas.microsoft.com/office/drawing/2014/main" id="{5AB3425C-917B-D64F-BC2F-6C540B3A46AB}"/>
              </a:ext>
            </a:extLst>
          </p:cNvPr>
          <p:cNvCxnSpPr>
            <a:cxnSpLocks noChangeShapeType="1"/>
            <a:stCxn id="1522698" idx="6"/>
            <a:endCxn id="1522694" idx="3"/>
          </p:cNvCxnSpPr>
          <p:nvPr/>
        </p:nvCxnSpPr>
        <p:spPr bwMode="auto">
          <a:xfrm flipV="1">
            <a:off x="2446338" y="4622800"/>
            <a:ext cx="406400" cy="7493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2" name="AutoShape 14">
            <a:extLst>
              <a:ext uri="{FF2B5EF4-FFF2-40B4-BE49-F238E27FC236}">
                <a16:creationId xmlns:a16="http://schemas.microsoft.com/office/drawing/2014/main" id="{4C043EFE-96BD-DE40-88A7-01DD24A5DD36}"/>
              </a:ext>
            </a:extLst>
          </p:cNvPr>
          <p:cNvCxnSpPr>
            <a:cxnSpLocks noChangeShapeType="1"/>
            <a:stCxn id="1522698" idx="6"/>
            <a:endCxn id="1522696" idx="2"/>
          </p:cNvCxnSpPr>
          <p:nvPr/>
        </p:nvCxnSpPr>
        <p:spPr bwMode="auto">
          <a:xfrm>
            <a:off x="2446338" y="5372100"/>
            <a:ext cx="74612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3" name="AutoShape 15">
            <a:extLst>
              <a:ext uri="{FF2B5EF4-FFF2-40B4-BE49-F238E27FC236}">
                <a16:creationId xmlns:a16="http://schemas.microsoft.com/office/drawing/2014/main" id="{8E7E6089-1786-374D-AF03-E3DFD193E6E6}"/>
              </a:ext>
            </a:extLst>
          </p:cNvPr>
          <p:cNvCxnSpPr>
            <a:cxnSpLocks noChangeShapeType="1"/>
            <a:stCxn id="1522694" idx="6"/>
            <a:endCxn id="1522697" idx="2"/>
          </p:cNvCxnSpPr>
          <p:nvPr/>
        </p:nvCxnSpPr>
        <p:spPr bwMode="auto">
          <a:xfrm flipV="1">
            <a:off x="3055938" y="4381500"/>
            <a:ext cx="441325" cy="1524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4" name="AutoShape 16">
            <a:extLst>
              <a:ext uri="{FF2B5EF4-FFF2-40B4-BE49-F238E27FC236}">
                <a16:creationId xmlns:a16="http://schemas.microsoft.com/office/drawing/2014/main" id="{0F8D184E-E721-4A4E-95DA-CE8449199342}"/>
              </a:ext>
            </a:extLst>
          </p:cNvPr>
          <p:cNvCxnSpPr>
            <a:cxnSpLocks noChangeShapeType="1"/>
            <a:stCxn id="1522699" idx="6"/>
            <a:endCxn id="1522695" idx="2"/>
          </p:cNvCxnSpPr>
          <p:nvPr/>
        </p:nvCxnSpPr>
        <p:spPr bwMode="auto">
          <a:xfrm flipV="1">
            <a:off x="1379538" y="4457700"/>
            <a:ext cx="7461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5" name="AutoShape 17">
            <a:extLst>
              <a:ext uri="{FF2B5EF4-FFF2-40B4-BE49-F238E27FC236}">
                <a16:creationId xmlns:a16="http://schemas.microsoft.com/office/drawing/2014/main" id="{CF92A738-993F-2A4A-9056-3F3F1D2B5A1E}"/>
              </a:ext>
            </a:extLst>
          </p:cNvPr>
          <p:cNvCxnSpPr>
            <a:cxnSpLocks noChangeShapeType="1"/>
            <a:stCxn id="1522693" idx="7"/>
            <a:endCxn id="1522695" idx="3"/>
          </p:cNvCxnSpPr>
          <p:nvPr/>
        </p:nvCxnSpPr>
        <p:spPr bwMode="auto">
          <a:xfrm flipV="1">
            <a:off x="1490663" y="4546600"/>
            <a:ext cx="676275" cy="584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6" name="AutoShape 18">
            <a:extLst>
              <a:ext uri="{FF2B5EF4-FFF2-40B4-BE49-F238E27FC236}">
                <a16:creationId xmlns:a16="http://schemas.microsoft.com/office/drawing/2014/main" id="{54AB0809-6B90-B846-9D56-B3CDC19F2AC7}"/>
              </a:ext>
            </a:extLst>
          </p:cNvPr>
          <p:cNvCxnSpPr>
            <a:cxnSpLocks noChangeShapeType="1"/>
            <a:stCxn id="1522698" idx="0"/>
            <a:endCxn id="1522695" idx="4"/>
          </p:cNvCxnSpPr>
          <p:nvPr/>
        </p:nvCxnSpPr>
        <p:spPr bwMode="auto">
          <a:xfrm flipH="1" flipV="1">
            <a:off x="2247900" y="4579938"/>
            <a:ext cx="76200" cy="6699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15">
            <a:extLst>
              <a:ext uri="{FF2B5EF4-FFF2-40B4-BE49-F238E27FC236}">
                <a16:creationId xmlns:a16="http://schemas.microsoft.com/office/drawing/2014/main" id="{8E7E6089-1786-374D-AF03-E3DFD193E6E6}"/>
              </a:ext>
            </a:extLst>
          </p:cNvPr>
          <p:cNvCxnSpPr>
            <a:cxnSpLocks noChangeShapeType="1"/>
            <a:stCxn id="1522697" idx="4"/>
            <a:endCxn id="1522696" idx="0"/>
          </p:cNvCxnSpPr>
          <p:nvPr/>
        </p:nvCxnSpPr>
        <p:spPr bwMode="auto">
          <a:xfrm flipH="1">
            <a:off x="3314700" y="4495800"/>
            <a:ext cx="304800" cy="7620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5126041"/>
      </p:ext>
    </p:extLst>
  </p:cSld>
  <p:clrMapOvr>
    <a:masterClrMapping/>
  </p:clrMapOvr>
  <p:transition advTm="34469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36CC64B-C1F7-3B4C-A36C-E99464D6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EEE33783-31D4-4140-89D0-7ADDF8E2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658BB94-DF86-4D47-81A6-9B7BD93D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228B-DEF1-8B40-9725-D7449FAF9715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1524738" name="Rectangle 2">
            <a:extLst>
              <a:ext uri="{FF2B5EF4-FFF2-40B4-BE49-F238E27FC236}">
                <a16:creationId xmlns:a16="http://schemas.microsoft.com/office/drawing/2014/main" id="{7B1DAA31-4055-3540-A2AC-8A322A00A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 sz="3600"/>
              <a:t>Problem: PageRank -  solution</a:t>
            </a:r>
          </a:p>
        </p:txBody>
      </p:sp>
      <p:sp>
        <p:nvSpPr>
          <p:cNvPr id="1524739" name="Rectangle 3">
            <a:extLst>
              <a:ext uri="{FF2B5EF4-FFF2-40B4-BE49-F238E27FC236}">
                <a16:creationId xmlns:a16="http://schemas.microsoft.com/office/drawing/2014/main" id="{085E3389-66E8-8E4E-B83E-79D2ED0D6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6388"/>
          </a:xfrm>
        </p:spPr>
        <p:txBody>
          <a:bodyPr lIns="91430" tIns="45715" rIns="91430" bIns="45715"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/>
              <a:t>Given a directed graph, find its most interesting/central node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/>
              <a:t>Proposed solution: Random walk; spot most ‘popular’ node (-&gt; steady state prob. (ssp))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EE7276-EB30-2342-B71A-B6CF1F98F9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333" y="1295400"/>
            <a:ext cx="1170897" cy="1290376"/>
          </a:xfrm>
          <a:prstGeom prst="rect">
            <a:avLst/>
          </a:prstGeom>
        </p:spPr>
      </p:pic>
      <p:sp>
        <p:nvSpPr>
          <p:cNvPr id="23" name="Text Box 4">
            <a:extLst>
              <a:ext uri="{FF2B5EF4-FFF2-40B4-BE49-F238E27FC236}">
                <a16:creationId xmlns:a16="http://schemas.microsoft.com/office/drawing/2014/main" id="{AF5AFA50-FB87-EE46-9066-43547649C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263" y="4035425"/>
            <a:ext cx="4546599" cy="156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A node </a:t>
            </a:r>
            <a:r>
              <a:rPr kumimoji="0" lang="en-US" altLang="en-US" sz="3200" dirty="0">
                <a:solidFill>
                  <a:schemeClr val="tx2"/>
                </a:solidFill>
                <a:latin typeface="Times New Roman" panose="02020603050405020304" pitchFamily="18" charset="0"/>
              </a:rPr>
              <a:t>high </a:t>
            </a:r>
            <a:r>
              <a:rPr kumimoji="0" lang="en-US" altLang="en-US" sz="32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ssp</a:t>
            </a:r>
            <a:r>
              <a:rPr kumimoji="0" lang="en-US" altLang="en-US" sz="3200" dirty="0">
                <a:latin typeface="Times New Roman" panose="02020603050405020304" pitchFamily="18" charset="0"/>
              </a:rPr>
              <a:t>,</a:t>
            </a:r>
          </a:p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if its parents have </a:t>
            </a:r>
            <a:r>
              <a:rPr kumimoji="0" lang="en-US" altLang="en-US" sz="3200" dirty="0">
                <a:solidFill>
                  <a:schemeClr val="tx2"/>
                </a:solidFill>
                <a:latin typeface="Times New Roman" panose="02020603050405020304" pitchFamily="18" charset="0"/>
              </a:rPr>
              <a:t>high </a:t>
            </a:r>
            <a:r>
              <a:rPr kumimoji="0" lang="en-US" altLang="en-US" sz="32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ssp</a:t>
            </a:r>
            <a:endParaRPr kumimoji="0" lang="en-US" altLang="en-US" sz="32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(recursive, but OK!)</a:t>
            </a:r>
          </a:p>
        </p:txBody>
      </p:sp>
      <p:sp>
        <p:nvSpPr>
          <p:cNvPr id="51" name="Oval 5">
            <a:extLst>
              <a:ext uri="{FF2B5EF4-FFF2-40B4-BE49-F238E27FC236}">
                <a16:creationId xmlns:a16="http://schemas.microsoft.com/office/drawing/2014/main" id="{0D1928C2-DF0F-974C-A59E-3A511F40E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105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6">
            <a:extLst>
              <a:ext uri="{FF2B5EF4-FFF2-40B4-BE49-F238E27FC236}">
                <a16:creationId xmlns:a16="http://schemas.microsoft.com/office/drawing/2014/main" id="{4E95A727-2E7D-2A45-8AAF-7E4DE46B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7">
            <a:extLst>
              <a:ext uri="{FF2B5EF4-FFF2-40B4-BE49-F238E27FC236}">
                <a16:creationId xmlns:a16="http://schemas.microsoft.com/office/drawing/2014/main" id="{BE149994-52E0-1A48-95CD-2F143EB5D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343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Oval 8">
            <a:extLst>
              <a:ext uri="{FF2B5EF4-FFF2-40B4-BE49-F238E27FC236}">
                <a16:creationId xmlns:a16="http://schemas.microsoft.com/office/drawing/2014/main" id="{1348E245-A8A9-104C-84DE-5AFEEF80B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257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Oval 9">
            <a:extLst>
              <a:ext uri="{FF2B5EF4-FFF2-40B4-BE49-F238E27FC236}">
                <a16:creationId xmlns:a16="http://schemas.microsoft.com/office/drawing/2014/main" id="{D54721C4-06FE-2341-9B96-6E7CB4A23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Oval 10">
            <a:extLst>
              <a:ext uri="{FF2B5EF4-FFF2-40B4-BE49-F238E27FC236}">
                <a16:creationId xmlns:a16="http://schemas.microsoft.com/office/drawing/2014/main" id="{0641E903-B330-374F-AD24-E56FAB77C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257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Oval 11">
            <a:extLst>
              <a:ext uri="{FF2B5EF4-FFF2-40B4-BE49-F238E27FC236}">
                <a16:creationId xmlns:a16="http://schemas.microsoft.com/office/drawing/2014/main" id="{39A86F6F-961B-564A-8304-2E63FBDC5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4196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8" name="AutoShape 12">
            <a:extLst>
              <a:ext uri="{FF2B5EF4-FFF2-40B4-BE49-F238E27FC236}">
                <a16:creationId xmlns:a16="http://schemas.microsoft.com/office/drawing/2014/main" id="{896BF607-B9DA-1240-9F33-BAE370E0BB99}"/>
              </a:ext>
            </a:extLst>
          </p:cNvPr>
          <p:cNvCxnSpPr>
            <a:cxnSpLocks noChangeShapeType="1"/>
            <a:stCxn id="53" idx="6"/>
            <a:endCxn id="52" idx="2"/>
          </p:cNvCxnSpPr>
          <p:nvPr/>
        </p:nvCxnSpPr>
        <p:spPr bwMode="auto">
          <a:xfrm>
            <a:off x="2370138" y="4457700"/>
            <a:ext cx="4413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AutoShape 13">
            <a:extLst>
              <a:ext uri="{FF2B5EF4-FFF2-40B4-BE49-F238E27FC236}">
                <a16:creationId xmlns:a16="http://schemas.microsoft.com/office/drawing/2014/main" id="{5AB3425C-917B-D64F-BC2F-6C540B3A46AB}"/>
              </a:ext>
            </a:extLst>
          </p:cNvPr>
          <p:cNvCxnSpPr>
            <a:cxnSpLocks noChangeShapeType="1"/>
            <a:stCxn id="56" idx="6"/>
            <a:endCxn id="52" idx="3"/>
          </p:cNvCxnSpPr>
          <p:nvPr/>
        </p:nvCxnSpPr>
        <p:spPr bwMode="auto">
          <a:xfrm flipV="1">
            <a:off x="2446338" y="4622800"/>
            <a:ext cx="406400" cy="7493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AutoShape 14">
            <a:extLst>
              <a:ext uri="{FF2B5EF4-FFF2-40B4-BE49-F238E27FC236}">
                <a16:creationId xmlns:a16="http://schemas.microsoft.com/office/drawing/2014/main" id="{4C043EFE-96BD-DE40-88A7-01DD24A5DD36}"/>
              </a:ext>
            </a:extLst>
          </p:cNvPr>
          <p:cNvCxnSpPr>
            <a:cxnSpLocks noChangeShapeType="1"/>
            <a:stCxn id="56" idx="6"/>
            <a:endCxn id="54" idx="2"/>
          </p:cNvCxnSpPr>
          <p:nvPr/>
        </p:nvCxnSpPr>
        <p:spPr bwMode="auto">
          <a:xfrm>
            <a:off x="2446338" y="5372100"/>
            <a:ext cx="74612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AutoShape 15">
            <a:extLst>
              <a:ext uri="{FF2B5EF4-FFF2-40B4-BE49-F238E27FC236}">
                <a16:creationId xmlns:a16="http://schemas.microsoft.com/office/drawing/2014/main" id="{8E7E6089-1786-374D-AF03-E3DFD193E6E6}"/>
              </a:ext>
            </a:extLst>
          </p:cNvPr>
          <p:cNvCxnSpPr>
            <a:cxnSpLocks noChangeShapeType="1"/>
            <a:stCxn id="52" idx="6"/>
            <a:endCxn id="55" idx="2"/>
          </p:cNvCxnSpPr>
          <p:nvPr/>
        </p:nvCxnSpPr>
        <p:spPr bwMode="auto">
          <a:xfrm flipV="1">
            <a:off x="3055938" y="4381500"/>
            <a:ext cx="441325" cy="1524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AutoShape 16">
            <a:extLst>
              <a:ext uri="{FF2B5EF4-FFF2-40B4-BE49-F238E27FC236}">
                <a16:creationId xmlns:a16="http://schemas.microsoft.com/office/drawing/2014/main" id="{0F8D184E-E721-4A4E-95DA-CE8449199342}"/>
              </a:ext>
            </a:extLst>
          </p:cNvPr>
          <p:cNvCxnSpPr>
            <a:cxnSpLocks noChangeShapeType="1"/>
            <a:stCxn id="57" idx="6"/>
            <a:endCxn id="53" idx="2"/>
          </p:cNvCxnSpPr>
          <p:nvPr/>
        </p:nvCxnSpPr>
        <p:spPr bwMode="auto">
          <a:xfrm flipV="1">
            <a:off x="1379538" y="4457700"/>
            <a:ext cx="7461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AutoShape 17">
            <a:extLst>
              <a:ext uri="{FF2B5EF4-FFF2-40B4-BE49-F238E27FC236}">
                <a16:creationId xmlns:a16="http://schemas.microsoft.com/office/drawing/2014/main" id="{CF92A738-993F-2A4A-9056-3F3F1D2B5A1E}"/>
              </a:ext>
            </a:extLst>
          </p:cNvPr>
          <p:cNvCxnSpPr>
            <a:cxnSpLocks noChangeShapeType="1"/>
            <a:stCxn id="51" idx="7"/>
            <a:endCxn id="53" idx="3"/>
          </p:cNvCxnSpPr>
          <p:nvPr/>
        </p:nvCxnSpPr>
        <p:spPr bwMode="auto">
          <a:xfrm flipV="1">
            <a:off x="1490663" y="4546600"/>
            <a:ext cx="676275" cy="584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AutoShape 18">
            <a:extLst>
              <a:ext uri="{FF2B5EF4-FFF2-40B4-BE49-F238E27FC236}">
                <a16:creationId xmlns:a16="http://schemas.microsoft.com/office/drawing/2014/main" id="{54AB0809-6B90-B846-9D56-B3CDC19F2AC7}"/>
              </a:ext>
            </a:extLst>
          </p:cNvPr>
          <p:cNvCxnSpPr>
            <a:cxnSpLocks noChangeShapeType="1"/>
            <a:stCxn id="56" idx="0"/>
            <a:endCxn id="53" idx="4"/>
          </p:cNvCxnSpPr>
          <p:nvPr/>
        </p:nvCxnSpPr>
        <p:spPr bwMode="auto">
          <a:xfrm flipH="1" flipV="1">
            <a:off x="2247900" y="4579938"/>
            <a:ext cx="76200" cy="6699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AutoShape 15">
            <a:extLst>
              <a:ext uri="{FF2B5EF4-FFF2-40B4-BE49-F238E27FC236}">
                <a16:creationId xmlns:a16="http://schemas.microsoft.com/office/drawing/2014/main" id="{8E7E6089-1786-374D-AF03-E3DFD193E6E6}"/>
              </a:ext>
            </a:extLst>
          </p:cNvPr>
          <p:cNvCxnSpPr>
            <a:cxnSpLocks noChangeShapeType="1"/>
            <a:stCxn id="55" idx="4"/>
            <a:endCxn id="54" idx="0"/>
          </p:cNvCxnSpPr>
          <p:nvPr/>
        </p:nvCxnSpPr>
        <p:spPr bwMode="auto">
          <a:xfrm flipH="1">
            <a:off x="3314700" y="4495800"/>
            <a:ext cx="304800" cy="7620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24214814"/>
      </p:ext>
    </p:extLst>
  </p:cSld>
  <p:clrMapOvr>
    <a:masterClrMapping/>
  </p:clrMapOvr>
  <p:transition advTm="27828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C6E52CA0-042C-8E47-A047-43A65712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90BC21CC-0F23-AB40-A4FA-C8E3054E0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4764C6E-D5C1-554A-8817-57703F26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0644-B9D8-5745-B292-EA5BCE28277F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1526786" name="Rectangle 2">
            <a:extLst>
              <a:ext uri="{FF2B5EF4-FFF2-40B4-BE49-F238E27FC236}">
                <a16:creationId xmlns:a16="http://schemas.microsoft.com/office/drawing/2014/main" id="{5CFE3BEB-5411-A749-AC43-42A418AD0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/>
              <a:t>(Simplified) PageRank algorithm</a:t>
            </a:r>
          </a:p>
        </p:txBody>
      </p:sp>
      <p:sp>
        <p:nvSpPr>
          <p:cNvPr id="1526787" name="Rectangle 3">
            <a:extLst>
              <a:ext uri="{FF2B5EF4-FFF2-40B4-BE49-F238E27FC236}">
                <a16:creationId xmlns:a16="http://schemas.microsoft.com/office/drawing/2014/main" id="{73474FE3-3D96-ED4B-9542-D8E11493CB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77200" cy="4114800"/>
          </a:xfrm>
        </p:spPr>
        <p:txBody>
          <a:bodyPr lIns="91430" tIns="45715" rIns="91430" bIns="45715"/>
          <a:lstStyle/>
          <a:p>
            <a:r>
              <a:rPr lang="en-US" altLang="en-US"/>
              <a:t>Let </a:t>
            </a:r>
            <a:r>
              <a:rPr lang="en-US" altLang="en-US" b="1"/>
              <a:t>A</a:t>
            </a:r>
            <a:r>
              <a:rPr lang="en-US" altLang="en-US"/>
              <a:t> be the adjacency matrix;</a:t>
            </a:r>
          </a:p>
          <a:p>
            <a:r>
              <a:rPr lang="en-US" altLang="en-US"/>
              <a:t> </a:t>
            </a:r>
            <a:r>
              <a:rPr lang="en-US" altLang="en-US" sz="2000"/>
              <a:t>let </a:t>
            </a:r>
            <a:r>
              <a:rPr lang="en-US" altLang="en-US" sz="2000" b="1"/>
              <a:t>B</a:t>
            </a:r>
            <a:r>
              <a:rPr lang="en-US" altLang="en-US" sz="2000"/>
              <a:t> be the transition matrix: transpose, column-normalized</a:t>
            </a:r>
            <a:r>
              <a:rPr lang="en-US" altLang="en-US"/>
              <a:t> - then</a:t>
            </a:r>
          </a:p>
        </p:txBody>
      </p:sp>
      <p:grpSp>
        <p:nvGrpSpPr>
          <p:cNvPr id="1526788" name="Group 4">
            <a:extLst>
              <a:ext uri="{FF2B5EF4-FFF2-40B4-BE49-F238E27FC236}">
                <a16:creationId xmlns:a16="http://schemas.microsoft.com/office/drawing/2014/main" id="{57BD289A-D604-C846-9B33-A5208FC0AD1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962400"/>
            <a:ext cx="2571750" cy="1966913"/>
            <a:chOff x="432" y="2400"/>
            <a:chExt cx="1620" cy="1239"/>
          </a:xfrm>
        </p:grpSpPr>
        <p:grpSp>
          <p:nvGrpSpPr>
            <p:cNvPr id="1526789" name="Group 5">
              <a:extLst>
                <a:ext uri="{FF2B5EF4-FFF2-40B4-BE49-F238E27FC236}">
                  <a16:creationId xmlns:a16="http://schemas.microsoft.com/office/drawing/2014/main" id="{CF2B173F-0B64-C145-8D3F-F638041E25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48"/>
              <a:ext cx="1584" cy="1104"/>
              <a:chOff x="720" y="2676"/>
              <a:chExt cx="847" cy="540"/>
            </a:xfrm>
          </p:grpSpPr>
          <p:sp>
            <p:nvSpPr>
              <p:cNvPr id="1526790" name="Oval 6">
                <a:extLst>
                  <a:ext uri="{FF2B5EF4-FFF2-40B4-BE49-F238E27FC236}">
                    <a16:creationId xmlns:a16="http://schemas.microsoft.com/office/drawing/2014/main" id="{6788613C-0656-0F49-BB9D-01C73791A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" y="3036"/>
                <a:ext cx="101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26791" name="Oval 7">
                <a:extLst>
                  <a:ext uri="{FF2B5EF4-FFF2-40B4-BE49-F238E27FC236}">
                    <a16:creationId xmlns:a16="http://schemas.microsoft.com/office/drawing/2014/main" id="{F8C72B02-FC7F-1E40-B0B9-714B9D1F0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26792" name="Oval 8">
                <a:extLst>
                  <a:ext uri="{FF2B5EF4-FFF2-40B4-BE49-F238E27FC236}">
                    <a16:creationId xmlns:a16="http://schemas.microsoft.com/office/drawing/2014/main" id="{D0FC7E30-C4FF-A14F-92C0-9297C56FA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676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26793" name="Oval 9">
                <a:extLst>
                  <a:ext uri="{FF2B5EF4-FFF2-40B4-BE49-F238E27FC236}">
                    <a16:creationId xmlns:a16="http://schemas.microsoft.com/office/drawing/2014/main" id="{5A6F439B-746A-914D-9AA4-19C2E1E2C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3108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26794" name="Oval 10">
                <a:extLst>
                  <a:ext uri="{FF2B5EF4-FFF2-40B4-BE49-F238E27FC236}">
                    <a16:creationId xmlns:a16="http://schemas.microsoft.com/office/drawing/2014/main" id="{090F97D8-8D68-1C4E-82FD-4B8B22626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1526795" name="AutoShape 11">
                <a:extLst>
                  <a:ext uri="{FF2B5EF4-FFF2-40B4-BE49-F238E27FC236}">
                    <a16:creationId xmlns:a16="http://schemas.microsoft.com/office/drawing/2014/main" id="{4CFF7D8D-60CB-E64D-8D69-B6E677705872}"/>
                  </a:ext>
                </a:extLst>
              </p:cNvPr>
              <p:cNvCxnSpPr>
                <a:cxnSpLocks noChangeShapeType="1"/>
                <a:stCxn id="1526792" idx="6"/>
                <a:endCxn id="1526791" idx="2"/>
              </p:cNvCxnSpPr>
              <p:nvPr/>
            </p:nvCxnSpPr>
            <p:spPr bwMode="auto">
              <a:xfrm>
                <a:off x="1266" y="2730"/>
                <a:ext cx="196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6796" name="AutoShape 12">
                <a:extLst>
                  <a:ext uri="{FF2B5EF4-FFF2-40B4-BE49-F238E27FC236}">
                    <a16:creationId xmlns:a16="http://schemas.microsoft.com/office/drawing/2014/main" id="{FD2AEDC4-3464-5D42-AD14-D3FDE3B2CD63}"/>
                  </a:ext>
                </a:extLst>
              </p:cNvPr>
              <p:cNvCxnSpPr>
                <a:cxnSpLocks noChangeShapeType="1"/>
                <a:stCxn id="1526793" idx="6"/>
                <a:endCxn id="1526791" idx="3"/>
              </p:cNvCxnSpPr>
              <p:nvPr/>
            </p:nvCxnSpPr>
            <p:spPr bwMode="auto">
              <a:xfrm flipV="1">
                <a:off x="1300" y="2808"/>
                <a:ext cx="180" cy="354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6797" name="AutoShape 13">
                <a:extLst>
                  <a:ext uri="{FF2B5EF4-FFF2-40B4-BE49-F238E27FC236}">
                    <a16:creationId xmlns:a16="http://schemas.microsoft.com/office/drawing/2014/main" id="{519F9FB1-A903-514D-A640-01DC648C24E7}"/>
                  </a:ext>
                </a:extLst>
              </p:cNvPr>
              <p:cNvCxnSpPr>
                <a:cxnSpLocks noChangeShapeType="1"/>
                <a:stCxn id="1526794" idx="6"/>
                <a:endCxn id="1526792" idx="2"/>
              </p:cNvCxnSpPr>
              <p:nvPr/>
            </p:nvCxnSpPr>
            <p:spPr bwMode="auto">
              <a:xfrm flipV="1">
                <a:off x="825" y="2730"/>
                <a:ext cx="332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6798" name="AutoShape 14">
                <a:extLst>
                  <a:ext uri="{FF2B5EF4-FFF2-40B4-BE49-F238E27FC236}">
                    <a16:creationId xmlns:a16="http://schemas.microsoft.com/office/drawing/2014/main" id="{79DC5AAE-B484-0C47-B143-FC1AA25D3B61}"/>
                  </a:ext>
                </a:extLst>
              </p:cNvPr>
              <p:cNvCxnSpPr>
                <a:cxnSpLocks noChangeShapeType="1"/>
                <a:stCxn id="1526790" idx="7"/>
                <a:endCxn id="1526792" idx="3"/>
              </p:cNvCxnSpPr>
              <p:nvPr/>
            </p:nvCxnSpPr>
            <p:spPr bwMode="auto">
              <a:xfrm flipV="1">
                <a:off x="875" y="2772"/>
                <a:ext cx="300" cy="27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6799" name="AutoShape 15">
                <a:extLst>
                  <a:ext uri="{FF2B5EF4-FFF2-40B4-BE49-F238E27FC236}">
                    <a16:creationId xmlns:a16="http://schemas.microsoft.com/office/drawing/2014/main" id="{0F3E419A-82FC-7149-A437-F8AC9732F269}"/>
                  </a:ext>
                </a:extLst>
              </p:cNvPr>
              <p:cNvCxnSpPr>
                <a:cxnSpLocks noChangeShapeType="1"/>
                <a:stCxn id="1526793" idx="2"/>
                <a:endCxn id="1526790" idx="6"/>
              </p:cNvCxnSpPr>
              <p:nvPr/>
            </p:nvCxnSpPr>
            <p:spPr bwMode="auto">
              <a:xfrm flipH="1" flipV="1">
                <a:off x="894" y="3090"/>
                <a:ext cx="295" cy="72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6800" name="AutoShape 16">
                <a:extLst>
                  <a:ext uri="{FF2B5EF4-FFF2-40B4-BE49-F238E27FC236}">
                    <a16:creationId xmlns:a16="http://schemas.microsoft.com/office/drawing/2014/main" id="{FBBFF981-AE67-BA4D-9FE7-B649192D4D02}"/>
                  </a:ext>
                </a:extLst>
              </p:cNvPr>
              <p:cNvCxnSpPr>
                <a:cxnSpLocks noChangeShapeType="1"/>
                <a:stCxn id="1526791" idx="0"/>
                <a:endCxn id="1526794" idx="1"/>
              </p:cNvCxnSpPr>
              <p:nvPr/>
            </p:nvCxnSpPr>
            <p:spPr bwMode="auto">
              <a:xfrm rot="16200000" flipH="1" flipV="1">
                <a:off x="1118" y="2324"/>
                <a:ext cx="16" cy="781"/>
              </a:xfrm>
              <a:prstGeom prst="curvedConnector3">
                <a:avLst>
                  <a:gd name="adj1" fmla="val -868750"/>
                </a:avLst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6801" name="AutoShape 17">
                <a:extLst>
                  <a:ext uri="{FF2B5EF4-FFF2-40B4-BE49-F238E27FC236}">
                    <a16:creationId xmlns:a16="http://schemas.microsoft.com/office/drawing/2014/main" id="{81BA04F7-A227-D343-AF72-D3960CF2366E}"/>
                  </a:ext>
                </a:extLst>
              </p:cNvPr>
              <p:cNvCxnSpPr>
                <a:cxnSpLocks noChangeShapeType="1"/>
                <a:stCxn id="1526792" idx="5"/>
                <a:endCxn id="1526793" idx="0"/>
              </p:cNvCxnSpPr>
              <p:nvPr/>
            </p:nvCxnSpPr>
            <p:spPr bwMode="auto">
              <a:xfrm flipH="1">
                <a:off x="1245" y="2773"/>
                <a:ext cx="2" cy="330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526802" name="Text Box 18">
              <a:extLst>
                <a:ext uri="{FF2B5EF4-FFF2-40B4-BE49-F238E27FC236}">
                  <a16:creationId xmlns:a16="http://schemas.microsoft.com/office/drawing/2014/main" id="{07D9EF53-2380-714C-B1D9-72D8669AD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26803" name="Text Box 19">
              <a:extLst>
                <a:ext uri="{FF2B5EF4-FFF2-40B4-BE49-F238E27FC236}">
                  <a16:creationId xmlns:a16="http://schemas.microsoft.com/office/drawing/2014/main" id="{A7FB7CF2-EF68-824F-8642-B1CECF2B6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0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526804" name="Text Box 20">
              <a:extLst>
                <a:ext uri="{FF2B5EF4-FFF2-40B4-BE49-F238E27FC236}">
                  <a16:creationId xmlns:a16="http://schemas.microsoft.com/office/drawing/2014/main" id="{8184ED87-4448-A24E-976B-119D28093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526805" name="Text Box 21">
              <a:extLst>
                <a:ext uri="{FF2B5EF4-FFF2-40B4-BE49-F238E27FC236}">
                  <a16:creationId xmlns:a16="http://schemas.microsoft.com/office/drawing/2014/main" id="{388383FD-FEB4-DA46-A00A-D364BA4A1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" y="314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526806" name="Text Box 22">
              <a:extLst>
                <a:ext uri="{FF2B5EF4-FFF2-40B4-BE49-F238E27FC236}">
                  <a16:creationId xmlns:a16="http://schemas.microsoft.com/office/drawing/2014/main" id="{534F93CA-2A45-6E4A-BA66-6093AE894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31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1526807" name="Freeform 23">
            <a:extLst>
              <a:ext uri="{FF2B5EF4-FFF2-40B4-BE49-F238E27FC236}">
                <a16:creationId xmlns:a16="http://schemas.microsoft.com/office/drawing/2014/main" id="{5991DF22-D3AD-EB4E-ACD9-2E72F7905B16}"/>
              </a:ext>
            </a:extLst>
          </p:cNvPr>
          <p:cNvSpPr>
            <a:spLocks/>
          </p:cNvSpPr>
          <p:nvPr/>
        </p:nvSpPr>
        <p:spPr bwMode="auto">
          <a:xfrm>
            <a:off x="3581400" y="3581400"/>
            <a:ext cx="228600" cy="2438400"/>
          </a:xfrm>
          <a:custGeom>
            <a:avLst/>
            <a:gdLst>
              <a:gd name="T0" fmla="*/ 144 w 144"/>
              <a:gd name="T1" fmla="*/ 0 h 1536"/>
              <a:gd name="T2" fmla="*/ 0 w 144"/>
              <a:gd name="T3" fmla="*/ 0 h 1536"/>
              <a:gd name="T4" fmla="*/ 0 w 144"/>
              <a:gd name="T5" fmla="*/ 1536 h 1536"/>
              <a:gd name="T6" fmla="*/ 96 w 144"/>
              <a:gd name="T7" fmla="*/ 153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536">
                <a:moveTo>
                  <a:pt x="144" y="0"/>
                </a:moveTo>
                <a:lnTo>
                  <a:pt x="0" y="0"/>
                </a:lnTo>
                <a:lnTo>
                  <a:pt x="0" y="1536"/>
                </a:lnTo>
                <a:lnTo>
                  <a:pt x="96" y="1536"/>
                </a:lnTo>
              </a:path>
            </a:pathLst>
          </a:custGeom>
          <a:noFill/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08" name="Freeform 24">
            <a:extLst>
              <a:ext uri="{FF2B5EF4-FFF2-40B4-BE49-F238E27FC236}">
                <a16:creationId xmlns:a16="http://schemas.microsoft.com/office/drawing/2014/main" id="{FC197AB8-F39B-2F4C-9354-76FC49BFC472}"/>
              </a:ext>
            </a:extLst>
          </p:cNvPr>
          <p:cNvSpPr>
            <a:spLocks/>
          </p:cNvSpPr>
          <p:nvPr/>
        </p:nvSpPr>
        <p:spPr bwMode="auto">
          <a:xfrm flipH="1">
            <a:off x="6019800" y="3581400"/>
            <a:ext cx="228600" cy="2438400"/>
          </a:xfrm>
          <a:custGeom>
            <a:avLst/>
            <a:gdLst>
              <a:gd name="T0" fmla="*/ 144 w 144"/>
              <a:gd name="T1" fmla="*/ 0 h 1536"/>
              <a:gd name="T2" fmla="*/ 0 w 144"/>
              <a:gd name="T3" fmla="*/ 0 h 1536"/>
              <a:gd name="T4" fmla="*/ 0 w 144"/>
              <a:gd name="T5" fmla="*/ 1536 h 1536"/>
              <a:gd name="T6" fmla="*/ 96 w 144"/>
              <a:gd name="T7" fmla="*/ 153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536">
                <a:moveTo>
                  <a:pt x="144" y="0"/>
                </a:moveTo>
                <a:lnTo>
                  <a:pt x="0" y="0"/>
                </a:lnTo>
                <a:lnTo>
                  <a:pt x="0" y="1536"/>
                </a:lnTo>
                <a:lnTo>
                  <a:pt x="96" y="1536"/>
                </a:lnTo>
              </a:path>
            </a:pathLst>
          </a:custGeom>
          <a:noFill/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26809" name="Group 25">
            <a:extLst>
              <a:ext uri="{FF2B5EF4-FFF2-40B4-BE49-F238E27FC236}">
                <a16:creationId xmlns:a16="http://schemas.microsoft.com/office/drawing/2014/main" id="{B0597EF7-59E2-034C-8C17-A3BA9953C9D8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3581400"/>
            <a:ext cx="685800" cy="2438400"/>
            <a:chOff x="4704" y="2160"/>
            <a:chExt cx="432" cy="1536"/>
          </a:xfrm>
        </p:grpSpPr>
        <p:sp>
          <p:nvSpPr>
            <p:cNvPr id="1526810" name="Freeform 26">
              <a:extLst>
                <a:ext uri="{FF2B5EF4-FFF2-40B4-BE49-F238E27FC236}">
                  <a16:creationId xmlns:a16="http://schemas.microsoft.com/office/drawing/2014/main" id="{2B291637-7DF9-7445-A511-74A27976E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2160"/>
              <a:ext cx="144" cy="1536"/>
            </a:xfrm>
            <a:custGeom>
              <a:avLst/>
              <a:gdLst>
                <a:gd name="T0" fmla="*/ 144 w 144"/>
                <a:gd name="T1" fmla="*/ 0 h 1536"/>
                <a:gd name="T2" fmla="*/ 0 w 144"/>
                <a:gd name="T3" fmla="*/ 0 h 1536"/>
                <a:gd name="T4" fmla="*/ 0 w 144"/>
                <a:gd name="T5" fmla="*/ 1536 h 1536"/>
                <a:gd name="T6" fmla="*/ 96 w 144"/>
                <a:gd name="T7" fmla="*/ 1536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536">
                  <a:moveTo>
                    <a:pt x="144" y="0"/>
                  </a:moveTo>
                  <a:lnTo>
                    <a:pt x="0" y="0"/>
                  </a:lnTo>
                  <a:lnTo>
                    <a:pt x="0" y="1536"/>
                  </a:lnTo>
                  <a:lnTo>
                    <a:pt x="96" y="1536"/>
                  </a:ln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811" name="Freeform 27">
              <a:extLst>
                <a:ext uri="{FF2B5EF4-FFF2-40B4-BE49-F238E27FC236}">
                  <a16:creationId xmlns:a16="http://schemas.microsoft.com/office/drawing/2014/main" id="{A979BF9F-03CF-7747-906A-D082ECC3FC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2" y="2160"/>
              <a:ext cx="144" cy="1536"/>
            </a:xfrm>
            <a:custGeom>
              <a:avLst/>
              <a:gdLst>
                <a:gd name="T0" fmla="*/ 144 w 144"/>
                <a:gd name="T1" fmla="*/ 0 h 1536"/>
                <a:gd name="T2" fmla="*/ 0 w 144"/>
                <a:gd name="T3" fmla="*/ 0 h 1536"/>
                <a:gd name="T4" fmla="*/ 0 w 144"/>
                <a:gd name="T5" fmla="*/ 1536 h 1536"/>
                <a:gd name="T6" fmla="*/ 96 w 144"/>
                <a:gd name="T7" fmla="*/ 1536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536">
                  <a:moveTo>
                    <a:pt x="144" y="0"/>
                  </a:moveTo>
                  <a:lnTo>
                    <a:pt x="0" y="0"/>
                  </a:lnTo>
                  <a:lnTo>
                    <a:pt x="0" y="1536"/>
                  </a:lnTo>
                  <a:lnTo>
                    <a:pt x="96" y="1536"/>
                  </a:ln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26812" name="Group 28">
            <a:extLst>
              <a:ext uri="{FF2B5EF4-FFF2-40B4-BE49-F238E27FC236}">
                <a16:creationId xmlns:a16="http://schemas.microsoft.com/office/drawing/2014/main" id="{32C70EFC-72BF-914E-B5FF-2A6D456507CD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581400"/>
            <a:ext cx="990600" cy="2438400"/>
            <a:chOff x="5040" y="336"/>
            <a:chExt cx="624" cy="1536"/>
          </a:xfrm>
        </p:grpSpPr>
        <p:graphicFrame>
          <p:nvGraphicFramePr>
            <p:cNvPr id="1526813" name="Object 29">
              <a:extLst>
                <a:ext uri="{FF2B5EF4-FFF2-40B4-BE49-F238E27FC236}">
                  <a16:creationId xmlns:a16="http://schemas.microsoft.com/office/drawing/2014/main" id="{545F55D3-AF6F-4D46-9D79-EBBB84EF28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" y="384"/>
            <a:ext cx="563" cy="1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7" name="Document" r:id="rId3" imgW="5372100" imgH="14312900" progId="Word.Document.8">
                    <p:embed/>
                  </p:oleObj>
                </mc:Choice>
                <mc:Fallback>
                  <p:oleObj name="Document" r:id="rId3" imgW="5372100" imgH="14312900" progId="Word.Document.8">
                    <p:embed/>
                    <p:pic>
                      <p:nvPicPr>
                        <p:cNvPr id="1526813" name="Object 29">
                          <a:extLst>
                            <a:ext uri="{FF2B5EF4-FFF2-40B4-BE49-F238E27FC236}">
                              <a16:creationId xmlns:a16="http://schemas.microsoft.com/office/drawing/2014/main" id="{545F55D3-AF6F-4D46-9D79-EBBB84EF28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84"/>
                          <a:ext cx="563" cy="1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26814" name="Group 30">
              <a:extLst>
                <a:ext uri="{FF2B5EF4-FFF2-40B4-BE49-F238E27FC236}">
                  <a16:creationId xmlns:a16="http://schemas.microsoft.com/office/drawing/2014/main" id="{EA593764-6274-844F-8D74-5F9D470085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2" y="336"/>
              <a:ext cx="432" cy="1536"/>
              <a:chOff x="4704" y="2160"/>
              <a:chExt cx="432" cy="1536"/>
            </a:xfrm>
          </p:grpSpPr>
          <p:sp>
            <p:nvSpPr>
              <p:cNvPr id="1526815" name="Freeform 31">
                <a:extLst>
                  <a:ext uri="{FF2B5EF4-FFF2-40B4-BE49-F238E27FC236}">
                    <a16:creationId xmlns:a16="http://schemas.microsoft.com/office/drawing/2014/main" id="{744D24A1-C6BE-0A4B-A6E6-6765A1B87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160"/>
                <a:ext cx="144" cy="1536"/>
              </a:xfrm>
              <a:custGeom>
                <a:avLst/>
                <a:gdLst>
                  <a:gd name="T0" fmla="*/ 144 w 144"/>
                  <a:gd name="T1" fmla="*/ 0 h 1536"/>
                  <a:gd name="T2" fmla="*/ 0 w 144"/>
                  <a:gd name="T3" fmla="*/ 0 h 1536"/>
                  <a:gd name="T4" fmla="*/ 0 w 144"/>
                  <a:gd name="T5" fmla="*/ 1536 h 1536"/>
                  <a:gd name="T6" fmla="*/ 96 w 144"/>
                  <a:gd name="T7" fmla="*/ 1536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" h="1536">
                    <a:moveTo>
                      <a:pt x="144" y="0"/>
                    </a:moveTo>
                    <a:lnTo>
                      <a:pt x="0" y="0"/>
                    </a:lnTo>
                    <a:lnTo>
                      <a:pt x="0" y="1536"/>
                    </a:lnTo>
                    <a:lnTo>
                      <a:pt x="96" y="1536"/>
                    </a:lnTo>
                  </a:path>
                </a:pathLst>
              </a:custGeom>
              <a:noFill/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6816" name="Freeform 32">
                <a:extLst>
                  <a:ext uri="{FF2B5EF4-FFF2-40B4-BE49-F238E27FC236}">
                    <a16:creationId xmlns:a16="http://schemas.microsoft.com/office/drawing/2014/main" id="{5B90F82A-974B-B84C-A55C-CAF00BC9E7E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92" y="2160"/>
                <a:ext cx="144" cy="1536"/>
              </a:xfrm>
              <a:custGeom>
                <a:avLst/>
                <a:gdLst>
                  <a:gd name="T0" fmla="*/ 144 w 144"/>
                  <a:gd name="T1" fmla="*/ 0 h 1536"/>
                  <a:gd name="T2" fmla="*/ 0 w 144"/>
                  <a:gd name="T3" fmla="*/ 0 h 1536"/>
                  <a:gd name="T4" fmla="*/ 0 w 144"/>
                  <a:gd name="T5" fmla="*/ 1536 h 1536"/>
                  <a:gd name="T6" fmla="*/ 96 w 144"/>
                  <a:gd name="T7" fmla="*/ 1536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" h="1536">
                    <a:moveTo>
                      <a:pt x="144" y="0"/>
                    </a:moveTo>
                    <a:lnTo>
                      <a:pt x="0" y="0"/>
                    </a:lnTo>
                    <a:lnTo>
                      <a:pt x="0" y="1536"/>
                    </a:lnTo>
                    <a:lnTo>
                      <a:pt x="96" y="1536"/>
                    </a:lnTo>
                  </a:path>
                </a:pathLst>
              </a:custGeom>
              <a:noFill/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1526817" name="Object 33">
            <a:extLst>
              <a:ext uri="{FF2B5EF4-FFF2-40B4-BE49-F238E27FC236}">
                <a16:creationId xmlns:a16="http://schemas.microsoft.com/office/drawing/2014/main" id="{EAD823C6-C826-D44C-9DF7-6A040ED33D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3657600"/>
          <a:ext cx="89376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Document" r:id="rId5" imgW="5372100" imgH="14312900" progId="Word.Document.8">
                  <p:embed/>
                </p:oleObj>
              </mc:Choice>
              <mc:Fallback>
                <p:oleObj name="Document" r:id="rId5" imgW="5372100" imgH="14312900" progId="Word.Document.8">
                  <p:embed/>
                  <p:pic>
                    <p:nvPicPr>
                      <p:cNvPr id="1526817" name="Object 33">
                        <a:extLst>
                          <a:ext uri="{FF2B5EF4-FFF2-40B4-BE49-F238E27FC236}">
                            <a16:creationId xmlns:a16="http://schemas.microsoft.com/office/drawing/2014/main" id="{EAD823C6-C826-D44C-9DF7-6A040ED33D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657600"/>
                        <a:ext cx="893763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818" name="Text Box 34">
            <a:extLst>
              <a:ext uri="{FF2B5EF4-FFF2-40B4-BE49-F238E27FC236}">
                <a16:creationId xmlns:a16="http://schemas.microsoft.com/office/drawing/2014/main" id="{A2958E9B-A06B-A84D-9FB6-946907B5D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313" y="4389438"/>
            <a:ext cx="384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0" tIns="45711" rIns="91420" bIns="45711" anchor="ctr">
            <a:spAutoFit/>
          </a:bodyPr>
          <a:lstStyle/>
          <a:p>
            <a:pPr eaLnBrk="0" hangingPunct="0"/>
            <a:r>
              <a:rPr kumimoji="0" lang="en-US" altLang="en-US" sz="2800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1526819" name="Text Box 35">
            <a:extLst>
              <a:ext uri="{FF2B5EF4-FFF2-40B4-BE49-F238E27FC236}">
                <a16:creationId xmlns:a16="http://schemas.microsoft.com/office/drawing/2014/main" id="{6A4B2C9D-9F64-ED4B-B520-61ED0746D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3352800"/>
            <a:ext cx="700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0" tIns="45711" rIns="91420" bIns="45711" anchor="ctr">
            <a:spAutoFit/>
          </a:bodyPr>
          <a:lstStyle/>
          <a:p>
            <a:pPr eaLnBrk="0" hangingPunct="0"/>
            <a:r>
              <a:rPr kumimoji="0" lang="en-US" altLang="en-US" sz="2400">
                <a:latin typeface="Times New Roman" panose="02020603050405020304" pitchFamily="18" charset="0"/>
              </a:rPr>
              <a:t>To</a:t>
            </a:r>
            <a:r>
              <a:rPr kumimoji="0" lang="en-US" altLang="en-US" sz="2800">
                <a:latin typeface="Times New Roman" panose="02020603050405020304" pitchFamily="18" charset="0"/>
              </a:rPr>
              <a:t>  </a:t>
            </a:r>
          </a:p>
        </p:txBody>
      </p:sp>
      <p:sp>
        <p:nvSpPr>
          <p:cNvPr id="1526820" name="Text Box 36">
            <a:extLst>
              <a:ext uri="{FF2B5EF4-FFF2-40B4-BE49-F238E27FC236}">
                <a16:creationId xmlns:a16="http://schemas.microsoft.com/office/drawing/2014/main" id="{41F0201B-E09B-6F4D-85E9-EF485D7E1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963" y="3001963"/>
            <a:ext cx="84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0" tIns="45711" rIns="91420" bIns="45711" anchor="ctr">
            <a:spAutoFit/>
          </a:bodyPr>
          <a:lstStyle/>
          <a:p>
            <a:pPr eaLnBrk="0" hangingPunct="0"/>
            <a:r>
              <a:rPr kumimoji="0" lang="en-US" altLang="en-US" sz="2400">
                <a:latin typeface="Times New Roman" panose="02020603050405020304" pitchFamily="18" charset="0"/>
              </a:rPr>
              <a:t>From</a:t>
            </a:r>
            <a:endParaRPr kumimoji="0"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1526821" name="Line 37">
            <a:extLst>
              <a:ext uri="{FF2B5EF4-FFF2-40B4-BE49-F238E27FC236}">
                <a16:creationId xmlns:a16="http://schemas.microsoft.com/office/drawing/2014/main" id="{18E2DABC-47EC-5C4C-A392-4AA1BAB567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3276600"/>
            <a:ext cx="533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822" name="Text Box 38">
            <a:extLst>
              <a:ext uri="{FF2B5EF4-FFF2-40B4-BE49-F238E27FC236}">
                <a16:creationId xmlns:a16="http://schemas.microsoft.com/office/drawing/2014/main" id="{346A24B4-FC9D-C74A-B77D-00D33305C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650" y="3170238"/>
            <a:ext cx="420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0" tIns="45711" rIns="91420" bIns="45711" anchor="ctr">
            <a:spAutoFit/>
          </a:bodyPr>
          <a:lstStyle/>
          <a:p>
            <a:pPr eaLnBrk="0" hangingPunct="0"/>
            <a:r>
              <a:rPr kumimoji="0" lang="en-US" altLang="en-US" sz="2800" b="1">
                <a:latin typeface="Times New Roman" panose="02020603050405020304" pitchFamily="18" charset="0"/>
              </a:rPr>
              <a:t>B</a:t>
            </a:r>
            <a:endParaRPr kumimoji="0" lang="en-US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1526823" name="Object 39">
            <a:extLst>
              <a:ext uri="{FF2B5EF4-FFF2-40B4-BE49-F238E27FC236}">
                <a16:creationId xmlns:a16="http://schemas.microsoft.com/office/drawing/2014/main" id="{39D4FC31-AB44-964A-A015-90E0363207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5838" y="3676650"/>
          <a:ext cx="279717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Document" r:id="rId7" imgW="29895800" imgH="26060400" progId="Word.Document.8">
                  <p:embed/>
                </p:oleObj>
              </mc:Choice>
              <mc:Fallback>
                <p:oleObj name="Document" r:id="rId7" imgW="29895800" imgH="26060400" progId="Word.Document.8">
                  <p:embed/>
                  <p:pic>
                    <p:nvPicPr>
                      <p:cNvPr id="1526823" name="Object 39">
                        <a:extLst>
                          <a:ext uri="{FF2B5EF4-FFF2-40B4-BE49-F238E27FC236}">
                            <a16:creationId xmlns:a16="http://schemas.microsoft.com/office/drawing/2014/main" id="{39D4FC31-AB44-964A-A015-90E0363207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838" y="3676650"/>
                        <a:ext cx="2797175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F8F7AB-0CF0-CD41-BA2B-583192CE1C20}"/>
              </a:ext>
            </a:extLst>
          </p:cNvPr>
          <p:cNvSpPr/>
          <p:nvPr/>
        </p:nvSpPr>
        <p:spPr bwMode="auto">
          <a:xfrm rot="908872">
            <a:off x="7074105" y="370586"/>
            <a:ext cx="1977553" cy="703384"/>
          </a:xfrm>
          <a:prstGeom prst="roundRec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DETAILS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51179F8-FF37-534F-85F6-0D2B0623F62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875" y="1425423"/>
            <a:ext cx="814176" cy="7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5925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9FA1715F-2AC4-4545-90D2-C7F4541F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0F4A06D9-A23B-564A-A718-758A07F6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19AE6410-B262-5A4B-A1A8-F31C7E2E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583A-E997-7A4E-A562-B00EEA3CE765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1527810" name="Rectangle 2">
            <a:extLst>
              <a:ext uri="{FF2B5EF4-FFF2-40B4-BE49-F238E27FC236}">
                <a16:creationId xmlns:a16="http://schemas.microsoft.com/office/drawing/2014/main" id="{6D4053DF-F1E9-F04F-B358-9B0A71410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/>
              <a:t>(Simplified) PageRank algorithm</a:t>
            </a:r>
          </a:p>
        </p:txBody>
      </p:sp>
      <p:sp>
        <p:nvSpPr>
          <p:cNvPr id="1527811" name="Rectangle 3">
            <a:extLst>
              <a:ext uri="{FF2B5EF4-FFF2-40B4-BE49-F238E27FC236}">
                <a16:creationId xmlns:a16="http://schemas.microsoft.com/office/drawing/2014/main" id="{A8E51000-5B8C-0E47-AECD-A255DC5F3D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1430" tIns="45715" rIns="91430" bIns="45715"/>
          <a:lstStyle/>
          <a:p>
            <a:r>
              <a:rPr lang="en-US" altLang="en-US" b="1"/>
              <a:t>B p = p</a:t>
            </a:r>
            <a:endParaRPr lang="en-US" altLang="en-US"/>
          </a:p>
        </p:txBody>
      </p:sp>
      <p:sp>
        <p:nvSpPr>
          <p:cNvPr id="1527812" name="Freeform 4">
            <a:extLst>
              <a:ext uri="{FF2B5EF4-FFF2-40B4-BE49-F238E27FC236}">
                <a16:creationId xmlns:a16="http://schemas.microsoft.com/office/drawing/2014/main" id="{FB8208C7-6D81-AB48-8F1A-3DBCB760B4AD}"/>
              </a:ext>
            </a:extLst>
          </p:cNvPr>
          <p:cNvSpPr>
            <a:spLocks/>
          </p:cNvSpPr>
          <p:nvPr/>
        </p:nvSpPr>
        <p:spPr bwMode="auto">
          <a:xfrm>
            <a:off x="3581400" y="3581400"/>
            <a:ext cx="228600" cy="2438400"/>
          </a:xfrm>
          <a:custGeom>
            <a:avLst/>
            <a:gdLst>
              <a:gd name="T0" fmla="*/ 144 w 144"/>
              <a:gd name="T1" fmla="*/ 0 h 1536"/>
              <a:gd name="T2" fmla="*/ 0 w 144"/>
              <a:gd name="T3" fmla="*/ 0 h 1536"/>
              <a:gd name="T4" fmla="*/ 0 w 144"/>
              <a:gd name="T5" fmla="*/ 1536 h 1536"/>
              <a:gd name="T6" fmla="*/ 96 w 144"/>
              <a:gd name="T7" fmla="*/ 153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536">
                <a:moveTo>
                  <a:pt x="144" y="0"/>
                </a:moveTo>
                <a:lnTo>
                  <a:pt x="0" y="0"/>
                </a:lnTo>
                <a:lnTo>
                  <a:pt x="0" y="1536"/>
                </a:lnTo>
                <a:lnTo>
                  <a:pt x="96" y="1536"/>
                </a:lnTo>
              </a:path>
            </a:pathLst>
          </a:custGeom>
          <a:noFill/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813" name="Freeform 5">
            <a:extLst>
              <a:ext uri="{FF2B5EF4-FFF2-40B4-BE49-F238E27FC236}">
                <a16:creationId xmlns:a16="http://schemas.microsoft.com/office/drawing/2014/main" id="{4A01DFDE-2C0D-234D-BA3C-DD7CB6221850}"/>
              </a:ext>
            </a:extLst>
          </p:cNvPr>
          <p:cNvSpPr>
            <a:spLocks/>
          </p:cNvSpPr>
          <p:nvPr/>
        </p:nvSpPr>
        <p:spPr bwMode="auto">
          <a:xfrm flipH="1">
            <a:off x="6019800" y="3581400"/>
            <a:ext cx="228600" cy="2438400"/>
          </a:xfrm>
          <a:custGeom>
            <a:avLst/>
            <a:gdLst>
              <a:gd name="T0" fmla="*/ 144 w 144"/>
              <a:gd name="T1" fmla="*/ 0 h 1536"/>
              <a:gd name="T2" fmla="*/ 0 w 144"/>
              <a:gd name="T3" fmla="*/ 0 h 1536"/>
              <a:gd name="T4" fmla="*/ 0 w 144"/>
              <a:gd name="T5" fmla="*/ 1536 h 1536"/>
              <a:gd name="T6" fmla="*/ 96 w 144"/>
              <a:gd name="T7" fmla="*/ 153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" h="1536">
                <a:moveTo>
                  <a:pt x="144" y="0"/>
                </a:moveTo>
                <a:lnTo>
                  <a:pt x="0" y="0"/>
                </a:lnTo>
                <a:lnTo>
                  <a:pt x="0" y="1536"/>
                </a:lnTo>
                <a:lnTo>
                  <a:pt x="96" y="1536"/>
                </a:lnTo>
              </a:path>
            </a:pathLst>
          </a:custGeom>
          <a:noFill/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27814" name="Group 6">
            <a:extLst>
              <a:ext uri="{FF2B5EF4-FFF2-40B4-BE49-F238E27FC236}">
                <a16:creationId xmlns:a16="http://schemas.microsoft.com/office/drawing/2014/main" id="{742A6E04-0818-7345-8634-1E0A88D7A7C4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3581400"/>
            <a:ext cx="685800" cy="2438400"/>
            <a:chOff x="4704" y="2160"/>
            <a:chExt cx="432" cy="1536"/>
          </a:xfrm>
        </p:grpSpPr>
        <p:sp>
          <p:nvSpPr>
            <p:cNvPr id="1527815" name="Freeform 7">
              <a:extLst>
                <a:ext uri="{FF2B5EF4-FFF2-40B4-BE49-F238E27FC236}">
                  <a16:creationId xmlns:a16="http://schemas.microsoft.com/office/drawing/2014/main" id="{44510BD4-A158-4C4F-8ADD-51121E720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2160"/>
              <a:ext cx="144" cy="1536"/>
            </a:xfrm>
            <a:custGeom>
              <a:avLst/>
              <a:gdLst>
                <a:gd name="T0" fmla="*/ 144 w 144"/>
                <a:gd name="T1" fmla="*/ 0 h 1536"/>
                <a:gd name="T2" fmla="*/ 0 w 144"/>
                <a:gd name="T3" fmla="*/ 0 h 1536"/>
                <a:gd name="T4" fmla="*/ 0 w 144"/>
                <a:gd name="T5" fmla="*/ 1536 h 1536"/>
                <a:gd name="T6" fmla="*/ 96 w 144"/>
                <a:gd name="T7" fmla="*/ 1536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536">
                  <a:moveTo>
                    <a:pt x="144" y="0"/>
                  </a:moveTo>
                  <a:lnTo>
                    <a:pt x="0" y="0"/>
                  </a:lnTo>
                  <a:lnTo>
                    <a:pt x="0" y="1536"/>
                  </a:lnTo>
                  <a:lnTo>
                    <a:pt x="96" y="1536"/>
                  </a:ln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7816" name="Freeform 8">
              <a:extLst>
                <a:ext uri="{FF2B5EF4-FFF2-40B4-BE49-F238E27FC236}">
                  <a16:creationId xmlns:a16="http://schemas.microsoft.com/office/drawing/2014/main" id="{82267D42-FA0D-5244-BA0F-53A0F2E6B3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2" y="2160"/>
              <a:ext cx="144" cy="1536"/>
            </a:xfrm>
            <a:custGeom>
              <a:avLst/>
              <a:gdLst>
                <a:gd name="T0" fmla="*/ 144 w 144"/>
                <a:gd name="T1" fmla="*/ 0 h 1536"/>
                <a:gd name="T2" fmla="*/ 0 w 144"/>
                <a:gd name="T3" fmla="*/ 0 h 1536"/>
                <a:gd name="T4" fmla="*/ 0 w 144"/>
                <a:gd name="T5" fmla="*/ 1536 h 1536"/>
                <a:gd name="T6" fmla="*/ 96 w 144"/>
                <a:gd name="T7" fmla="*/ 1536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536">
                  <a:moveTo>
                    <a:pt x="144" y="0"/>
                  </a:moveTo>
                  <a:lnTo>
                    <a:pt x="0" y="0"/>
                  </a:lnTo>
                  <a:lnTo>
                    <a:pt x="0" y="1536"/>
                  </a:lnTo>
                  <a:lnTo>
                    <a:pt x="96" y="1536"/>
                  </a:ln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27817" name="Group 9">
            <a:extLst>
              <a:ext uri="{FF2B5EF4-FFF2-40B4-BE49-F238E27FC236}">
                <a16:creationId xmlns:a16="http://schemas.microsoft.com/office/drawing/2014/main" id="{988E13DC-98D1-E34B-9E1F-3701A0E96743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581400"/>
            <a:ext cx="990600" cy="2438400"/>
            <a:chOff x="5040" y="336"/>
            <a:chExt cx="624" cy="1536"/>
          </a:xfrm>
        </p:grpSpPr>
        <p:graphicFrame>
          <p:nvGraphicFramePr>
            <p:cNvPr id="1527818" name="Object 10">
              <a:extLst>
                <a:ext uri="{FF2B5EF4-FFF2-40B4-BE49-F238E27FC236}">
                  <a16:creationId xmlns:a16="http://schemas.microsoft.com/office/drawing/2014/main" id="{E710A542-C0B7-E642-BAD6-81C116AA10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" y="384"/>
            <a:ext cx="563" cy="1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1" name="Document" r:id="rId3" imgW="5372100" imgH="14312900" progId="Word.Document.8">
                    <p:embed/>
                  </p:oleObj>
                </mc:Choice>
                <mc:Fallback>
                  <p:oleObj name="Document" r:id="rId3" imgW="5372100" imgH="14312900" progId="Word.Document.8">
                    <p:embed/>
                    <p:pic>
                      <p:nvPicPr>
                        <p:cNvPr id="1527818" name="Object 10">
                          <a:extLst>
                            <a:ext uri="{FF2B5EF4-FFF2-40B4-BE49-F238E27FC236}">
                              <a16:creationId xmlns:a16="http://schemas.microsoft.com/office/drawing/2014/main" id="{E710A542-C0B7-E642-BAD6-81C116AA10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84"/>
                          <a:ext cx="563" cy="1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27819" name="Group 11">
              <a:extLst>
                <a:ext uri="{FF2B5EF4-FFF2-40B4-BE49-F238E27FC236}">
                  <a16:creationId xmlns:a16="http://schemas.microsoft.com/office/drawing/2014/main" id="{DC7E113B-EDFC-7D42-A56E-454CF85C50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2" y="336"/>
              <a:ext cx="432" cy="1536"/>
              <a:chOff x="4704" y="2160"/>
              <a:chExt cx="432" cy="1536"/>
            </a:xfrm>
          </p:grpSpPr>
          <p:sp>
            <p:nvSpPr>
              <p:cNvPr id="1527820" name="Freeform 12">
                <a:extLst>
                  <a:ext uri="{FF2B5EF4-FFF2-40B4-BE49-F238E27FC236}">
                    <a16:creationId xmlns:a16="http://schemas.microsoft.com/office/drawing/2014/main" id="{42D4DEFB-2A9E-6347-A0C4-C2E9719B7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160"/>
                <a:ext cx="144" cy="1536"/>
              </a:xfrm>
              <a:custGeom>
                <a:avLst/>
                <a:gdLst>
                  <a:gd name="T0" fmla="*/ 144 w 144"/>
                  <a:gd name="T1" fmla="*/ 0 h 1536"/>
                  <a:gd name="T2" fmla="*/ 0 w 144"/>
                  <a:gd name="T3" fmla="*/ 0 h 1536"/>
                  <a:gd name="T4" fmla="*/ 0 w 144"/>
                  <a:gd name="T5" fmla="*/ 1536 h 1536"/>
                  <a:gd name="T6" fmla="*/ 96 w 144"/>
                  <a:gd name="T7" fmla="*/ 1536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" h="1536">
                    <a:moveTo>
                      <a:pt x="144" y="0"/>
                    </a:moveTo>
                    <a:lnTo>
                      <a:pt x="0" y="0"/>
                    </a:lnTo>
                    <a:lnTo>
                      <a:pt x="0" y="1536"/>
                    </a:lnTo>
                    <a:lnTo>
                      <a:pt x="96" y="1536"/>
                    </a:lnTo>
                  </a:path>
                </a:pathLst>
              </a:custGeom>
              <a:noFill/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7821" name="Freeform 13">
                <a:extLst>
                  <a:ext uri="{FF2B5EF4-FFF2-40B4-BE49-F238E27FC236}">
                    <a16:creationId xmlns:a16="http://schemas.microsoft.com/office/drawing/2014/main" id="{F36A9142-6ECA-C245-B679-F39152FBF77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92" y="2160"/>
                <a:ext cx="144" cy="1536"/>
              </a:xfrm>
              <a:custGeom>
                <a:avLst/>
                <a:gdLst>
                  <a:gd name="T0" fmla="*/ 144 w 144"/>
                  <a:gd name="T1" fmla="*/ 0 h 1536"/>
                  <a:gd name="T2" fmla="*/ 0 w 144"/>
                  <a:gd name="T3" fmla="*/ 0 h 1536"/>
                  <a:gd name="T4" fmla="*/ 0 w 144"/>
                  <a:gd name="T5" fmla="*/ 1536 h 1536"/>
                  <a:gd name="T6" fmla="*/ 96 w 144"/>
                  <a:gd name="T7" fmla="*/ 1536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" h="1536">
                    <a:moveTo>
                      <a:pt x="144" y="0"/>
                    </a:moveTo>
                    <a:lnTo>
                      <a:pt x="0" y="0"/>
                    </a:lnTo>
                    <a:lnTo>
                      <a:pt x="0" y="1536"/>
                    </a:lnTo>
                    <a:lnTo>
                      <a:pt x="96" y="1536"/>
                    </a:lnTo>
                  </a:path>
                </a:pathLst>
              </a:custGeom>
              <a:noFill/>
              <a:ln w="158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1527822" name="Object 14">
            <a:extLst>
              <a:ext uri="{FF2B5EF4-FFF2-40B4-BE49-F238E27FC236}">
                <a16:creationId xmlns:a16="http://schemas.microsoft.com/office/drawing/2014/main" id="{057069AE-1CD6-1544-81F3-9BA8336C8D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3657600"/>
          <a:ext cx="89376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" name="Document" r:id="rId5" imgW="5372100" imgH="14312900" progId="Word.Document.8">
                  <p:embed/>
                </p:oleObj>
              </mc:Choice>
              <mc:Fallback>
                <p:oleObj name="Document" r:id="rId5" imgW="5372100" imgH="14312900" progId="Word.Document.8">
                  <p:embed/>
                  <p:pic>
                    <p:nvPicPr>
                      <p:cNvPr id="1527822" name="Object 14">
                        <a:extLst>
                          <a:ext uri="{FF2B5EF4-FFF2-40B4-BE49-F238E27FC236}">
                            <a16:creationId xmlns:a16="http://schemas.microsoft.com/office/drawing/2014/main" id="{057069AE-1CD6-1544-81F3-9BA8336C8D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657600"/>
                        <a:ext cx="893763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7823" name="Text Box 15">
            <a:extLst>
              <a:ext uri="{FF2B5EF4-FFF2-40B4-BE49-F238E27FC236}">
                <a16:creationId xmlns:a16="http://schemas.microsoft.com/office/drawing/2014/main" id="{1292C655-A20D-8C4A-824E-8A942394E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313" y="4389438"/>
            <a:ext cx="384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0" tIns="45711" rIns="91420" bIns="45711" anchor="ctr">
            <a:spAutoFit/>
          </a:bodyPr>
          <a:lstStyle/>
          <a:p>
            <a:pPr eaLnBrk="0" hangingPunct="0"/>
            <a:r>
              <a:rPr kumimoji="0" lang="en-US" altLang="en-US" sz="2800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1527824" name="Text Box 16">
            <a:extLst>
              <a:ext uri="{FF2B5EF4-FFF2-40B4-BE49-F238E27FC236}">
                <a16:creationId xmlns:a16="http://schemas.microsoft.com/office/drawing/2014/main" id="{7B1DE7CE-7C07-E34C-B5C4-76E7CBE65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88" y="2743200"/>
            <a:ext cx="37766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0" tIns="45711" rIns="91420" bIns="45711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en-US" sz="2800" b="1">
                <a:latin typeface="Times New Roman" panose="02020603050405020304" pitchFamily="18" charset="0"/>
              </a:rPr>
              <a:t>B                     p    =      p</a:t>
            </a:r>
            <a:endParaRPr kumimoji="0" lang="en-US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1527825" name="Object 17">
            <a:extLst>
              <a:ext uri="{FF2B5EF4-FFF2-40B4-BE49-F238E27FC236}">
                <a16:creationId xmlns:a16="http://schemas.microsoft.com/office/drawing/2014/main" id="{AA4BA3C0-D9C3-FD42-AEF8-2860CD510E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5838" y="3676650"/>
          <a:ext cx="279717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" name="Document" r:id="rId7" imgW="29895800" imgH="26060400" progId="Word.Document.8">
                  <p:embed/>
                </p:oleObj>
              </mc:Choice>
              <mc:Fallback>
                <p:oleObj name="Document" r:id="rId7" imgW="29895800" imgH="26060400" progId="Word.Document.8">
                  <p:embed/>
                  <p:pic>
                    <p:nvPicPr>
                      <p:cNvPr id="1527825" name="Object 17">
                        <a:extLst>
                          <a:ext uri="{FF2B5EF4-FFF2-40B4-BE49-F238E27FC236}">
                            <a16:creationId xmlns:a16="http://schemas.microsoft.com/office/drawing/2014/main" id="{AA4BA3C0-D9C3-FD42-AEF8-2860CD510E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838" y="3676650"/>
                        <a:ext cx="2797175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27826" name="Group 18">
            <a:extLst>
              <a:ext uri="{FF2B5EF4-FFF2-40B4-BE49-F238E27FC236}">
                <a16:creationId xmlns:a16="http://schemas.microsoft.com/office/drawing/2014/main" id="{1891BA55-0C47-F543-B18B-2A888A3BF23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962400"/>
            <a:ext cx="2571750" cy="1966913"/>
            <a:chOff x="432" y="2400"/>
            <a:chExt cx="1620" cy="1239"/>
          </a:xfrm>
        </p:grpSpPr>
        <p:grpSp>
          <p:nvGrpSpPr>
            <p:cNvPr id="1527827" name="Group 19">
              <a:extLst>
                <a:ext uri="{FF2B5EF4-FFF2-40B4-BE49-F238E27FC236}">
                  <a16:creationId xmlns:a16="http://schemas.microsoft.com/office/drawing/2014/main" id="{1CCC6AC4-5698-C04D-BF81-DCDB65960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48"/>
              <a:ext cx="1584" cy="1104"/>
              <a:chOff x="720" y="2676"/>
              <a:chExt cx="847" cy="540"/>
            </a:xfrm>
          </p:grpSpPr>
          <p:sp>
            <p:nvSpPr>
              <p:cNvPr id="1527828" name="Oval 20">
                <a:extLst>
                  <a:ext uri="{FF2B5EF4-FFF2-40B4-BE49-F238E27FC236}">
                    <a16:creationId xmlns:a16="http://schemas.microsoft.com/office/drawing/2014/main" id="{B30ACFD1-5D78-BF43-97AD-4DF504B9F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" y="3036"/>
                <a:ext cx="101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27829" name="Oval 21">
                <a:extLst>
                  <a:ext uri="{FF2B5EF4-FFF2-40B4-BE49-F238E27FC236}">
                    <a16:creationId xmlns:a16="http://schemas.microsoft.com/office/drawing/2014/main" id="{11565DB0-9211-F742-8FC4-4732EAD44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27830" name="Oval 22">
                <a:extLst>
                  <a:ext uri="{FF2B5EF4-FFF2-40B4-BE49-F238E27FC236}">
                    <a16:creationId xmlns:a16="http://schemas.microsoft.com/office/drawing/2014/main" id="{BD6060D4-B5D5-794F-8985-01D9D1A6F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676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27831" name="Oval 23">
                <a:extLst>
                  <a:ext uri="{FF2B5EF4-FFF2-40B4-BE49-F238E27FC236}">
                    <a16:creationId xmlns:a16="http://schemas.microsoft.com/office/drawing/2014/main" id="{9430292D-6F57-3945-8A81-205C79E2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3108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27832" name="Oval 24">
                <a:extLst>
                  <a:ext uri="{FF2B5EF4-FFF2-40B4-BE49-F238E27FC236}">
                    <a16:creationId xmlns:a16="http://schemas.microsoft.com/office/drawing/2014/main" id="{77074518-4662-784B-A794-05D14AB23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1527833" name="AutoShape 25">
                <a:extLst>
                  <a:ext uri="{FF2B5EF4-FFF2-40B4-BE49-F238E27FC236}">
                    <a16:creationId xmlns:a16="http://schemas.microsoft.com/office/drawing/2014/main" id="{912A991D-9564-7045-8BB2-2B666AF3812E}"/>
                  </a:ext>
                </a:extLst>
              </p:cNvPr>
              <p:cNvCxnSpPr>
                <a:cxnSpLocks noChangeShapeType="1"/>
                <a:stCxn id="1527830" idx="6"/>
                <a:endCxn id="1527829" idx="2"/>
              </p:cNvCxnSpPr>
              <p:nvPr/>
            </p:nvCxnSpPr>
            <p:spPr bwMode="auto">
              <a:xfrm>
                <a:off x="1266" y="2730"/>
                <a:ext cx="196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7834" name="AutoShape 26">
                <a:extLst>
                  <a:ext uri="{FF2B5EF4-FFF2-40B4-BE49-F238E27FC236}">
                    <a16:creationId xmlns:a16="http://schemas.microsoft.com/office/drawing/2014/main" id="{92991514-5C6C-9A4E-A0DC-FC9447012929}"/>
                  </a:ext>
                </a:extLst>
              </p:cNvPr>
              <p:cNvCxnSpPr>
                <a:cxnSpLocks noChangeShapeType="1"/>
                <a:stCxn id="1527831" idx="6"/>
                <a:endCxn id="1527829" idx="3"/>
              </p:cNvCxnSpPr>
              <p:nvPr/>
            </p:nvCxnSpPr>
            <p:spPr bwMode="auto">
              <a:xfrm flipV="1">
                <a:off x="1300" y="2808"/>
                <a:ext cx="180" cy="354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7835" name="AutoShape 27">
                <a:extLst>
                  <a:ext uri="{FF2B5EF4-FFF2-40B4-BE49-F238E27FC236}">
                    <a16:creationId xmlns:a16="http://schemas.microsoft.com/office/drawing/2014/main" id="{1734A493-43C9-554F-A66B-679358BBB502}"/>
                  </a:ext>
                </a:extLst>
              </p:cNvPr>
              <p:cNvCxnSpPr>
                <a:cxnSpLocks noChangeShapeType="1"/>
                <a:stCxn id="1527832" idx="6"/>
                <a:endCxn id="1527830" idx="2"/>
              </p:cNvCxnSpPr>
              <p:nvPr/>
            </p:nvCxnSpPr>
            <p:spPr bwMode="auto">
              <a:xfrm flipV="1">
                <a:off x="825" y="2730"/>
                <a:ext cx="332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7836" name="AutoShape 28">
                <a:extLst>
                  <a:ext uri="{FF2B5EF4-FFF2-40B4-BE49-F238E27FC236}">
                    <a16:creationId xmlns:a16="http://schemas.microsoft.com/office/drawing/2014/main" id="{47BD6BB3-F368-6043-B5F5-109CF5BCDC2F}"/>
                  </a:ext>
                </a:extLst>
              </p:cNvPr>
              <p:cNvCxnSpPr>
                <a:cxnSpLocks noChangeShapeType="1"/>
                <a:stCxn id="1527828" idx="7"/>
                <a:endCxn id="1527830" idx="3"/>
              </p:cNvCxnSpPr>
              <p:nvPr/>
            </p:nvCxnSpPr>
            <p:spPr bwMode="auto">
              <a:xfrm flipV="1">
                <a:off x="875" y="2772"/>
                <a:ext cx="300" cy="27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7837" name="AutoShape 29">
                <a:extLst>
                  <a:ext uri="{FF2B5EF4-FFF2-40B4-BE49-F238E27FC236}">
                    <a16:creationId xmlns:a16="http://schemas.microsoft.com/office/drawing/2014/main" id="{B4DB7655-6ADE-7645-BE72-2BB9ED6F3C97}"/>
                  </a:ext>
                </a:extLst>
              </p:cNvPr>
              <p:cNvCxnSpPr>
                <a:cxnSpLocks noChangeShapeType="1"/>
                <a:stCxn id="1527831" idx="2"/>
                <a:endCxn id="1527828" idx="6"/>
              </p:cNvCxnSpPr>
              <p:nvPr/>
            </p:nvCxnSpPr>
            <p:spPr bwMode="auto">
              <a:xfrm flipH="1" flipV="1">
                <a:off x="894" y="3090"/>
                <a:ext cx="295" cy="72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7838" name="AutoShape 30">
                <a:extLst>
                  <a:ext uri="{FF2B5EF4-FFF2-40B4-BE49-F238E27FC236}">
                    <a16:creationId xmlns:a16="http://schemas.microsoft.com/office/drawing/2014/main" id="{D2121FBB-D584-F04D-ADBC-7BDE81DB81F3}"/>
                  </a:ext>
                </a:extLst>
              </p:cNvPr>
              <p:cNvCxnSpPr>
                <a:cxnSpLocks noChangeShapeType="1"/>
                <a:stCxn id="1527829" idx="0"/>
                <a:endCxn id="1527832" idx="1"/>
              </p:cNvCxnSpPr>
              <p:nvPr/>
            </p:nvCxnSpPr>
            <p:spPr bwMode="auto">
              <a:xfrm rot="16200000" flipH="1" flipV="1">
                <a:off x="1118" y="2324"/>
                <a:ext cx="16" cy="781"/>
              </a:xfrm>
              <a:prstGeom prst="curvedConnector3">
                <a:avLst>
                  <a:gd name="adj1" fmla="val -868750"/>
                </a:avLst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7839" name="AutoShape 31">
                <a:extLst>
                  <a:ext uri="{FF2B5EF4-FFF2-40B4-BE49-F238E27FC236}">
                    <a16:creationId xmlns:a16="http://schemas.microsoft.com/office/drawing/2014/main" id="{D0014254-4F38-A14E-907F-9D6B6AD4EE40}"/>
                  </a:ext>
                </a:extLst>
              </p:cNvPr>
              <p:cNvCxnSpPr>
                <a:cxnSpLocks noChangeShapeType="1"/>
                <a:stCxn id="1527830" idx="5"/>
                <a:endCxn id="1527831" idx="0"/>
              </p:cNvCxnSpPr>
              <p:nvPr/>
            </p:nvCxnSpPr>
            <p:spPr bwMode="auto">
              <a:xfrm flipH="1">
                <a:off x="1245" y="2773"/>
                <a:ext cx="2" cy="330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527840" name="Text Box 32">
              <a:extLst>
                <a:ext uri="{FF2B5EF4-FFF2-40B4-BE49-F238E27FC236}">
                  <a16:creationId xmlns:a16="http://schemas.microsoft.com/office/drawing/2014/main" id="{F684C1B7-29F2-E545-B937-3380451128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27841" name="Text Box 33">
              <a:extLst>
                <a:ext uri="{FF2B5EF4-FFF2-40B4-BE49-F238E27FC236}">
                  <a16:creationId xmlns:a16="http://schemas.microsoft.com/office/drawing/2014/main" id="{52C6471C-AEF3-B849-99BA-6ADAFB1571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0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527842" name="Text Box 34">
              <a:extLst>
                <a:ext uri="{FF2B5EF4-FFF2-40B4-BE49-F238E27FC236}">
                  <a16:creationId xmlns:a16="http://schemas.microsoft.com/office/drawing/2014/main" id="{A622ACA9-4BD8-8A41-A643-489F75985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527843" name="Text Box 35">
              <a:extLst>
                <a:ext uri="{FF2B5EF4-FFF2-40B4-BE49-F238E27FC236}">
                  <a16:creationId xmlns:a16="http://schemas.microsoft.com/office/drawing/2014/main" id="{043CD389-0940-254A-AFE7-19977C0E8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" y="314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527844" name="Text Box 36">
              <a:extLst>
                <a:ext uri="{FF2B5EF4-FFF2-40B4-BE49-F238E27FC236}">
                  <a16:creationId xmlns:a16="http://schemas.microsoft.com/office/drawing/2014/main" id="{0C3D50AD-A1AF-E84B-9780-0E1B55639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31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0306098-768D-0045-9F89-C128CFBFCFC2}"/>
              </a:ext>
            </a:extLst>
          </p:cNvPr>
          <p:cNvSpPr/>
          <p:nvPr/>
        </p:nvSpPr>
        <p:spPr bwMode="auto">
          <a:xfrm rot="908872">
            <a:off x="7074105" y="370586"/>
            <a:ext cx="1977553" cy="703384"/>
          </a:xfrm>
          <a:prstGeom prst="roundRec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DETAILS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8C96E9-5384-0E48-A220-C58A7CB81B4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875" y="1425423"/>
            <a:ext cx="814176" cy="7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0922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9DC7-0E25-AD48-B28A-A99973F5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15BF8-DB0F-284A-8A6F-BCCF2C3E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B8DAD-3E8F-1343-B17C-04D5EC84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7CF2-5B96-114B-8D6C-6D2950DADC35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1585154" name="Rectangle 2">
            <a:extLst>
              <a:ext uri="{FF2B5EF4-FFF2-40B4-BE49-F238E27FC236}">
                <a16:creationId xmlns:a16="http://schemas.microsoft.com/office/drawing/2014/main" id="{CBE5EBFD-BC6D-D143-A65A-BAEC87EB75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Definitions</a:t>
            </a:r>
          </a:p>
        </p:txBody>
      </p:sp>
      <p:sp>
        <p:nvSpPr>
          <p:cNvPr id="1585155" name="Rectangle 3">
            <a:extLst>
              <a:ext uri="{FF2B5EF4-FFF2-40B4-BE49-F238E27FC236}">
                <a16:creationId xmlns:a16="http://schemas.microsoft.com/office/drawing/2014/main" id="{D0F9148A-87E4-0D47-8C3B-AAA688F33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1"/>
              <a:t>A</a:t>
            </a:r>
            <a:r>
              <a:rPr lang="en-US" altLang="en-US"/>
              <a:t>		Adjacency matrix (from-to)</a:t>
            </a:r>
            <a:endParaRPr lang="en-US" altLang="en-US" b="1"/>
          </a:p>
          <a:p>
            <a:pPr>
              <a:buFontTx/>
              <a:buNone/>
            </a:pPr>
            <a:r>
              <a:rPr lang="en-US" altLang="en-US" b="1"/>
              <a:t>D</a:t>
            </a:r>
            <a:r>
              <a:rPr lang="en-US" altLang="en-US"/>
              <a:t>		Degree matrix = (diag ( d1, d2, …, dn) )</a:t>
            </a:r>
          </a:p>
          <a:p>
            <a:pPr>
              <a:buFontTx/>
              <a:buNone/>
            </a:pPr>
            <a:r>
              <a:rPr lang="en-US" altLang="en-US" b="1"/>
              <a:t>B</a:t>
            </a:r>
            <a:r>
              <a:rPr lang="en-US" altLang="en-US"/>
              <a:t>		Transition matrix: to-from, column 	normalized</a:t>
            </a:r>
          </a:p>
          <a:p>
            <a:pPr>
              <a:buFontTx/>
              <a:buNone/>
            </a:pPr>
            <a:r>
              <a:rPr lang="en-US" altLang="en-US"/>
              <a:t>		 </a:t>
            </a:r>
            <a:r>
              <a:rPr lang="en-US" altLang="en-US" b="1"/>
              <a:t>B = A</a:t>
            </a:r>
            <a:r>
              <a:rPr lang="en-US" altLang="en-US" baseline="30000"/>
              <a:t>T</a:t>
            </a:r>
            <a:r>
              <a:rPr lang="en-US" altLang="en-US" b="1"/>
              <a:t> D</a:t>
            </a:r>
            <a:r>
              <a:rPr lang="en-US" altLang="en-US" baseline="30000"/>
              <a:t>-1</a:t>
            </a:r>
          </a:p>
          <a:p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2727DC-9C6A-AD41-A4D6-98F1B87B7870}"/>
              </a:ext>
            </a:extLst>
          </p:cNvPr>
          <p:cNvSpPr/>
          <p:nvPr/>
        </p:nvSpPr>
        <p:spPr bwMode="auto">
          <a:xfrm rot="908872">
            <a:off x="7074105" y="370586"/>
            <a:ext cx="1977553" cy="703384"/>
          </a:xfrm>
          <a:prstGeom prst="roundRec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DETAILS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A0894-A31E-6740-8E4F-49219D82DB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875" y="1425423"/>
            <a:ext cx="814176" cy="7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2108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FC5A-65F8-4F47-8DDD-3F5DAC848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86A90-8C65-8E47-B482-44DD2862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B8B5F-AB3C-244C-A9FB-48B44709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24D29-1259-4440-A25B-124D75F63898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1528834" name="Rectangle 2">
            <a:extLst>
              <a:ext uri="{FF2B5EF4-FFF2-40B4-BE49-F238E27FC236}">
                <a16:creationId xmlns:a16="http://schemas.microsoft.com/office/drawing/2014/main" id="{6584A6A1-F237-D940-ACC8-41FB979D47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/>
              <a:t>(Simplified) PageRank algorithm</a:t>
            </a:r>
          </a:p>
        </p:txBody>
      </p:sp>
      <p:sp>
        <p:nvSpPr>
          <p:cNvPr id="1528835" name="Rectangle 3">
            <a:extLst>
              <a:ext uri="{FF2B5EF4-FFF2-40B4-BE49-F238E27FC236}">
                <a16:creationId xmlns:a16="http://schemas.microsoft.com/office/drawing/2014/main" id="{BC0E7E44-3EF2-2B46-98D6-7155284F0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1430" tIns="45715" rIns="91430" bIns="45715"/>
          <a:lstStyle/>
          <a:p>
            <a:r>
              <a:rPr lang="en-US" altLang="en-US" b="1"/>
              <a:t>B p = </a:t>
            </a:r>
            <a:r>
              <a:rPr lang="en-US" altLang="en-US"/>
              <a:t>1 *</a:t>
            </a:r>
            <a:r>
              <a:rPr lang="en-US" altLang="en-US" b="1"/>
              <a:t> p</a:t>
            </a:r>
          </a:p>
          <a:p>
            <a:r>
              <a:rPr lang="en-US" altLang="en-US"/>
              <a:t>thus,</a:t>
            </a:r>
            <a:r>
              <a:rPr lang="en-US" altLang="en-US" b="1"/>
              <a:t> p </a:t>
            </a:r>
            <a:r>
              <a:rPr lang="en-US" altLang="en-US"/>
              <a:t>is the </a:t>
            </a:r>
            <a:r>
              <a:rPr lang="en-US" altLang="en-US" b="1"/>
              <a:t>eigenvector</a:t>
            </a:r>
            <a:r>
              <a:rPr lang="en-US" altLang="en-US"/>
              <a:t> that corresponds to the highest eigenvalue </a:t>
            </a:r>
            <a:r>
              <a:rPr lang="en-US" altLang="en-US" sz="2400"/>
              <a:t>(=1, since the matrix is column-normalized</a:t>
            </a:r>
            <a:r>
              <a:rPr lang="en-US" altLang="en-US"/>
              <a:t>)</a:t>
            </a:r>
          </a:p>
          <a:p>
            <a:r>
              <a:rPr lang="en-US" altLang="en-US"/>
              <a:t>Why does such a </a:t>
            </a:r>
            <a:r>
              <a:rPr lang="en-US" altLang="en-US" b="1"/>
              <a:t>p </a:t>
            </a:r>
            <a:r>
              <a:rPr lang="en-US" altLang="en-US"/>
              <a:t>exist? </a:t>
            </a:r>
          </a:p>
          <a:p>
            <a:pPr lvl="1"/>
            <a:r>
              <a:rPr lang="en-US" altLang="en-US" b="1"/>
              <a:t>p </a:t>
            </a:r>
            <a:r>
              <a:rPr lang="en-US" altLang="en-US"/>
              <a:t>exists if </a:t>
            </a:r>
            <a:r>
              <a:rPr lang="en-US" altLang="en-US" b="1"/>
              <a:t>B</a:t>
            </a:r>
            <a:r>
              <a:rPr lang="en-US" altLang="en-US"/>
              <a:t> is nxn, nonnegative, irreducible [Perron–Frobenius theorem]</a:t>
            </a:r>
          </a:p>
          <a:p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FE34D7-DC8C-F647-8AAC-3D9430CEA191}"/>
              </a:ext>
            </a:extLst>
          </p:cNvPr>
          <p:cNvSpPr/>
          <p:nvPr/>
        </p:nvSpPr>
        <p:spPr bwMode="auto">
          <a:xfrm rot="908872">
            <a:off x="7074105" y="370586"/>
            <a:ext cx="1977553" cy="703384"/>
          </a:xfrm>
          <a:prstGeom prst="roundRec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DETAILS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133F47-43A2-A44F-8420-09AE515AB0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875" y="1425423"/>
            <a:ext cx="814176" cy="710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C8B38-A69B-7944-ADFC-5FF6317235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875" y="2288122"/>
            <a:ext cx="814176" cy="7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41541"/>
      </p:ext>
    </p:extLst>
  </p:cSld>
  <p:clrMapOvr>
    <a:masterClrMapping/>
  </p:clrMapOvr>
  <p:transition advTm="65422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1BB0-129E-7E4C-8006-1EF0B4D4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8E094-F56C-F745-A573-209AD676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74194-D642-594C-92E7-08D1881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F0B3-128E-3D42-BCF2-70B165DD6E87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1530882" name="Rectangle 2">
            <a:extLst>
              <a:ext uri="{FF2B5EF4-FFF2-40B4-BE49-F238E27FC236}">
                <a16:creationId xmlns:a16="http://schemas.microsoft.com/office/drawing/2014/main" id="{D8C5CB66-B40D-F04D-A994-C64653444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/>
              <a:t>(Simplified) PageRank algorithm</a:t>
            </a:r>
          </a:p>
        </p:txBody>
      </p:sp>
      <p:sp>
        <p:nvSpPr>
          <p:cNvPr id="1530883" name="Rectangle 3">
            <a:extLst>
              <a:ext uri="{FF2B5EF4-FFF2-40B4-BE49-F238E27FC236}">
                <a16:creationId xmlns:a16="http://schemas.microsoft.com/office/drawing/2014/main" id="{D331FF86-EC7C-2E40-8032-3445158AB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1430" tIns="45715" rIns="91430" bIns="45715"/>
          <a:lstStyle/>
          <a:p>
            <a:r>
              <a:rPr lang="en-US" altLang="en-US"/>
              <a:t>In short: imagine a particle randomly moving along the edges</a:t>
            </a:r>
          </a:p>
          <a:p>
            <a:r>
              <a:rPr lang="en-US" altLang="en-US"/>
              <a:t>compute its steady-state probabilities (ssp)</a:t>
            </a:r>
          </a:p>
          <a:p>
            <a:endParaRPr lang="en-US" altLang="en-US"/>
          </a:p>
          <a:p>
            <a:pPr>
              <a:buFontTx/>
              <a:buNone/>
            </a:pPr>
            <a:r>
              <a:rPr lang="en-US" altLang="en-US"/>
              <a:t>Full version of algo:  with occasional random jumps</a:t>
            </a:r>
          </a:p>
          <a:p>
            <a:pPr>
              <a:buFontTx/>
              <a:buNone/>
            </a:pPr>
            <a:r>
              <a:rPr lang="en-US" altLang="en-US"/>
              <a:t>Why? To make the matrix irreducible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F4744-C00D-C84C-B67F-1077A46E5B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333" y="1295400"/>
            <a:ext cx="1170897" cy="12903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7FE89-AFC7-A743-BA09-6FBF4717F4DC}"/>
              </a:ext>
            </a:extLst>
          </p:cNvPr>
          <p:cNvGrpSpPr>
            <a:grpSpLocks/>
          </p:cNvGrpSpPr>
          <p:nvPr/>
        </p:nvGrpSpPr>
        <p:grpSpPr bwMode="auto">
          <a:xfrm>
            <a:off x="7612030" y="4676775"/>
            <a:ext cx="1219200" cy="914400"/>
            <a:chOff x="720" y="2676"/>
            <a:chExt cx="847" cy="5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D0FF3C7-EFA1-FD42-9A69-19B29ED9F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036"/>
              <a:ext cx="101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E71855-3628-4F41-BA7E-8BE01C2D4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4822E6-887C-0C45-99C3-76B5AC975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676"/>
              <a:ext cx="102" cy="108"/>
            </a:xfrm>
            <a:prstGeom prst="ellipse">
              <a:avLst/>
            </a:prstGeom>
            <a:solidFill>
              <a:schemeClr val="tx2"/>
            </a:solidFill>
            <a:ln w="158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ED979B-ABCB-434F-BF98-15C5B30F5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3108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961D17-BE86-3A49-A714-D0447DD17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36C4F112-A1F0-6C49-B05F-AA4DD616EEBD}"/>
                </a:ext>
              </a:extLst>
            </p:cNvPr>
            <p:cNvCxnSpPr>
              <a:cxnSpLocks noChangeShapeType="1"/>
              <a:stCxn id="11" idx="6"/>
              <a:endCxn id="10" idx="2"/>
            </p:cNvCxnSpPr>
            <p:nvPr/>
          </p:nvCxnSpPr>
          <p:spPr bwMode="auto">
            <a:xfrm>
              <a:off x="1266" y="2730"/>
              <a:ext cx="196" cy="36"/>
            </a:xfrm>
            <a:prstGeom prst="straightConnector1">
              <a:avLst/>
            </a:prstGeom>
            <a:noFill/>
            <a:ln w="15875">
              <a:solidFill>
                <a:schemeClr val="tx2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4">
              <a:extLst>
                <a:ext uri="{FF2B5EF4-FFF2-40B4-BE49-F238E27FC236}">
                  <a16:creationId xmlns:a16="http://schemas.microsoft.com/office/drawing/2014/main" id="{744BDFE7-9596-3249-8977-2072D8673866}"/>
                </a:ext>
              </a:extLst>
            </p:cNvPr>
            <p:cNvCxnSpPr>
              <a:cxnSpLocks noChangeShapeType="1"/>
              <a:stCxn id="12" idx="6"/>
              <a:endCxn id="10" idx="3"/>
            </p:cNvCxnSpPr>
            <p:nvPr/>
          </p:nvCxnSpPr>
          <p:spPr bwMode="auto">
            <a:xfrm flipV="1">
              <a:off x="1300" y="2808"/>
              <a:ext cx="180" cy="354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5">
              <a:extLst>
                <a:ext uri="{FF2B5EF4-FFF2-40B4-BE49-F238E27FC236}">
                  <a16:creationId xmlns:a16="http://schemas.microsoft.com/office/drawing/2014/main" id="{53919774-3FAF-D74E-81F4-0F41B234E531}"/>
                </a:ext>
              </a:extLst>
            </p:cNvPr>
            <p:cNvCxnSpPr>
              <a:cxnSpLocks noChangeShapeType="1"/>
              <a:stCxn id="13" idx="6"/>
              <a:endCxn id="11" idx="2"/>
            </p:cNvCxnSpPr>
            <p:nvPr/>
          </p:nvCxnSpPr>
          <p:spPr bwMode="auto">
            <a:xfrm flipV="1">
              <a:off x="825" y="2730"/>
              <a:ext cx="332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6">
              <a:extLst>
                <a:ext uri="{FF2B5EF4-FFF2-40B4-BE49-F238E27FC236}">
                  <a16:creationId xmlns:a16="http://schemas.microsoft.com/office/drawing/2014/main" id="{77D47843-0ADB-5D48-A56F-7C96E2ACD23A}"/>
                </a:ext>
              </a:extLst>
            </p:cNvPr>
            <p:cNvCxnSpPr>
              <a:cxnSpLocks noChangeShapeType="1"/>
              <a:stCxn id="9" idx="7"/>
              <a:endCxn id="11" idx="3"/>
            </p:cNvCxnSpPr>
            <p:nvPr/>
          </p:nvCxnSpPr>
          <p:spPr bwMode="auto">
            <a:xfrm flipV="1">
              <a:off x="875" y="2772"/>
              <a:ext cx="300" cy="27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7">
              <a:extLst>
                <a:ext uri="{FF2B5EF4-FFF2-40B4-BE49-F238E27FC236}">
                  <a16:creationId xmlns:a16="http://schemas.microsoft.com/office/drawing/2014/main" id="{C343CB8F-DE83-0F42-84FF-0F50F6211021}"/>
                </a:ext>
              </a:extLst>
            </p:cNvPr>
            <p:cNvCxnSpPr>
              <a:cxnSpLocks noChangeShapeType="1"/>
              <a:stCxn id="12" idx="2"/>
              <a:endCxn id="9" idx="6"/>
            </p:cNvCxnSpPr>
            <p:nvPr/>
          </p:nvCxnSpPr>
          <p:spPr bwMode="auto">
            <a:xfrm flipH="1" flipV="1">
              <a:off x="894" y="3090"/>
              <a:ext cx="295" cy="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8">
              <a:extLst>
                <a:ext uri="{FF2B5EF4-FFF2-40B4-BE49-F238E27FC236}">
                  <a16:creationId xmlns:a16="http://schemas.microsoft.com/office/drawing/2014/main" id="{AEA14D8E-02DC-574B-83BA-9F54685B6EF3}"/>
                </a:ext>
              </a:extLst>
            </p:cNvPr>
            <p:cNvCxnSpPr>
              <a:cxnSpLocks noChangeShapeType="1"/>
              <a:stCxn id="10" idx="0"/>
              <a:endCxn id="13" idx="1"/>
            </p:cNvCxnSpPr>
            <p:nvPr/>
          </p:nvCxnSpPr>
          <p:spPr bwMode="auto">
            <a:xfrm rot="-5400000" flipH="1" flipV="1">
              <a:off x="1118" y="2324"/>
              <a:ext cx="16" cy="781"/>
            </a:xfrm>
            <a:prstGeom prst="curvedConnector3">
              <a:avLst>
                <a:gd name="adj1" fmla="val -868750"/>
              </a:avLst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19">
              <a:extLst>
                <a:ext uri="{FF2B5EF4-FFF2-40B4-BE49-F238E27FC236}">
                  <a16:creationId xmlns:a16="http://schemas.microsoft.com/office/drawing/2014/main" id="{1B241A24-1A30-D445-BCE6-A3F2CA5CEE84}"/>
                </a:ext>
              </a:extLst>
            </p:cNvPr>
            <p:cNvCxnSpPr>
              <a:cxnSpLocks noChangeShapeType="1"/>
              <a:stCxn id="11" idx="5"/>
              <a:endCxn id="12" idx="0"/>
            </p:cNvCxnSpPr>
            <p:nvPr/>
          </p:nvCxnSpPr>
          <p:spPr bwMode="auto">
            <a:xfrm flipH="1">
              <a:off x="1245" y="2773"/>
              <a:ext cx="2" cy="33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07153C3-42EF-7044-8BE1-81B3D78A61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635" y="4019550"/>
            <a:ext cx="258390" cy="3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57783"/>
      </p:ext>
    </p:extLst>
  </p:cSld>
  <p:clrMapOvr>
    <a:masterClrMapping/>
  </p:clrMapOvr>
  <p:transition advTm="51516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1BB0-129E-7E4C-8006-1EF0B4D4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8E094-F56C-F745-A573-209AD676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74194-D642-594C-92E7-08D1881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F0B3-128E-3D42-BCF2-70B165DD6E87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sp>
        <p:nvSpPr>
          <p:cNvPr id="1530882" name="Rectangle 2">
            <a:extLst>
              <a:ext uri="{FF2B5EF4-FFF2-40B4-BE49-F238E27FC236}">
                <a16:creationId xmlns:a16="http://schemas.microsoft.com/office/drawing/2014/main" id="{D8C5CB66-B40D-F04D-A994-C64653444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/>
              <a:t>(Simplified) PageRank algorithm</a:t>
            </a:r>
          </a:p>
        </p:txBody>
      </p:sp>
      <p:sp>
        <p:nvSpPr>
          <p:cNvPr id="1530883" name="Rectangle 3">
            <a:extLst>
              <a:ext uri="{FF2B5EF4-FFF2-40B4-BE49-F238E27FC236}">
                <a16:creationId xmlns:a16="http://schemas.microsoft.com/office/drawing/2014/main" id="{D331FF86-EC7C-2E40-8032-3445158AB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1430" tIns="45715" rIns="91430" bIns="45715"/>
          <a:lstStyle/>
          <a:p>
            <a:r>
              <a:rPr lang="en-US" altLang="en-US"/>
              <a:t>In short: imagine a particle randomly moving along the edges</a:t>
            </a:r>
          </a:p>
          <a:p>
            <a:r>
              <a:rPr lang="en-US" altLang="en-US"/>
              <a:t>compute its steady-state probabilities (ssp)</a:t>
            </a:r>
          </a:p>
          <a:p>
            <a:endParaRPr lang="en-US" altLang="en-US"/>
          </a:p>
          <a:p>
            <a:pPr>
              <a:buFontTx/>
              <a:buNone/>
            </a:pPr>
            <a:r>
              <a:rPr lang="en-US" altLang="en-US"/>
              <a:t>Full version of algo:  with occasional random jumps</a:t>
            </a:r>
          </a:p>
          <a:p>
            <a:pPr>
              <a:buFontTx/>
              <a:buNone/>
            </a:pPr>
            <a:r>
              <a:rPr lang="en-US" altLang="en-US"/>
              <a:t>Why? To make the matrix irreducible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F4744-C00D-C84C-B67F-1077A46E5B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333" y="1295400"/>
            <a:ext cx="1170897" cy="12903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7FE89-AFC7-A743-BA09-6FBF4717F4DC}"/>
              </a:ext>
            </a:extLst>
          </p:cNvPr>
          <p:cNvGrpSpPr>
            <a:grpSpLocks/>
          </p:cNvGrpSpPr>
          <p:nvPr/>
        </p:nvGrpSpPr>
        <p:grpSpPr bwMode="auto">
          <a:xfrm>
            <a:off x="7612030" y="4676775"/>
            <a:ext cx="1219200" cy="914400"/>
            <a:chOff x="720" y="2676"/>
            <a:chExt cx="847" cy="5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D0FF3C7-EFA1-FD42-9A69-19B29ED9F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036"/>
              <a:ext cx="101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E71855-3628-4F41-BA7E-8BE01C2D4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712"/>
              <a:ext cx="102" cy="108"/>
            </a:xfrm>
            <a:prstGeom prst="ellipse">
              <a:avLst/>
            </a:prstGeom>
            <a:solidFill>
              <a:schemeClr val="tx2"/>
            </a:solidFill>
            <a:ln w="158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4822E6-887C-0C45-99C3-76B5AC975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676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ED979B-ABCB-434F-BF98-15C5B30F5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3108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961D17-BE86-3A49-A714-D0447DD17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36C4F112-A1F0-6C49-B05F-AA4DD616EEBD}"/>
                </a:ext>
              </a:extLst>
            </p:cNvPr>
            <p:cNvCxnSpPr>
              <a:cxnSpLocks noChangeShapeType="1"/>
              <a:stCxn id="11" idx="6"/>
              <a:endCxn id="10" idx="2"/>
            </p:cNvCxnSpPr>
            <p:nvPr/>
          </p:nvCxnSpPr>
          <p:spPr bwMode="auto">
            <a:xfrm>
              <a:off x="1266" y="2730"/>
              <a:ext cx="196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4">
              <a:extLst>
                <a:ext uri="{FF2B5EF4-FFF2-40B4-BE49-F238E27FC236}">
                  <a16:creationId xmlns:a16="http://schemas.microsoft.com/office/drawing/2014/main" id="{744BDFE7-9596-3249-8977-2072D8673866}"/>
                </a:ext>
              </a:extLst>
            </p:cNvPr>
            <p:cNvCxnSpPr>
              <a:cxnSpLocks noChangeShapeType="1"/>
              <a:stCxn id="12" idx="6"/>
              <a:endCxn id="10" idx="3"/>
            </p:cNvCxnSpPr>
            <p:nvPr/>
          </p:nvCxnSpPr>
          <p:spPr bwMode="auto">
            <a:xfrm flipV="1">
              <a:off x="1300" y="2808"/>
              <a:ext cx="180" cy="354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5">
              <a:extLst>
                <a:ext uri="{FF2B5EF4-FFF2-40B4-BE49-F238E27FC236}">
                  <a16:creationId xmlns:a16="http://schemas.microsoft.com/office/drawing/2014/main" id="{53919774-3FAF-D74E-81F4-0F41B234E531}"/>
                </a:ext>
              </a:extLst>
            </p:cNvPr>
            <p:cNvCxnSpPr>
              <a:cxnSpLocks noChangeShapeType="1"/>
              <a:stCxn id="13" idx="6"/>
              <a:endCxn id="11" idx="2"/>
            </p:cNvCxnSpPr>
            <p:nvPr/>
          </p:nvCxnSpPr>
          <p:spPr bwMode="auto">
            <a:xfrm flipV="1">
              <a:off x="825" y="2730"/>
              <a:ext cx="332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6">
              <a:extLst>
                <a:ext uri="{FF2B5EF4-FFF2-40B4-BE49-F238E27FC236}">
                  <a16:creationId xmlns:a16="http://schemas.microsoft.com/office/drawing/2014/main" id="{77D47843-0ADB-5D48-A56F-7C96E2ACD23A}"/>
                </a:ext>
              </a:extLst>
            </p:cNvPr>
            <p:cNvCxnSpPr>
              <a:cxnSpLocks noChangeShapeType="1"/>
              <a:stCxn id="9" idx="7"/>
              <a:endCxn id="11" idx="3"/>
            </p:cNvCxnSpPr>
            <p:nvPr/>
          </p:nvCxnSpPr>
          <p:spPr bwMode="auto">
            <a:xfrm flipV="1">
              <a:off x="875" y="2772"/>
              <a:ext cx="300" cy="27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7">
              <a:extLst>
                <a:ext uri="{FF2B5EF4-FFF2-40B4-BE49-F238E27FC236}">
                  <a16:creationId xmlns:a16="http://schemas.microsoft.com/office/drawing/2014/main" id="{C343CB8F-DE83-0F42-84FF-0F50F6211021}"/>
                </a:ext>
              </a:extLst>
            </p:cNvPr>
            <p:cNvCxnSpPr>
              <a:cxnSpLocks noChangeShapeType="1"/>
              <a:stCxn id="12" idx="2"/>
              <a:endCxn id="9" idx="6"/>
            </p:cNvCxnSpPr>
            <p:nvPr/>
          </p:nvCxnSpPr>
          <p:spPr bwMode="auto">
            <a:xfrm flipH="1" flipV="1">
              <a:off x="894" y="3090"/>
              <a:ext cx="295" cy="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8">
              <a:extLst>
                <a:ext uri="{FF2B5EF4-FFF2-40B4-BE49-F238E27FC236}">
                  <a16:creationId xmlns:a16="http://schemas.microsoft.com/office/drawing/2014/main" id="{AEA14D8E-02DC-574B-83BA-9F54685B6EF3}"/>
                </a:ext>
              </a:extLst>
            </p:cNvPr>
            <p:cNvCxnSpPr>
              <a:cxnSpLocks noChangeShapeType="1"/>
              <a:stCxn id="10" idx="0"/>
              <a:endCxn id="13" idx="1"/>
            </p:cNvCxnSpPr>
            <p:nvPr/>
          </p:nvCxnSpPr>
          <p:spPr bwMode="auto">
            <a:xfrm rot="-5400000" flipH="1" flipV="1">
              <a:off x="1118" y="2324"/>
              <a:ext cx="16" cy="781"/>
            </a:xfrm>
            <a:prstGeom prst="curvedConnector3">
              <a:avLst>
                <a:gd name="adj1" fmla="val -868750"/>
              </a:avLst>
            </a:prstGeom>
            <a:noFill/>
            <a:ln w="15875">
              <a:solidFill>
                <a:schemeClr val="tx2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19">
              <a:extLst>
                <a:ext uri="{FF2B5EF4-FFF2-40B4-BE49-F238E27FC236}">
                  <a16:creationId xmlns:a16="http://schemas.microsoft.com/office/drawing/2014/main" id="{1B241A24-1A30-D445-BCE6-A3F2CA5CEE84}"/>
                </a:ext>
              </a:extLst>
            </p:cNvPr>
            <p:cNvCxnSpPr>
              <a:cxnSpLocks noChangeShapeType="1"/>
              <a:stCxn id="11" idx="5"/>
              <a:endCxn id="12" idx="0"/>
            </p:cNvCxnSpPr>
            <p:nvPr/>
          </p:nvCxnSpPr>
          <p:spPr bwMode="auto">
            <a:xfrm flipH="1">
              <a:off x="1245" y="2773"/>
              <a:ext cx="2" cy="33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65554510"/>
      </p:ext>
    </p:extLst>
  </p:cSld>
  <p:clrMapOvr>
    <a:masterClrMapping/>
  </p:clrMapOvr>
  <p:transition advTm="51516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1BB0-129E-7E4C-8006-1EF0B4D4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8E094-F56C-F745-A573-209AD676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74194-D642-594C-92E7-08D1881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F0B3-128E-3D42-BCF2-70B165DD6E87}" type="slidenum">
              <a:rPr lang="en-US" altLang="en-US" smtClean="0"/>
              <a:pPr/>
              <a:t>39</a:t>
            </a:fld>
            <a:endParaRPr lang="en-US" altLang="en-US" dirty="0"/>
          </a:p>
        </p:txBody>
      </p:sp>
      <p:sp>
        <p:nvSpPr>
          <p:cNvPr id="1530882" name="Rectangle 2">
            <a:extLst>
              <a:ext uri="{FF2B5EF4-FFF2-40B4-BE49-F238E27FC236}">
                <a16:creationId xmlns:a16="http://schemas.microsoft.com/office/drawing/2014/main" id="{D8C5CB66-B40D-F04D-A994-C64653444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/>
              <a:t>(Simplified) PageRank algorithm</a:t>
            </a:r>
          </a:p>
        </p:txBody>
      </p:sp>
      <p:sp>
        <p:nvSpPr>
          <p:cNvPr id="1530883" name="Rectangle 3">
            <a:extLst>
              <a:ext uri="{FF2B5EF4-FFF2-40B4-BE49-F238E27FC236}">
                <a16:creationId xmlns:a16="http://schemas.microsoft.com/office/drawing/2014/main" id="{D331FF86-EC7C-2E40-8032-3445158AB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1430" tIns="45715" rIns="91430" bIns="45715"/>
          <a:lstStyle/>
          <a:p>
            <a:r>
              <a:rPr lang="en-US" altLang="en-US"/>
              <a:t>In short: imagine a particle randomly moving along the edges</a:t>
            </a:r>
          </a:p>
          <a:p>
            <a:r>
              <a:rPr lang="en-US" altLang="en-US"/>
              <a:t>compute its steady-state probabilities (ssp)</a:t>
            </a:r>
          </a:p>
          <a:p>
            <a:endParaRPr lang="en-US" altLang="en-US"/>
          </a:p>
          <a:p>
            <a:pPr>
              <a:buFontTx/>
              <a:buNone/>
            </a:pPr>
            <a:r>
              <a:rPr lang="en-US" altLang="en-US"/>
              <a:t>Full version of algo:  with occasional random jumps</a:t>
            </a:r>
          </a:p>
          <a:p>
            <a:pPr>
              <a:buFontTx/>
              <a:buNone/>
            </a:pPr>
            <a:r>
              <a:rPr lang="en-US" altLang="en-US"/>
              <a:t>Why? To make the matrix irreducible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F4744-C00D-C84C-B67F-1077A46E5B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333" y="1295400"/>
            <a:ext cx="1170897" cy="12903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7FE89-AFC7-A743-BA09-6FBF4717F4DC}"/>
              </a:ext>
            </a:extLst>
          </p:cNvPr>
          <p:cNvGrpSpPr>
            <a:grpSpLocks/>
          </p:cNvGrpSpPr>
          <p:nvPr/>
        </p:nvGrpSpPr>
        <p:grpSpPr bwMode="auto">
          <a:xfrm>
            <a:off x="7612030" y="4676775"/>
            <a:ext cx="1219200" cy="914400"/>
            <a:chOff x="720" y="2676"/>
            <a:chExt cx="847" cy="5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D0FF3C7-EFA1-FD42-9A69-19B29ED9F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036"/>
              <a:ext cx="101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E71855-3628-4F41-BA7E-8BE01C2D4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4822E6-887C-0C45-99C3-76B5AC975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676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ED979B-ABCB-434F-BF98-15C5B30F5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3108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961D17-BE86-3A49-A714-D0447DD17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36C4F112-A1F0-6C49-B05F-AA4DD616EEBD}"/>
                </a:ext>
              </a:extLst>
            </p:cNvPr>
            <p:cNvCxnSpPr>
              <a:cxnSpLocks noChangeShapeType="1"/>
              <a:stCxn id="11" idx="6"/>
              <a:endCxn id="10" idx="2"/>
            </p:cNvCxnSpPr>
            <p:nvPr/>
          </p:nvCxnSpPr>
          <p:spPr bwMode="auto">
            <a:xfrm>
              <a:off x="1266" y="2730"/>
              <a:ext cx="196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4">
              <a:extLst>
                <a:ext uri="{FF2B5EF4-FFF2-40B4-BE49-F238E27FC236}">
                  <a16:creationId xmlns:a16="http://schemas.microsoft.com/office/drawing/2014/main" id="{744BDFE7-9596-3249-8977-2072D8673866}"/>
                </a:ext>
              </a:extLst>
            </p:cNvPr>
            <p:cNvCxnSpPr>
              <a:cxnSpLocks noChangeShapeType="1"/>
              <a:stCxn id="12" idx="6"/>
              <a:endCxn id="10" idx="3"/>
            </p:cNvCxnSpPr>
            <p:nvPr/>
          </p:nvCxnSpPr>
          <p:spPr bwMode="auto">
            <a:xfrm flipV="1">
              <a:off x="1300" y="2808"/>
              <a:ext cx="180" cy="354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5">
              <a:extLst>
                <a:ext uri="{FF2B5EF4-FFF2-40B4-BE49-F238E27FC236}">
                  <a16:creationId xmlns:a16="http://schemas.microsoft.com/office/drawing/2014/main" id="{53919774-3FAF-D74E-81F4-0F41B234E531}"/>
                </a:ext>
              </a:extLst>
            </p:cNvPr>
            <p:cNvCxnSpPr>
              <a:cxnSpLocks noChangeShapeType="1"/>
              <a:stCxn id="13" idx="6"/>
              <a:endCxn id="11" idx="2"/>
            </p:cNvCxnSpPr>
            <p:nvPr/>
          </p:nvCxnSpPr>
          <p:spPr bwMode="auto">
            <a:xfrm flipV="1">
              <a:off x="825" y="2730"/>
              <a:ext cx="332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6">
              <a:extLst>
                <a:ext uri="{FF2B5EF4-FFF2-40B4-BE49-F238E27FC236}">
                  <a16:creationId xmlns:a16="http://schemas.microsoft.com/office/drawing/2014/main" id="{77D47843-0ADB-5D48-A56F-7C96E2ACD23A}"/>
                </a:ext>
              </a:extLst>
            </p:cNvPr>
            <p:cNvCxnSpPr>
              <a:cxnSpLocks noChangeShapeType="1"/>
              <a:stCxn id="9" idx="7"/>
              <a:endCxn id="11" idx="3"/>
            </p:cNvCxnSpPr>
            <p:nvPr/>
          </p:nvCxnSpPr>
          <p:spPr bwMode="auto">
            <a:xfrm flipV="1">
              <a:off x="875" y="2772"/>
              <a:ext cx="300" cy="27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7">
              <a:extLst>
                <a:ext uri="{FF2B5EF4-FFF2-40B4-BE49-F238E27FC236}">
                  <a16:creationId xmlns:a16="http://schemas.microsoft.com/office/drawing/2014/main" id="{C343CB8F-DE83-0F42-84FF-0F50F6211021}"/>
                </a:ext>
              </a:extLst>
            </p:cNvPr>
            <p:cNvCxnSpPr>
              <a:cxnSpLocks noChangeShapeType="1"/>
              <a:stCxn id="12" idx="2"/>
              <a:endCxn id="9" idx="6"/>
            </p:cNvCxnSpPr>
            <p:nvPr/>
          </p:nvCxnSpPr>
          <p:spPr bwMode="auto">
            <a:xfrm flipH="1" flipV="1">
              <a:off x="894" y="3090"/>
              <a:ext cx="295" cy="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8">
              <a:extLst>
                <a:ext uri="{FF2B5EF4-FFF2-40B4-BE49-F238E27FC236}">
                  <a16:creationId xmlns:a16="http://schemas.microsoft.com/office/drawing/2014/main" id="{AEA14D8E-02DC-574B-83BA-9F54685B6EF3}"/>
                </a:ext>
              </a:extLst>
            </p:cNvPr>
            <p:cNvCxnSpPr>
              <a:cxnSpLocks noChangeShapeType="1"/>
              <a:stCxn id="10" idx="0"/>
              <a:endCxn id="13" idx="1"/>
            </p:cNvCxnSpPr>
            <p:nvPr/>
          </p:nvCxnSpPr>
          <p:spPr bwMode="auto">
            <a:xfrm rot="-5400000" flipH="1" flipV="1">
              <a:off x="1118" y="2324"/>
              <a:ext cx="16" cy="781"/>
            </a:xfrm>
            <a:prstGeom prst="curvedConnector3">
              <a:avLst>
                <a:gd name="adj1" fmla="val -868750"/>
              </a:avLst>
            </a:prstGeom>
            <a:noFill/>
            <a:ln w="15875">
              <a:solidFill>
                <a:schemeClr val="tx2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19">
              <a:extLst>
                <a:ext uri="{FF2B5EF4-FFF2-40B4-BE49-F238E27FC236}">
                  <a16:creationId xmlns:a16="http://schemas.microsoft.com/office/drawing/2014/main" id="{1B241A24-1A30-D445-BCE6-A3F2CA5CEE84}"/>
                </a:ext>
              </a:extLst>
            </p:cNvPr>
            <p:cNvCxnSpPr>
              <a:cxnSpLocks noChangeShapeType="1"/>
              <a:stCxn id="11" idx="5"/>
              <a:endCxn id="12" idx="0"/>
            </p:cNvCxnSpPr>
            <p:nvPr/>
          </p:nvCxnSpPr>
          <p:spPr bwMode="auto">
            <a:xfrm flipH="1">
              <a:off x="1245" y="2773"/>
              <a:ext cx="2" cy="33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2A0ED0C-467B-4946-A16C-6D8C69A22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1970" y="4389755"/>
            <a:ext cx="146822" cy="182880"/>
          </a:xfrm>
          <a:prstGeom prst="ellipse">
            <a:avLst/>
          </a:prstGeom>
          <a:solidFill>
            <a:schemeClr val="tx2"/>
          </a:solidFill>
          <a:ln w="158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4079406"/>
      </p:ext>
    </p:extLst>
  </p:cSld>
  <p:clrMapOvr>
    <a:masterClrMapping/>
  </p:clrMapOvr>
  <p:transition advTm="51516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89C5-8F30-2345-AA54-1955B38D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E947-2102-AA44-98A9-54D5FDC36CD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 w="12700" cap="flat" cmpd="sng" algn="ctr">
            <a:noFill/>
            <a:prstDash val="solid"/>
            <a:round/>
            <a:headEnd type="stealth" w="lg" len="lg"/>
            <a:tailEnd type="none" w="med" len="med"/>
          </a:ln>
          <a:effectLst/>
        </p:spPr>
        <p:txBody>
          <a:bodyPr/>
          <a:lstStyle/>
          <a:p>
            <a:pPr marL="0" indent="0">
              <a:buNone/>
            </a:pPr>
            <a:r>
              <a:rPr lang="en-US" dirty="0"/>
              <a:t>Who-buys-what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DE168-F18C-944F-95DE-ADCDAD3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009C-A1B4-024B-AA5A-B10844C7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B894D-8CC4-7943-9BD6-F036C150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1E2158-A48E-0247-88EE-6648F2A3FB9A}"/>
              </a:ext>
            </a:extLst>
          </p:cNvPr>
          <p:cNvGrpSpPr>
            <a:grpSpLocks noChangeAspect="1"/>
          </p:cNvGrpSpPr>
          <p:nvPr/>
        </p:nvGrpSpPr>
        <p:grpSpPr>
          <a:xfrm>
            <a:off x="5496137" y="1574988"/>
            <a:ext cx="2962063" cy="2166939"/>
            <a:chOff x="-179502" y="2384916"/>
            <a:chExt cx="5176978" cy="37872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DD31CF-2369-0C40-AF0C-024C42A76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151" y="2596055"/>
              <a:ext cx="680811" cy="8125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03984-09F1-4145-B818-0F43C4BF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151" y="3653658"/>
              <a:ext cx="544602" cy="8125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6440CF-1B45-854A-82BD-A0D2E27C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2681" y="5359619"/>
              <a:ext cx="465541" cy="812581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5C598A6-34D6-284A-9F59-C97855563B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91255" y="28040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825FD0-18BA-B14A-BBFC-4E46D6E1DC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38703" y="29639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DFBBB1-1260-BA44-B1D0-3FDEE0C96CD9}"/>
                </a:ext>
              </a:extLst>
            </p:cNvPr>
            <p:cNvCxnSpPr/>
            <p:nvPr/>
          </p:nvCxnSpPr>
          <p:spPr bwMode="auto">
            <a:xfrm>
              <a:off x="2291255" y="3233463"/>
              <a:ext cx="1447266" cy="180066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DD4E75-B4ED-A44E-BF4E-FC67B836D984}"/>
                </a:ext>
              </a:extLst>
            </p:cNvPr>
            <p:cNvCxnSpPr/>
            <p:nvPr/>
          </p:nvCxnSpPr>
          <p:spPr bwMode="auto">
            <a:xfrm flipV="1">
              <a:off x="2194664" y="5213131"/>
              <a:ext cx="1532392" cy="51500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AEE28EC-DB81-F94F-BB33-C9B71CDF6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2786" y="4035801"/>
              <a:ext cx="838253" cy="83825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70C5FB-B786-7045-A182-D4B48B8B2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8616" y="2384916"/>
              <a:ext cx="838253" cy="83825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F5E7005-0721-284C-B802-A73191135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0583" y="5045560"/>
              <a:ext cx="756893" cy="7568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6BD5E4-3049-1241-AFE0-DA9544846B9D}"/>
                </a:ext>
              </a:extLst>
            </p:cNvPr>
            <p:cNvSpPr txBox="1"/>
            <p:nvPr/>
          </p:nvSpPr>
          <p:spPr>
            <a:xfrm rot="5400000">
              <a:off x="427943" y="3858798"/>
              <a:ext cx="1007945" cy="2222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…</a:t>
              </a:r>
            </a:p>
            <a:p>
              <a:endParaRPr lang="en-US" sz="5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19EAA-80D0-0C4A-972C-0224BB24D66E}"/>
                </a:ext>
              </a:extLst>
            </p:cNvPr>
            <p:cNvSpPr txBox="1"/>
            <p:nvPr/>
          </p:nvSpPr>
          <p:spPr>
            <a:xfrm rot="5400000">
              <a:off x="3255981" y="2476519"/>
              <a:ext cx="1122515" cy="2279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  <a:p>
              <a:endParaRPr lang="en-US" sz="5400" b="1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B62B94-CC66-3844-8ED6-5C73166681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22656" y="4268949"/>
              <a:ext cx="1763423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A4CC1A-65EB-F841-B02E-69DF7C9542AC}"/>
              </a:ext>
            </a:extLst>
          </p:cNvPr>
          <p:cNvCxnSpPr>
            <a:cxnSpLocks/>
          </p:cNvCxnSpPr>
          <p:nvPr/>
        </p:nvCxnSpPr>
        <p:spPr bwMode="auto">
          <a:xfrm flipV="1">
            <a:off x="4086389" y="1812666"/>
            <a:ext cx="821509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3269382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1BB0-129E-7E4C-8006-1EF0B4D4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8E094-F56C-F745-A573-209AD676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74194-D642-594C-92E7-08D1881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F0B3-128E-3D42-BCF2-70B165DD6E87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sp>
        <p:nvSpPr>
          <p:cNvPr id="1530882" name="Rectangle 2">
            <a:extLst>
              <a:ext uri="{FF2B5EF4-FFF2-40B4-BE49-F238E27FC236}">
                <a16:creationId xmlns:a16="http://schemas.microsoft.com/office/drawing/2014/main" id="{D8C5CB66-B40D-F04D-A994-C64653444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/>
              <a:t>(Simplified) PageRank algorithm</a:t>
            </a:r>
          </a:p>
        </p:txBody>
      </p:sp>
      <p:sp>
        <p:nvSpPr>
          <p:cNvPr id="1530883" name="Rectangle 3">
            <a:extLst>
              <a:ext uri="{FF2B5EF4-FFF2-40B4-BE49-F238E27FC236}">
                <a16:creationId xmlns:a16="http://schemas.microsoft.com/office/drawing/2014/main" id="{D331FF86-EC7C-2E40-8032-3445158AB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1430" tIns="45715" rIns="91430" bIns="45715"/>
          <a:lstStyle/>
          <a:p>
            <a:r>
              <a:rPr lang="en-US" altLang="en-US"/>
              <a:t>In short: imagine a particle randomly moving along the edges</a:t>
            </a:r>
          </a:p>
          <a:p>
            <a:r>
              <a:rPr lang="en-US" altLang="en-US"/>
              <a:t>compute its steady-state probabilities (ssp)</a:t>
            </a:r>
          </a:p>
          <a:p>
            <a:endParaRPr lang="en-US" altLang="en-US"/>
          </a:p>
          <a:p>
            <a:pPr>
              <a:buFontTx/>
              <a:buNone/>
            </a:pPr>
            <a:r>
              <a:rPr lang="en-US" altLang="en-US"/>
              <a:t>Full version of algo:  with occasional random jumps</a:t>
            </a:r>
          </a:p>
          <a:p>
            <a:pPr>
              <a:buFontTx/>
              <a:buNone/>
            </a:pPr>
            <a:r>
              <a:rPr lang="en-US" altLang="en-US"/>
              <a:t>Why? To make the matrix irreducible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F4744-C00D-C84C-B67F-1077A46E5B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333" y="1295400"/>
            <a:ext cx="1170897" cy="12903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7FE89-AFC7-A743-BA09-6FBF4717F4DC}"/>
              </a:ext>
            </a:extLst>
          </p:cNvPr>
          <p:cNvGrpSpPr>
            <a:grpSpLocks/>
          </p:cNvGrpSpPr>
          <p:nvPr/>
        </p:nvGrpSpPr>
        <p:grpSpPr bwMode="auto">
          <a:xfrm>
            <a:off x="7612030" y="4676775"/>
            <a:ext cx="1219200" cy="914400"/>
            <a:chOff x="720" y="2676"/>
            <a:chExt cx="847" cy="5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D0FF3C7-EFA1-FD42-9A69-19B29ED9F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036"/>
              <a:ext cx="101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E71855-3628-4F41-BA7E-8BE01C2D4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4822E6-887C-0C45-99C3-76B5AC975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676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ED979B-ABCB-434F-BF98-15C5B30F5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3108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961D17-BE86-3A49-A714-D0447DD17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12"/>
              <a:ext cx="102" cy="108"/>
            </a:xfrm>
            <a:prstGeom prst="ellipse">
              <a:avLst/>
            </a:prstGeom>
            <a:solidFill>
              <a:schemeClr val="tx2"/>
            </a:solidFill>
            <a:ln w="158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36C4F112-A1F0-6C49-B05F-AA4DD616EEBD}"/>
                </a:ext>
              </a:extLst>
            </p:cNvPr>
            <p:cNvCxnSpPr>
              <a:cxnSpLocks noChangeShapeType="1"/>
              <a:stCxn id="11" idx="6"/>
              <a:endCxn id="10" idx="2"/>
            </p:cNvCxnSpPr>
            <p:nvPr/>
          </p:nvCxnSpPr>
          <p:spPr bwMode="auto">
            <a:xfrm>
              <a:off x="1266" y="2730"/>
              <a:ext cx="196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4">
              <a:extLst>
                <a:ext uri="{FF2B5EF4-FFF2-40B4-BE49-F238E27FC236}">
                  <a16:creationId xmlns:a16="http://schemas.microsoft.com/office/drawing/2014/main" id="{744BDFE7-9596-3249-8977-2072D8673866}"/>
                </a:ext>
              </a:extLst>
            </p:cNvPr>
            <p:cNvCxnSpPr>
              <a:cxnSpLocks noChangeShapeType="1"/>
              <a:stCxn id="12" idx="6"/>
              <a:endCxn id="10" idx="3"/>
            </p:cNvCxnSpPr>
            <p:nvPr/>
          </p:nvCxnSpPr>
          <p:spPr bwMode="auto">
            <a:xfrm flipV="1">
              <a:off x="1300" y="2808"/>
              <a:ext cx="180" cy="354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5">
              <a:extLst>
                <a:ext uri="{FF2B5EF4-FFF2-40B4-BE49-F238E27FC236}">
                  <a16:creationId xmlns:a16="http://schemas.microsoft.com/office/drawing/2014/main" id="{53919774-3FAF-D74E-81F4-0F41B234E531}"/>
                </a:ext>
              </a:extLst>
            </p:cNvPr>
            <p:cNvCxnSpPr>
              <a:cxnSpLocks noChangeShapeType="1"/>
              <a:stCxn id="13" idx="6"/>
              <a:endCxn id="11" idx="2"/>
            </p:cNvCxnSpPr>
            <p:nvPr/>
          </p:nvCxnSpPr>
          <p:spPr bwMode="auto">
            <a:xfrm flipV="1">
              <a:off x="825" y="2730"/>
              <a:ext cx="332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6">
              <a:extLst>
                <a:ext uri="{FF2B5EF4-FFF2-40B4-BE49-F238E27FC236}">
                  <a16:creationId xmlns:a16="http://schemas.microsoft.com/office/drawing/2014/main" id="{77D47843-0ADB-5D48-A56F-7C96E2ACD23A}"/>
                </a:ext>
              </a:extLst>
            </p:cNvPr>
            <p:cNvCxnSpPr>
              <a:cxnSpLocks noChangeShapeType="1"/>
              <a:stCxn id="9" idx="7"/>
              <a:endCxn id="11" idx="3"/>
            </p:cNvCxnSpPr>
            <p:nvPr/>
          </p:nvCxnSpPr>
          <p:spPr bwMode="auto">
            <a:xfrm flipV="1">
              <a:off x="875" y="2772"/>
              <a:ext cx="300" cy="27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7">
              <a:extLst>
                <a:ext uri="{FF2B5EF4-FFF2-40B4-BE49-F238E27FC236}">
                  <a16:creationId xmlns:a16="http://schemas.microsoft.com/office/drawing/2014/main" id="{C343CB8F-DE83-0F42-84FF-0F50F6211021}"/>
                </a:ext>
              </a:extLst>
            </p:cNvPr>
            <p:cNvCxnSpPr>
              <a:cxnSpLocks noChangeShapeType="1"/>
              <a:stCxn id="12" idx="2"/>
              <a:endCxn id="9" idx="6"/>
            </p:cNvCxnSpPr>
            <p:nvPr/>
          </p:nvCxnSpPr>
          <p:spPr bwMode="auto">
            <a:xfrm flipH="1" flipV="1">
              <a:off x="894" y="3090"/>
              <a:ext cx="295" cy="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8">
              <a:extLst>
                <a:ext uri="{FF2B5EF4-FFF2-40B4-BE49-F238E27FC236}">
                  <a16:creationId xmlns:a16="http://schemas.microsoft.com/office/drawing/2014/main" id="{AEA14D8E-02DC-574B-83BA-9F54685B6EF3}"/>
                </a:ext>
              </a:extLst>
            </p:cNvPr>
            <p:cNvCxnSpPr>
              <a:cxnSpLocks noChangeShapeType="1"/>
              <a:stCxn id="10" idx="0"/>
              <a:endCxn id="13" idx="1"/>
            </p:cNvCxnSpPr>
            <p:nvPr/>
          </p:nvCxnSpPr>
          <p:spPr bwMode="auto">
            <a:xfrm rot="-5400000" flipH="1" flipV="1">
              <a:off x="1118" y="2324"/>
              <a:ext cx="16" cy="781"/>
            </a:xfrm>
            <a:prstGeom prst="curvedConnector3">
              <a:avLst>
                <a:gd name="adj1" fmla="val -868750"/>
              </a:avLst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19">
              <a:extLst>
                <a:ext uri="{FF2B5EF4-FFF2-40B4-BE49-F238E27FC236}">
                  <a16:creationId xmlns:a16="http://schemas.microsoft.com/office/drawing/2014/main" id="{1B241A24-1A30-D445-BCE6-A3F2CA5CEE84}"/>
                </a:ext>
              </a:extLst>
            </p:cNvPr>
            <p:cNvCxnSpPr>
              <a:cxnSpLocks noChangeShapeType="1"/>
              <a:stCxn id="11" idx="5"/>
              <a:endCxn id="12" idx="0"/>
            </p:cNvCxnSpPr>
            <p:nvPr/>
          </p:nvCxnSpPr>
          <p:spPr bwMode="auto">
            <a:xfrm flipH="1">
              <a:off x="1245" y="2773"/>
              <a:ext cx="2" cy="33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8138098"/>
      </p:ext>
    </p:extLst>
  </p:cSld>
  <p:clrMapOvr>
    <a:masterClrMapping/>
  </p:clrMapOvr>
  <p:transition advTm="51516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1BB0-129E-7E4C-8006-1EF0B4D4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8E094-F56C-F745-A573-209AD676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74194-D642-594C-92E7-08D1881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F0B3-128E-3D42-BCF2-70B165DD6E87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sp>
        <p:nvSpPr>
          <p:cNvPr id="1530882" name="Rectangle 2">
            <a:extLst>
              <a:ext uri="{FF2B5EF4-FFF2-40B4-BE49-F238E27FC236}">
                <a16:creationId xmlns:a16="http://schemas.microsoft.com/office/drawing/2014/main" id="{D8C5CB66-B40D-F04D-A994-C64653444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/>
              <a:t>(Simplified) PageRank algorithm</a:t>
            </a:r>
          </a:p>
        </p:txBody>
      </p:sp>
      <p:sp>
        <p:nvSpPr>
          <p:cNvPr id="1530883" name="Rectangle 3">
            <a:extLst>
              <a:ext uri="{FF2B5EF4-FFF2-40B4-BE49-F238E27FC236}">
                <a16:creationId xmlns:a16="http://schemas.microsoft.com/office/drawing/2014/main" id="{D331FF86-EC7C-2E40-8032-3445158AB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5" rIns="91430" bIns="45715"/>
          <a:lstStyle/>
          <a:p>
            <a:r>
              <a:rPr lang="en-US" altLang="en-US"/>
              <a:t>In short: imagine a particle randomly moving along the edges</a:t>
            </a:r>
          </a:p>
          <a:p>
            <a:r>
              <a:rPr lang="en-US" altLang="en-US"/>
              <a:t>compute its steady-state probabilities (ssp)</a:t>
            </a:r>
          </a:p>
          <a:p>
            <a:endParaRPr lang="en-US" altLang="en-US"/>
          </a:p>
          <a:p>
            <a:pPr>
              <a:buFontTx/>
              <a:buNone/>
            </a:pPr>
            <a:r>
              <a:rPr lang="en-US" altLang="en-US"/>
              <a:t>Full version of algo:  with occasional random jumps</a:t>
            </a:r>
          </a:p>
          <a:p>
            <a:pPr>
              <a:buFontTx/>
              <a:buNone/>
            </a:pPr>
            <a:r>
              <a:rPr lang="en-US" altLang="en-US"/>
              <a:t>Why? To make the matrix irreducible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F4744-C00D-C84C-B67F-1077A46E5B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333" y="1295400"/>
            <a:ext cx="1170897" cy="12903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7FE89-AFC7-A743-BA09-6FBF4717F4DC}"/>
              </a:ext>
            </a:extLst>
          </p:cNvPr>
          <p:cNvGrpSpPr>
            <a:grpSpLocks/>
          </p:cNvGrpSpPr>
          <p:nvPr/>
        </p:nvGrpSpPr>
        <p:grpSpPr bwMode="auto">
          <a:xfrm>
            <a:off x="7612030" y="4676775"/>
            <a:ext cx="1219200" cy="914400"/>
            <a:chOff x="720" y="2676"/>
            <a:chExt cx="847" cy="5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D0FF3C7-EFA1-FD42-9A69-19B29ED9F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036"/>
              <a:ext cx="101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E71855-3628-4F41-BA7E-8BE01C2D4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4822E6-887C-0C45-99C3-76B5AC975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676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ED979B-ABCB-434F-BF98-15C5B30F5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3108"/>
              <a:ext cx="102" cy="108"/>
            </a:xfrm>
            <a:prstGeom prst="ellipse">
              <a:avLst/>
            </a:prstGeom>
            <a:solidFill>
              <a:schemeClr val="tx2"/>
            </a:solidFill>
            <a:ln w="158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961D17-BE86-3A49-A714-D0447DD17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36C4F112-A1F0-6C49-B05F-AA4DD616EEBD}"/>
                </a:ext>
              </a:extLst>
            </p:cNvPr>
            <p:cNvCxnSpPr>
              <a:cxnSpLocks noChangeShapeType="1"/>
              <a:stCxn id="11" idx="6"/>
              <a:endCxn id="10" idx="2"/>
            </p:cNvCxnSpPr>
            <p:nvPr/>
          </p:nvCxnSpPr>
          <p:spPr bwMode="auto">
            <a:xfrm>
              <a:off x="1266" y="2730"/>
              <a:ext cx="196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4">
              <a:extLst>
                <a:ext uri="{FF2B5EF4-FFF2-40B4-BE49-F238E27FC236}">
                  <a16:creationId xmlns:a16="http://schemas.microsoft.com/office/drawing/2014/main" id="{744BDFE7-9596-3249-8977-2072D8673866}"/>
                </a:ext>
              </a:extLst>
            </p:cNvPr>
            <p:cNvCxnSpPr>
              <a:cxnSpLocks noChangeShapeType="1"/>
              <a:stCxn id="12" idx="6"/>
              <a:endCxn id="10" idx="3"/>
            </p:cNvCxnSpPr>
            <p:nvPr/>
          </p:nvCxnSpPr>
          <p:spPr bwMode="auto">
            <a:xfrm flipV="1">
              <a:off x="1300" y="2808"/>
              <a:ext cx="180" cy="354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5">
              <a:extLst>
                <a:ext uri="{FF2B5EF4-FFF2-40B4-BE49-F238E27FC236}">
                  <a16:creationId xmlns:a16="http://schemas.microsoft.com/office/drawing/2014/main" id="{53919774-3FAF-D74E-81F4-0F41B234E531}"/>
                </a:ext>
              </a:extLst>
            </p:cNvPr>
            <p:cNvCxnSpPr>
              <a:cxnSpLocks noChangeShapeType="1"/>
              <a:stCxn id="13" idx="6"/>
              <a:endCxn id="11" idx="2"/>
            </p:cNvCxnSpPr>
            <p:nvPr/>
          </p:nvCxnSpPr>
          <p:spPr bwMode="auto">
            <a:xfrm flipV="1">
              <a:off x="825" y="2730"/>
              <a:ext cx="332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6">
              <a:extLst>
                <a:ext uri="{FF2B5EF4-FFF2-40B4-BE49-F238E27FC236}">
                  <a16:creationId xmlns:a16="http://schemas.microsoft.com/office/drawing/2014/main" id="{77D47843-0ADB-5D48-A56F-7C96E2ACD23A}"/>
                </a:ext>
              </a:extLst>
            </p:cNvPr>
            <p:cNvCxnSpPr>
              <a:cxnSpLocks noChangeShapeType="1"/>
              <a:stCxn id="9" idx="7"/>
              <a:endCxn id="11" idx="3"/>
            </p:cNvCxnSpPr>
            <p:nvPr/>
          </p:nvCxnSpPr>
          <p:spPr bwMode="auto">
            <a:xfrm flipV="1">
              <a:off x="875" y="2772"/>
              <a:ext cx="300" cy="27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7">
              <a:extLst>
                <a:ext uri="{FF2B5EF4-FFF2-40B4-BE49-F238E27FC236}">
                  <a16:creationId xmlns:a16="http://schemas.microsoft.com/office/drawing/2014/main" id="{C343CB8F-DE83-0F42-84FF-0F50F6211021}"/>
                </a:ext>
              </a:extLst>
            </p:cNvPr>
            <p:cNvCxnSpPr>
              <a:cxnSpLocks noChangeShapeType="1"/>
              <a:stCxn id="12" idx="2"/>
              <a:endCxn id="9" idx="6"/>
            </p:cNvCxnSpPr>
            <p:nvPr/>
          </p:nvCxnSpPr>
          <p:spPr bwMode="auto">
            <a:xfrm flipH="1" flipV="1">
              <a:off x="894" y="3090"/>
              <a:ext cx="295" cy="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8">
              <a:extLst>
                <a:ext uri="{FF2B5EF4-FFF2-40B4-BE49-F238E27FC236}">
                  <a16:creationId xmlns:a16="http://schemas.microsoft.com/office/drawing/2014/main" id="{AEA14D8E-02DC-574B-83BA-9F54685B6EF3}"/>
                </a:ext>
              </a:extLst>
            </p:cNvPr>
            <p:cNvCxnSpPr>
              <a:cxnSpLocks noChangeShapeType="1"/>
              <a:stCxn id="10" idx="0"/>
              <a:endCxn id="13" idx="1"/>
            </p:cNvCxnSpPr>
            <p:nvPr/>
          </p:nvCxnSpPr>
          <p:spPr bwMode="auto">
            <a:xfrm rot="-5400000" flipH="1" flipV="1">
              <a:off x="1118" y="2324"/>
              <a:ext cx="16" cy="781"/>
            </a:xfrm>
            <a:prstGeom prst="curvedConnector3">
              <a:avLst>
                <a:gd name="adj1" fmla="val -868750"/>
              </a:avLst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19">
              <a:extLst>
                <a:ext uri="{FF2B5EF4-FFF2-40B4-BE49-F238E27FC236}">
                  <a16:creationId xmlns:a16="http://schemas.microsoft.com/office/drawing/2014/main" id="{1B241A24-1A30-D445-BCE6-A3F2CA5CEE84}"/>
                </a:ext>
              </a:extLst>
            </p:cNvPr>
            <p:cNvCxnSpPr>
              <a:cxnSpLocks noChangeShapeType="1"/>
              <a:stCxn id="11" idx="5"/>
              <a:endCxn id="12" idx="0"/>
            </p:cNvCxnSpPr>
            <p:nvPr/>
          </p:nvCxnSpPr>
          <p:spPr bwMode="auto">
            <a:xfrm flipH="1">
              <a:off x="1245" y="2773"/>
              <a:ext cx="2" cy="33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638C887-3871-E74C-9F07-E8702D7106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094" y="5181736"/>
            <a:ext cx="258390" cy="3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38997"/>
      </p:ext>
    </p:extLst>
  </p:cSld>
  <p:clrMapOvr>
    <a:masterClrMapping/>
  </p:clrMapOvr>
  <p:transition advTm="51516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1BB0-129E-7E4C-8006-1EF0B4D4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8E094-F56C-F745-A573-209AD676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74194-D642-594C-92E7-08D1881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F0B3-128E-3D42-BCF2-70B165DD6E87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1530882" name="Rectangle 2">
            <a:extLst>
              <a:ext uri="{FF2B5EF4-FFF2-40B4-BE49-F238E27FC236}">
                <a16:creationId xmlns:a16="http://schemas.microsoft.com/office/drawing/2014/main" id="{D8C5CB66-B40D-F04D-A994-C64653444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/>
              <a:t>(Simplified) PageRank algorithm</a:t>
            </a:r>
          </a:p>
        </p:txBody>
      </p:sp>
      <p:sp>
        <p:nvSpPr>
          <p:cNvPr id="1530883" name="Rectangle 3">
            <a:extLst>
              <a:ext uri="{FF2B5EF4-FFF2-40B4-BE49-F238E27FC236}">
                <a16:creationId xmlns:a16="http://schemas.microsoft.com/office/drawing/2014/main" id="{D331FF86-EC7C-2E40-8032-3445158AB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1430" tIns="45715" rIns="91430" bIns="45715"/>
          <a:lstStyle/>
          <a:p>
            <a:r>
              <a:rPr lang="en-US" altLang="en-US" dirty="0"/>
              <a:t>In short: imagine a particle randomly moving along the edges</a:t>
            </a:r>
          </a:p>
          <a:p>
            <a:r>
              <a:rPr lang="en-US" altLang="en-US" dirty="0"/>
              <a:t>compute its steady-state probabilities (</a:t>
            </a:r>
            <a:r>
              <a:rPr lang="en-US" altLang="en-US" dirty="0" err="1"/>
              <a:t>ssp</a:t>
            </a:r>
            <a:r>
              <a:rPr lang="en-US" altLang="en-US" dirty="0"/>
              <a:t>)</a:t>
            </a:r>
          </a:p>
          <a:p>
            <a:endParaRPr lang="en-US" altLang="en-US" dirty="0"/>
          </a:p>
          <a:p>
            <a:pPr>
              <a:buFontTx/>
              <a:buNone/>
            </a:pPr>
            <a:r>
              <a:rPr lang="en-US" altLang="en-US" b="1" dirty="0"/>
              <a:t>PageRank</a:t>
            </a:r>
            <a:r>
              <a:rPr lang="en-US" altLang="en-US" dirty="0"/>
              <a:t> = </a:t>
            </a:r>
            <a:r>
              <a:rPr lang="en-US" altLang="en-US" b="1" dirty="0"/>
              <a:t>PR</a:t>
            </a:r>
            <a:r>
              <a:rPr lang="en-US" altLang="en-US" dirty="0"/>
              <a:t> </a:t>
            </a:r>
          </a:p>
          <a:p>
            <a:pPr>
              <a:buFontTx/>
              <a:buNone/>
            </a:pPr>
            <a:r>
              <a:rPr lang="en-US" altLang="en-US" dirty="0"/>
              <a:t>= </a:t>
            </a:r>
            <a:r>
              <a:rPr lang="en-US" altLang="en-US" b="1" dirty="0"/>
              <a:t>Random Walk with Restarts </a:t>
            </a:r>
            <a:r>
              <a:rPr lang="en-US" altLang="en-US" dirty="0"/>
              <a:t>= </a:t>
            </a:r>
            <a:r>
              <a:rPr lang="en-US" altLang="en-US" b="1" dirty="0"/>
              <a:t>RWR</a:t>
            </a:r>
          </a:p>
          <a:p>
            <a:pPr>
              <a:buFontTx/>
              <a:buNone/>
            </a:pPr>
            <a:r>
              <a:rPr lang="en-US" altLang="en-US" dirty="0"/>
              <a:t>= </a:t>
            </a:r>
            <a:r>
              <a:rPr lang="en-US" altLang="en-US" b="1" dirty="0"/>
              <a:t>Random surfer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F4744-C00D-C84C-B67F-1077A46E5B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333" y="1295400"/>
            <a:ext cx="1170897" cy="12903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7FE89-AFC7-A743-BA09-6FBF4717F4DC}"/>
              </a:ext>
            </a:extLst>
          </p:cNvPr>
          <p:cNvGrpSpPr>
            <a:grpSpLocks/>
          </p:cNvGrpSpPr>
          <p:nvPr/>
        </p:nvGrpSpPr>
        <p:grpSpPr bwMode="auto">
          <a:xfrm>
            <a:off x="7612030" y="4676775"/>
            <a:ext cx="1219200" cy="914400"/>
            <a:chOff x="720" y="2676"/>
            <a:chExt cx="847" cy="5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D0FF3C7-EFA1-FD42-9A69-19B29ED9F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036"/>
              <a:ext cx="101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E71855-3628-4F41-BA7E-8BE01C2D4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4822E6-887C-0C45-99C3-76B5AC975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676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ED979B-ABCB-434F-BF98-15C5B30F5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3108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961D17-BE86-3A49-A714-D0447DD17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36C4F112-A1F0-6C49-B05F-AA4DD616EEBD}"/>
                </a:ext>
              </a:extLst>
            </p:cNvPr>
            <p:cNvCxnSpPr>
              <a:cxnSpLocks noChangeShapeType="1"/>
              <a:stCxn id="11" idx="6"/>
              <a:endCxn id="10" idx="2"/>
            </p:cNvCxnSpPr>
            <p:nvPr/>
          </p:nvCxnSpPr>
          <p:spPr bwMode="auto">
            <a:xfrm>
              <a:off x="1266" y="2730"/>
              <a:ext cx="196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4">
              <a:extLst>
                <a:ext uri="{FF2B5EF4-FFF2-40B4-BE49-F238E27FC236}">
                  <a16:creationId xmlns:a16="http://schemas.microsoft.com/office/drawing/2014/main" id="{744BDFE7-9596-3249-8977-2072D8673866}"/>
                </a:ext>
              </a:extLst>
            </p:cNvPr>
            <p:cNvCxnSpPr>
              <a:cxnSpLocks noChangeShapeType="1"/>
              <a:stCxn id="12" idx="6"/>
              <a:endCxn id="10" idx="3"/>
            </p:cNvCxnSpPr>
            <p:nvPr/>
          </p:nvCxnSpPr>
          <p:spPr bwMode="auto">
            <a:xfrm flipV="1">
              <a:off x="1300" y="2808"/>
              <a:ext cx="180" cy="354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5">
              <a:extLst>
                <a:ext uri="{FF2B5EF4-FFF2-40B4-BE49-F238E27FC236}">
                  <a16:creationId xmlns:a16="http://schemas.microsoft.com/office/drawing/2014/main" id="{53919774-3FAF-D74E-81F4-0F41B234E531}"/>
                </a:ext>
              </a:extLst>
            </p:cNvPr>
            <p:cNvCxnSpPr>
              <a:cxnSpLocks noChangeShapeType="1"/>
              <a:stCxn id="13" idx="6"/>
              <a:endCxn id="11" idx="2"/>
            </p:cNvCxnSpPr>
            <p:nvPr/>
          </p:nvCxnSpPr>
          <p:spPr bwMode="auto">
            <a:xfrm flipV="1">
              <a:off x="825" y="2730"/>
              <a:ext cx="332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6">
              <a:extLst>
                <a:ext uri="{FF2B5EF4-FFF2-40B4-BE49-F238E27FC236}">
                  <a16:creationId xmlns:a16="http://schemas.microsoft.com/office/drawing/2014/main" id="{77D47843-0ADB-5D48-A56F-7C96E2ACD23A}"/>
                </a:ext>
              </a:extLst>
            </p:cNvPr>
            <p:cNvCxnSpPr>
              <a:cxnSpLocks noChangeShapeType="1"/>
              <a:stCxn id="9" idx="7"/>
              <a:endCxn id="11" idx="3"/>
            </p:cNvCxnSpPr>
            <p:nvPr/>
          </p:nvCxnSpPr>
          <p:spPr bwMode="auto">
            <a:xfrm flipV="1">
              <a:off x="875" y="2772"/>
              <a:ext cx="300" cy="27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7">
              <a:extLst>
                <a:ext uri="{FF2B5EF4-FFF2-40B4-BE49-F238E27FC236}">
                  <a16:creationId xmlns:a16="http://schemas.microsoft.com/office/drawing/2014/main" id="{C343CB8F-DE83-0F42-84FF-0F50F6211021}"/>
                </a:ext>
              </a:extLst>
            </p:cNvPr>
            <p:cNvCxnSpPr>
              <a:cxnSpLocks noChangeShapeType="1"/>
              <a:stCxn id="12" idx="2"/>
              <a:endCxn id="9" idx="6"/>
            </p:cNvCxnSpPr>
            <p:nvPr/>
          </p:nvCxnSpPr>
          <p:spPr bwMode="auto">
            <a:xfrm flipH="1" flipV="1">
              <a:off x="894" y="3090"/>
              <a:ext cx="295" cy="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8">
              <a:extLst>
                <a:ext uri="{FF2B5EF4-FFF2-40B4-BE49-F238E27FC236}">
                  <a16:creationId xmlns:a16="http://schemas.microsoft.com/office/drawing/2014/main" id="{AEA14D8E-02DC-574B-83BA-9F54685B6EF3}"/>
                </a:ext>
              </a:extLst>
            </p:cNvPr>
            <p:cNvCxnSpPr>
              <a:cxnSpLocks noChangeShapeType="1"/>
              <a:stCxn id="10" idx="0"/>
              <a:endCxn id="13" idx="1"/>
            </p:cNvCxnSpPr>
            <p:nvPr/>
          </p:nvCxnSpPr>
          <p:spPr bwMode="auto">
            <a:xfrm rot="-5400000" flipH="1" flipV="1">
              <a:off x="1118" y="2324"/>
              <a:ext cx="16" cy="781"/>
            </a:xfrm>
            <a:prstGeom prst="curvedConnector3">
              <a:avLst>
                <a:gd name="adj1" fmla="val -868750"/>
              </a:avLst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19">
              <a:extLst>
                <a:ext uri="{FF2B5EF4-FFF2-40B4-BE49-F238E27FC236}">
                  <a16:creationId xmlns:a16="http://schemas.microsoft.com/office/drawing/2014/main" id="{1B241A24-1A30-D445-BCE6-A3F2CA5CEE84}"/>
                </a:ext>
              </a:extLst>
            </p:cNvPr>
            <p:cNvCxnSpPr>
              <a:cxnSpLocks noChangeShapeType="1"/>
              <a:stCxn id="11" idx="5"/>
              <a:endCxn id="12" idx="0"/>
            </p:cNvCxnSpPr>
            <p:nvPr/>
          </p:nvCxnSpPr>
          <p:spPr bwMode="auto">
            <a:xfrm flipH="1">
              <a:off x="1245" y="2773"/>
              <a:ext cx="2" cy="33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25995454"/>
      </p:ext>
    </p:extLst>
  </p:cSld>
  <p:clrMapOvr>
    <a:masterClrMapping/>
  </p:clrMapOvr>
  <p:transition advTm="51516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Date Placeholder 3">
            <a:extLst>
              <a:ext uri="{FF2B5EF4-FFF2-40B4-BE49-F238E27FC236}">
                <a16:creationId xmlns:a16="http://schemas.microsoft.com/office/drawing/2014/main" id="{DEF5CDAF-9A9E-294C-AD7A-84226986C6A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WWW 2021</a:t>
            </a:r>
          </a:p>
        </p:txBody>
      </p:sp>
      <p:sp>
        <p:nvSpPr>
          <p:cNvPr id="107522" name="Footer Placeholder 4">
            <a:extLst>
              <a:ext uri="{FF2B5EF4-FFF2-40B4-BE49-F238E27FC236}">
                <a16:creationId xmlns:a16="http://schemas.microsoft.com/office/drawing/2014/main" id="{899C5139-D5AC-8642-9276-7280DD61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S. Fakhraei and  C. Faloutsos</a:t>
            </a:r>
          </a:p>
        </p:txBody>
      </p:sp>
      <p:sp>
        <p:nvSpPr>
          <p:cNvPr id="107523" name="Slide Number Placeholder 5">
            <a:extLst>
              <a:ext uri="{FF2B5EF4-FFF2-40B4-BE49-F238E27FC236}">
                <a16:creationId xmlns:a16="http://schemas.microsoft.com/office/drawing/2014/main" id="{04CBB0BD-141B-D24B-A868-6A959BF4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98CC4D7-6EC3-D941-B225-1C21A92E37F1}" type="slidenum">
              <a:rPr lang="en-US" altLang="en-US" sz="1400"/>
              <a:pPr/>
              <a:t>43</a:t>
            </a:fld>
            <a:endParaRPr lang="en-US" altLang="en-US" sz="1400"/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1E635130-468B-964F-A087-617D748065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Full Algorithm</a:t>
            </a:r>
          </a:p>
        </p:txBody>
      </p:sp>
      <p:sp>
        <p:nvSpPr>
          <p:cNvPr id="107525" name="Rectangle 3">
            <a:extLst>
              <a:ext uri="{FF2B5EF4-FFF2-40B4-BE49-F238E27FC236}">
                <a16:creationId xmlns:a16="http://schemas.microsoft.com/office/drawing/2014/main" id="{7FD0EA46-86B4-0840-BF1A-A7C78E745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With probability </a:t>
            </a:r>
            <a:r>
              <a:rPr lang="en-US" altLang="en-US" i="1">
                <a:ea typeface="ＭＳ Ｐゴシック" panose="020B0600070205080204" pitchFamily="34" charset="-128"/>
              </a:rPr>
              <a:t>1-c</a:t>
            </a:r>
            <a:r>
              <a:rPr lang="en-US" altLang="en-US">
                <a:ea typeface="ＭＳ Ｐゴシック" panose="020B0600070205080204" pitchFamily="34" charset="-128"/>
              </a:rPr>
              <a:t>, fly-out to a random node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Then, we have</a:t>
            </a:r>
          </a:p>
          <a:p>
            <a:pPr lvl="1">
              <a:buFontTx/>
              <a:buNone/>
            </a:pPr>
            <a:r>
              <a:rPr lang="en-US" altLang="en-US" b="1">
                <a:ea typeface="ＭＳ Ｐゴシック" panose="020B0600070205080204" pitchFamily="34" charset="-128"/>
              </a:rPr>
              <a:t>p</a:t>
            </a:r>
            <a:r>
              <a:rPr lang="en-US" altLang="en-US">
                <a:ea typeface="ＭＳ Ｐゴシック" panose="020B0600070205080204" pitchFamily="34" charset="-128"/>
              </a:rPr>
              <a:t> = c </a:t>
            </a:r>
            <a:r>
              <a:rPr lang="en-US" altLang="en-US" b="1">
                <a:ea typeface="ＭＳ Ｐゴシック" panose="020B0600070205080204" pitchFamily="34" charset="-128"/>
              </a:rPr>
              <a:t>B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 b="1">
                <a:ea typeface="ＭＳ Ｐゴシック" panose="020B0600070205080204" pitchFamily="34" charset="-128"/>
              </a:rPr>
              <a:t>p</a:t>
            </a:r>
            <a:r>
              <a:rPr lang="en-US" altLang="en-US">
                <a:ea typeface="ＭＳ Ｐゴシック" panose="020B0600070205080204" pitchFamily="34" charset="-128"/>
              </a:rPr>
              <a:t> + (1-c)/n </a:t>
            </a:r>
            <a:r>
              <a:rPr lang="en-US" altLang="en-US" b="1">
                <a:ea typeface="ＭＳ Ｐゴシック" panose="020B0600070205080204" pitchFamily="34" charset="-128"/>
              </a:rPr>
              <a:t>1 =&gt;</a:t>
            </a:r>
          </a:p>
          <a:p>
            <a:pPr lvl="1">
              <a:buFontTx/>
              <a:buNone/>
            </a:pPr>
            <a:r>
              <a:rPr lang="en-US" altLang="en-US" b="1">
                <a:ea typeface="ＭＳ Ｐゴシック" panose="020B0600070205080204" pitchFamily="34" charset="-128"/>
              </a:rPr>
              <a:t>p = </a:t>
            </a:r>
            <a:r>
              <a:rPr lang="en-US" altLang="en-US">
                <a:ea typeface="ＭＳ Ｐゴシック" panose="020B0600070205080204" pitchFamily="34" charset="-128"/>
              </a:rPr>
              <a:t>(1-c)/n 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[</a:t>
            </a:r>
            <a:r>
              <a:rPr lang="en-US" altLang="en-US" b="1">
                <a:ea typeface="ＭＳ Ｐゴシック" panose="020B0600070205080204" pitchFamily="34" charset="-128"/>
              </a:rPr>
              <a:t>I - </a:t>
            </a:r>
            <a:r>
              <a:rPr lang="en-US" altLang="en-US">
                <a:ea typeface="ＭＳ Ｐゴシック" panose="020B0600070205080204" pitchFamily="34" charset="-128"/>
              </a:rPr>
              <a:t>c</a:t>
            </a:r>
            <a:r>
              <a:rPr lang="en-US" altLang="en-US" b="1">
                <a:ea typeface="ＭＳ Ｐゴシック" panose="020B0600070205080204" pitchFamily="34" charset="-128"/>
              </a:rPr>
              <a:t> B] </a:t>
            </a:r>
            <a:r>
              <a:rPr lang="en-US" altLang="en-US" baseline="30000">
                <a:ea typeface="ＭＳ Ｐゴシック" panose="020B0600070205080204" pitchFamily="34" charset="-128"/>
              </a:rPr>
              <a:t>-1</a:t>
            </a:r>
            <a:r>
              <a:rPr lang="en-US" altLang="en-US" b="1">
                <a:ea typeface="ＭＳ Ｐゴシック" panose="020B0600070205080204" pitchFamily="34" charset="-128"/>
              </a:rPr>
              <a:t>  1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7526" name="Rectangle 4">
            <a:extLst>
              <a:ext uri="{FF2B5EF4-FFF2-40B4-BE49-F238E27FC236}">
                <a16:creationId xmlns:a16="http://schemas.microsoft.com/office/drawing/2014/main" id="{4FB59903-A4E1-1D4C-8387-980B2A68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724400"/>
            <a:ext cx="152400" cy="1143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7527" name="Rectangle 5">
            <a:extLst>
              <a:ext uri="{FF2B5EF4-FFF2-40B4-BE49-F238E27FC236}">
                <a16:creationId xmlns:a16="http://schemas.microsoft.com/office/drawing/2014/main" id="{E44947C1-E613-7B49-9AEA-51A21E903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724400"/>
            <a:ext cx="11430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7528" name="Rectangle 6">
            <a:extLst>
              <a:ext uri="{FF2B5EF4-FFF2-40B4-BE49-F238E27FC236}">
                <a16:creationId xmlns:a16="http://schemas.microsoft.com/office/drawing/2014/main" id="{B38ED498-68CC-8F49-A802-2A35BFC6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724400"/>
            <a:ext cx="152400" cy="1143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7529" name="Group 7">
            <a:extLst>
              <a:ext uri="{FF2B5EF4-FFF2-40B4-BE49-F238E27FC236}">
                <a16:creationId xmlns:a16="http://schemas.microsoft.com/office/drawing/2014/main" id="{C73CE51D-AD62-BF43-B041-D906EA52370B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3124200"/>
            <a:ext cx="2514600" cy="1752600"/>
            <a:chOff x="720" y="2676"/>
            <a:chExt cx="847" cy="540"/>
          </a:xfrm>
        </p:grpSpPr>
        <p:sp>
          <p:nvSpPr>
            <p:cNvPr id="107530" name="Oval 8">
              <a:extLst>
                <a:ext uri="{FF2B5EF4-FFF2-40B4-BE49-F238E27FC236}">
                  <a16:creationId xmlns:a16="http://schemas.microsoft.com/office/drawing/2014/main" id="{8149231D-34F3-1A4E-B2F9-7F12C5ED9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036"/>
              <a:ext cx="101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531" name="Oval 9">
              <a:extLst>
                <a:ext uri="{FF2B5EF4-FFF2-40B4-BE49-F238E27FC236}">
                  <a16:creationId xmlns:a16="http://schemas.microsoft.com/office/drawing/2014/main" id="{1A170763-06F8-5F4D-8941-8FE2A1FA2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532" name="Oval 10">
              <a:extLst>
                <a:ext uri="{FF2B5EF4-FFF2-40B4-BE49-F238E27FC236}">
                  <a16:creationId xmlns:a16="http://schemas.microsoft.com/office/drawing/2014/main" id="{84E299DF-5E13-1046-B144-20D4F8128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676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533" name="Oval 11">
              <a:extLst>
                <a:ext uri="{FF2B5EF4-FFF2-40B4-BE49-F238E27FC236}">
                  <a16:creationId xmlns:a16="http://schemas.microsoft.com/office/drawing/2014/main" id="{8F2CB84F-2FE6-0B47-9C81-2742CF37B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3108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534" name="Oval 12">
              <a:extLst>
                <a:ext uri="{FF2B5EF4-FFF2-40B4-BE49-F238E27FC236}">
                  <a16:creationId xmlns:a16="http://schemas.microsoft.com/office/drawing/2014/main" id="{BBEE248D-D276-6B40-9484-03B09C644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07535" name="AutoShape 13">
              <a:extLst>
                <a:ext uri="{FF2B5EF4-FFF2-40B4-BE49-F238E27FC236}">
                  <a16:creationId xmlns:a16="http://schemas.microsoft.com/office/drawing/2014/main" id="{8319B648-A3F3-C043-86D1-A8A66A1D7AEB}"/>
                </a:ext>
              </a:extLst>
            </p:cNvPr>
            <p:cNvCxnSpPr>
              <a:cxnSpLocks noChangeShapeType="1"/>
              <a:stCxn id="107532" idx="6"/>
              <a:endCxn id="107531" idx="2"/>
            </p:cNvCxnSpPr>
            <p:nvPr/>
          </p:nvCxnSpPr>
          <p:spPr bwMode="auto">
            <a:xfrm>
              <a:off x="1266" y="2730"/>
              <a:ext cx="196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36" name="AutoShape 14">
              <a:extLst>
                <a:ext uri="{FF2B5EF4-FFF2-40B4-BE49-F238E27FC236}">
                  <a16:creationId xmlns:a16="http://schemas.microsoft.com/office/drawing/2014/main" id="{E81EB4EB-5FF4-C14C-B85A-61ABDC5D7378}"/>
                </a:ext>
              </a:extLst>
            </p:cNvPr>
            <p:cNvCxnSpPr>
              <a:cxnSpLocks noChangeShapeType="1"/>
              <a:stCxn id="107533" idx="6"/>
              <a:endCxn id="107531" idx="3"/>
            </p:cNvCxnSpPr>
            <p:nvPr/>
          </p:nvCxnSpPr>
          <p:spPr bwMode="auto">
            <a:xfrm flipV="1">
              <a:off x="1300" y="2808"/>
              <a:ext cx="180" cy="354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37" name="AutoShape 15">
              <a:extLst>
                <a:ext uri="{FF2B5EF4-FFF2-40B4-BE49-F238E27FC236}">
                  <a16:creationId xmlns:a16="http://schemas.microsoft.com/office/drawing/2014/main" id="{89490905-0335-764C-BE42-058378A542AA}"/>
                </a:ext>
              </a:extLst>
            </p:cNvPr>
            <p:cNvCxnSpPr>
              <a:cxnSpLocks noChangeShapeType="1"/>
              <a:stCxn id="107534" idx="6"/>
              <a:endCxn id="107532" idx="2"/>
            </p:cNvCxnSpPr>
            <p:nvPr/>
          </p:nvCxnSpPr>
          <p:spPr bwMode="auto">
            <a:xfrm flipV="1">
              <a:off x="825" y="2730"/>
              <a:ext cx="332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38" name="AutoShape 16">
              <a:extLst>
                <a:ext uri="{FF2B5EF4-FFF2-40B4-BE49-F238E27FC236}">
                  <a16:creationId xmlns:a16="http://schemas.microsoft.com/office/drawing/2014/main" id="{D936131C-1244-0D45-9B38-C2F34F67B2D4}"/>
                </a:ext>
              </a:extLst>
            </p:cNvPr>
            <p:cNvCxnSpPr>
              <a:cxnSpLocks noChangeShapeType="1"/>
              <a:stCxn id="107530" idx="7"/>
              <a:endCxn id="107532" idx="3"/>
            </p:cNvCxnSpPr>
            <p:nvPr/>
          </p:nvCxnSpPr>
          <p:spPr bwMode="auto">
            <a:xfrm flipV="1">
              <a:off x="875" y="2772"/>
              <a:ext cx="300" cy="27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39" name="AutoShape 17">
              <a:extLst>
                <a:ext uri="{FF2B5EF4-FFF2-40B4-BE49-F238E27FC236}">
                  <a16:creationId xmlns:a16="http://schemas.microsoft.com/office/drawing/2014/main" id="{9298D7F9-48C8-8644-BD1D-DE90CE1CDCE8}"/>
                </a:ext>
              </a:extLst>
            </p:cNvPr>
            <p:cNvCxnSpPr>
              <a:cxnSpLocks noChangeShapeType="1"/>
              <a:stCxn id="107533" idx="2"/>
              <a:endCxn id="107530" idx="6"/>
            </p:cNvCxnSpPr>
            <p:nvPr/>
          </p:nvCxnSpPr>
          <p:spPr bwMode="auto">
            <a:xfrm flipH="1" flipV="1">
              <a:off x="894" y="3090"/>
              <a:ext cx="295" cy="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40" name="AutoShape 18">
              <a:extLst>
                <a:ext uri="{FF2B5EF4-FFF2-40B4-BE49-F238E27FC236}">
                  <a16:creationId xmlns:a16="http://schemas.microsoft.com/office/drawing/2014/main" id="{266B3A3B-3F82-B746-B427-273CB2947A40}"/>
                </a:ext>
              </a:extLst>
            </p:cNvPr>
            <p:cNvCxnSpPr>
              <a:cxnSpLocks noChangeShapeType="1"/>
              <a:stCxn id="107531" idx="0"/>
              <a:endCxn id="107534" idx="1"/>
            </p:cNvCxnSpPr>
            <p:nvPr/>
          </p:nvCxnSpPr>
          <p:spPr bwMode="auto">
            <a:xfrm rot="-5400000" flipH="1" flipV="1">
              <a:off x="1118" y="2324"/>
              <a:ext cx="16" cy="781"/>
            </a:xfrm>
            <a:prstGeom prst="curvedConnector3">
              <a:avLst>
                <a:gd name="adj1" fmla="val -868750"/>
              </a:avLst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41" name="AutoShape 19">
              <a:extLst>
                <a:ext uri="{FF2B5EF4-FFF2-40B4-BE49-F238E27FC236}">
                  <a16:creationId xmlns:a16="http://schemas.microsoft.com/office/drawing/2014/main" id="{375E4BF0-7DE4-4342-BECB-26AE68F7CB95}"/>
                </a:ext>
              </a:extLst>
            </p:cNvPr>
            <p:cNvCxnSpPr>
              <a:cxnSpLocks noChangeShapeType="1"/>
              <a:stCxn id="107532" idx="5"/>
              <a:endCxn id="107533" idx="0"/>
            </p:cNvCxnSpPr>
            <p:nvPr/>
          </p:nvCxnSpPr>
          <p:spPr bwMode="auto">
            <a:xfrm flipH="1">
              <a:off x="1245" y="2773"/>
              <a:ext cx="2" cy="33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0BC000E-426E-F048-8A73-FA7F7283F2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333" y="1295400"/>
            <a:ext cx="1170897" cy="1290376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3A03477-8A3D-094B-A566-0250C747BBE0}"/>
              </a:ext>
            </a:extLst>
          </p:cNvPr>
          <p:cNvSpPr/>
          <p:nvPr/>
        </p:nvSpPr>
        <p:spPr bwMode="auto">
          <a:xfrm rot="908872">
            <a:off x="7074105" y="370586"/>
            <a:ext cx="1977553" cy="703384"/>
          </a:xfrm>
          <a:prstGeom prst="roundRec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DETAILS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952135"/>
      </p:ext>
    </p:extLst>
  </p:cSld>
  <p:clrMapOvr>
    <a:masterClrMapping/>
  </p:clrMapOvr>
  <p:transition advTm="7778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Date Placeholder 3">
            <a:extLst>
              <a:ext uri="{FF2B5EF4-FFF2-40B4-BE49-F238E27FC236}">
                <a16:creationId xmlns:a16="http://schemas.microsoft.com/office/drawing/2014/main" id="{D04F48D9-0D15-5F44-B499-5E44ABE78F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WWW 2021</a:t>
            </a:r>
          </a:p>
        </p:txBody>
      </p:sp>
      <p:sp>
        <p:nvSpPr>
          <p:cNvPr id="109570" name="Footer Placeholder 4">
            <a:extLst>
              <a:ext uri="{FF2B5EF4-FFF2-40B4-BE49-F238E27FC236}">
                <a16:creationId xmlns:a16="http://schemas.microsoft.com/office/drawing/2014/main" id="{74B3C787-ECCB-2A4F-9558-77796BFF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S. Fakhraei and  C. Faloutsos</a:t>
            </a:r>
          </a:p>
        </p:txBody>
      </p:sp>
      <p:sp>
        <p:nvSpPr>
          <p:cNvPr id="109571" name="Slide Number Placeholder 5">
            <a:extLst>
              <a:ext uri="{FF2B5EF4-FFF2-40B4-BE49-F238E27FC236}">
                <a16:creationId xmlns:a16="http://schemas.microsoft.com/office/drawing/2014/main" id="{4E77DFE3-9C31-2542-A811-1D141F20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8D018-D970-9B44-A251-113D2BE20CE3}" type="slidenum">
              <a:rPr lang="en-US" altLang="en-US" sz="1400"/>
              <a:pPr/>
              <a:t>44</a:t>
            </a:fld>
            <a:endParaRPr lang="en-US" altLang="en-US" sz="1400"/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6DE1AED8-F2A9-7146-A1D7-35084D8AB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Full Algorithm</a:t>
            </a:r>
          </a:p>
        </p:txBody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5754C47-6A54-C240-BEDC-EF15D2388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With probability </a:t>
            </a:r>
            <a:r>
              <a:rPr lang="en-US" altLang="en-US" i="1">
                <a:ea typeface="ＭＳ Ｐゴシック" panose="020B0600070205080204" pitchFamily="34" charset="-128"/>
              </a:rPr>
              <a:t>1-c</a:t>
            </a:r>
            <a:r>
              <a:rPr lang="en-US" altLang="en-US">
                <a:ea typeface="ＭＳ Ｐゴシック" panose="020B0600070205080204" pitchFamily="34" charset="-128"/>
              </a:rPr>
              <a:t>, fly-out to a random node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Then, we have</a:t>
            </a:r>
          </a:p>
          <a:p>
            <a:pPr lvl="1">
              <a:buFontTx/>
              <a:buNone/>
            </a:pPr>
            <a:r>
              <a:rPr lang="en-US" altLang="en-US" b="1">
                <a:ea typeface="ＭＳ Ｐゴシック" panose="020B0600070205080204" pitchFamily="34" charset="-128"/>
              </a:rPr>
              <a:t>p</a:t>
            </a:r>
            <a:r>
              <a:rPr lang="en-US" altLang="en-US">
                <a:ea typeface="ＭＳ Ｐゴシック" panose="020B0600070205080204" pitchFamily="34" charset="-128"/>
              </a:rPr>
              <a:t> = c </a:t>
            </a:r>
            <a:r>
              <a:rPr lang="en-US" altLang="en-US" b="1">
                <a:ea typeface="ＭＳ Ｐゴシック" panose="020B0600070205080204" pitchFamily="34" charset="-128"/>
              </a:rPr>
              <a:t>B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 b="1">
                <a:ea typeface="ＭＳ Ｐゴシック" panose="020B0600070205080204" pitchFamily="34" charset="-128"/>
              </a:rPr>
              <a:t>p</a:t>
            </a:r>
            <a:r>
              <a:rPr lang="en-US" altLang="en-US">
                <a:ea typeface="ＭＳ Ｐゴシック" panose="020B0600070205080204" pitchFamily="34" charset="-128"/>
              </a:rPr>
              <a:t> + (1-c)/n </a:t>
            </a:r>
            <a:r>
              <a:rPr lang="en-US" altLang="en-US" b="1">
                <a:ea typeface="ＭＳ Ｐゴシック" panose="020B0600070205080204" pitchFamily="34" charset="-128"/>
              </a:rPr>
              <a:t>1 =&gt;</a:t>
            </a:r>
          </a:p>
          <a:p>
            <a:pPr lvl="1">
              <a:buFontTx/>
              <a:buNone/>
            </a:pPr>
            <a:r>
              <a:rPr lang="en-US" altLang="en-US" b="1">
                <a:ea typeface="ＭＳ Ｐゴシック" panose="020B0600070205080204" pitchFamily="34" charset="-128"/>
              </a:rPr>
              <a:t>p = </a:t>
            </a:r>
            <a:r>
              <a:rPr lang="en-US" altLang="en-US">
                <a:ea typeface="ＭＳ Ｐゴシック" panose="020B0600070205080204" pitchFamily="34" charset="-128"/>
              </a:rPr>
              <a:t>(1-c)/n 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[</a:t>
            </a:r>
            <a:r>
              <a:rPr lang="en-US" altLang="en-US" b="1">
                <a:ea typeface="ＭＳ Ｐゴシック" panose="020B0600070205080204" pitchFamily="34" charset="-128"/>
              </a:rPr>
              <a:t>I - </a:t>
            </a:r>
            <a:r>
              <a:rPr lang="en-US" altLang="en-US">
                <a:ea typeface="ＭＳ Ｐゴシック" panose="020B0600070205080204" pitchFamily="34" charset="-128"/>
              </a:rPr>
              <a:t>c</a:t>
            </a:r>
            <a:r>
              <a:rPr lang="en-US" altLang="en-US" b="1">
                <a:ea typeface="ＭＳ Ｐゴシック" panose="020B0600070205080204" pitchFamily="34" charset="-128"/>
              </a:rPr>
              <a:t> B] </a:t>
            </a:r>
            <a:r>
              <a:rPr lang="en-US" altLang="en-US" baseline="30000">
                <a:ea typeface="ＭＳ Ｐゴシック" panose="020B0600070205080204" pitchFamily="34" charset="-128"/>
              </a:rPr>
              <a:t>-1</a:t>
            </a:r>
            <a:r>
              <a:rPr lang="en-US" altLang="en-US" b="1">
                <a:ea typeface="ＭＳ Ｐゴシック" panose="020B0600070205080204" pitchFamily="34" charset="-128"/>
              </a:rPr>
              <a:t>  1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9574" name="Rectangle 4">
            <a:extLst>
              <a:ext uri="{FF2B5EF4-FFF2-40B4-BE49-F238E27FC236}">
                <a16:creationId xmlns:a16="http://schemas.microsoft.com/office/drawing/2014/main" id="{B0B6D11E-F64D-BC46-A168-7394A663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724400"/>
            <a:ext cx="152400" cy="1143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9575" name="Rectangle 5">
            <a:extLst>
              <a:ext uri="{FF2B5EF4-FFF2-40B4-BE49-F238E27FC236}">
                <a16:creationId xmlns:a16="http://schemas.microsoft.com/office/drawing/2014/main" id="{575E0D68-BC20-EC4A-9B9C-B08B4A354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724400"/>
            <a:ext cx="11430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9576" name="Rectangle 6">
            <a:extLst>
              <a:ext uri="{FF2B5EF4-FFF2-40B4-BE49-F238E27FC236}">
                <a16:creationId xmlns:a16="http://schemas.microsoft.com/office/drawing/2014/main" id="{DEDA3671-9CEF-754F-A049-8970D9F5C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724400"/>
            <a:ext cx="152400" cy="11430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9577" name="Group 7">
            <a:extLst>
              <a:ext uri="{FF2B5EF4-FFF2-40B4-BE49-F238E27FC236}">
                <a16:creationId xmlns:a16="http://schemas.microsoft.com/office/drawing/2014/main" id="{AD054A62-6E14-3E44-9201-BB0B52988B24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2895600"/>
            <a:ext cx="1219200" cy="914400"/>
            <a:chOff x="720" y="2676"/>
            <a:chExt cx="847" cy="540"/>
          </a:xfrm>
        </p:grpSpPr>
        <p:sp>
          <p:nvSpPr>
            <p:cNvPr id="109581" name="Oval 8">
              <a:extLst>
                <a:ext uri="{FF2B5EF4-FFF2-40B4-BE49-F238E27FC236}">
                  <a16:creationId xmlns:a16="http://schemas.microsoft.com/office/drawing/2014/main" id="{ADF24CC6-02E2-0741-9538-29EFD4FFA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036"/>
              <a:ext cx="101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2" name="Oval 9">
              <a:extLst>
                <a:ext uri="{FF2B5EF4-FFF2-40B4-BE49-F238E27FC236}">
                  <a16:creationId xmlns:a16="http://schemas.microsoft.com/office/drawing/2014/main" id="{84C85B06-F8DA-7A4A-BE84-33A2E6041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3" name="Oval 10">
              <a:extLst>
                <a:ext uri="{FF2B5EF4-FFF2-40B4-BE49-F238E27FC236}">
                  <a16:creationId xmlns:a16="http://schemas.microsoft.com/office/drawing/2014/main" id="{5999ABB1-B7BC-AA43-A1B5-C00D3B995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676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4" name="Oval 11">
              <a:extLst>
                <a:ext uri="{FF2B5EF4-FFF2-40B4-BE49-F238E27FC236}">
                  <a16:creationId xmlns:a16="http://schemas.microsoft.com/office/drawing/2014/main" id="{608C92A2-FDE1-194D-BD1A-89660C6A6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3108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5" name="Oval 12">
              <a:extLst>
                <a:ext uri="{FF2B5EF4-FFF2-40B4-BE49-F238E27FC236}">
                  <a16:creationId xmlns:a16="http://schemas.microsoft.com/office/drawing/2014/main" id="{907E37EC-7582-D443-97E5-5238AD95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09586" name="AutoShape 13">
              <a:extLst>
                <a:ext uri="{FF2B5EF4-FFF2-40B4-BE49-F238E27FC236}">
                  <a16:creationId xmlns:a16="http://schemas.microsoft.com/office/drawing/2014/main" id="{A1C53C2E-2449-8E42-9B55-E10066450C3D}"/>
                </a:ext>
              </a:extLst>
            </p:cNvPr>
            <p:cNvCxnSpPr>
              <a:cxnSpLocks noChangeShapeType="1"/>
              <a:stCxn id="109583" idx="6"/>
              <a:endCxn id="109582" idx="2"/>
            </p:cNvCxnSpPr>
            <p:nvPr/>
          </p:nvCxnSpPr>
          <p:spPr bwMode="auto">
            <a:xfrm>
              <a:off x="1266" y="2730"/>
              <a:ext cx="196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87" name="AutoShape 14">
              <a:extLst>
                <a:ext uri="{FF2B5EF4-FFF2-40B4-BE49-F238E27FC236}">
                  <a16:creationId xmlns:a16="http://schemas.microsoft.com/office/drawing/2014/main" id="{CDC0F086-9BCE-DB4A-B5F7-12F76E246889}"/>
                </a:ext>
              </a:extLst>
            </p:cNvPr>
            <p:cNvCxnSpPr>
              <a:cxnSpLocks noChangeShapeType="1"/>
              <a:stCxn id="109584" idx="6"/>
              <a:endCxn id="109582" idx="3"/>
            </p:cNvCxnSpPr>
            <p:nvPr/>
          </p:nvCxnSpPr>
          <p:spPr bwMode="auto">
            <a:xfrm flipV="1">
              <a:off x="1300" y="2808"/>
              <a:ext cx="180" cy="354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88" name="AutoShape 15">
              <a:extLst>
                <a:ext uri="{FF2B5EF4-FFF2-40B4-BE49-F238E27FC236}">
                  <a16:creationId xmlns:a16="http://schemas.microsoft.com/office/drawing/2014/main" id="{8DAF39AB-FED4-8941-B6A6-5F99AF769006}"/>
                </a:ext>
              </a:extLst>
            </p:cNvPr>
            <p:cNvCxnSpPr>
              <a:cxnSpLocks noChangeShapeType="1"/>
              <a:stCxn id="109585" idx="6"/>
              <a:endCxn id="109583" idx="2"/>
            </p:cNvCxnSpPr>
            <p:nvPr/>
          </p:nvCxnSpPr>
          <p:spPr bwMode="auto">
            <a:xfrm flipV="1">
              <a:off x="825" y="2730"/>
              <a:ext cx="332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89" name="AutoShape 16">
              <a:extLst>
                <a:ext uri="{FF2B5EF4-FFF2-40B4-BE49-F238E27FC236}">
                  <a16:creationId xmlns:a16="http://schemas.microsoft.com/office/drawing/2014/main" id="{B37EE7FA-DA19-D442-9AE6-068E95BFB6D4}"/>
                </a:ext>
              </a:extLst>
            </p:cNvPr>
            <p:cNvCxnSpPr>
              <a:cxnSpLocks noChangeShapeType="1"/>
              <a:stCxn id="109581" idx="7"/>
              <a:endCxn id="109583" idx="3"/>
            </p:cNvCxnSpPr>
            <p:nvPr/>
          </p:nvCxnSpPr>
          <p:spPr bwMode="auto">
            <a:xfrm flipV="1">
              <a:off x="875" y="2772"/>
              <a:ext cx="300" cy="27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90" name="AutoShape 17">
              <a:extLst>
                <a:ext uri="{FF2B5EF4-FFF2-40B4-BE49-F238E27FC236}">
                  <a16:creationId xmlns:a16="http://schemas.microsoft.com/office/drawing/2014/main" id="{67F1F9CA-E40F-E64D-BC11-4D9D7F98A408}"/>
                </a:ext>
              </a:extLst>
            </p:cNvPr>
            <p:cNvCxnSpPr>
              <a:cxnSpLocks noChangeShapeType="1"/>
              <a:stCxn id="109584" idx="2"/>
              <a:endCxn id="109581" idx="6"/>
            </p:cNvCxnSpPr>
            <p:nvPr/>
          </p:nvCxnSpPr>
          <p:spPr bwMode="auto">
            <a:xfrm flipH="1" flipV="1">
              <a:off x="894" y="3090"/>
              <a:ext cx="295" cy="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91" name="AutoShape 18">
              <a:extLst>
                <a:ext uri="{FF2B5EF4-FFF2-40B4-BE49-F238E27FC236}">
                  <a16:creationId xmlns:a16="http://schemas.microsoft.com/office/drawing/2014/main" id="{FE4CD5D9-26F3-3F45-8039-0A556BE7B016}"/>
                </a:ext>
              </a:extLst>
            </p:cNvPr>
            <p:cNvCxnSpPr>
              <a:cxnSpLocks noChangeShapeType="1"/>
              <a:stCxn id="109582" idx="0"/>
              <a:endCxn id="109585" idx="1"/>
            </p:cNvCxnSpPr>
            <p:nvPr/>
          </p:nvCxnSpPr>
          <p:spPr bwMode="auto">
            <a:xfrm rot="-5400000" flipH="1" flipV="1">
              <a:off x="1118" y="2324"/>
              <a:ext cx="16" cy="781"/>
            </a:xfrm>
            <a:prstGeom prst="curvedConnector3">
              <a:avLst>
                <a:gd name="adj1" fmla="val -868750"/>
              </a:avLst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92" name="AutoShape 19">
              <a:extLst>
                <a:ext uri="{FF2B5EF4-FFF2-40B4-BE49-F238E27FC236}">
                  <a16:creationId xmlns:a16="http://schemas.microsoft.com/office/drawing/2014/main" id="{85720F92-3885-C247-A52D-9C65B0656373}"/>
                </a:ext>
              </a:extLst>
            </p:cNvPr>
            <p:cNvCxnSpPr>
              <a:cxnSpLocks noChangeShapeType="1"/>
              <a:stCxn id="109583" idx="5"/>
              <a:endCxn id="109584" idx="0"/>
            </p:cNvCxnSpPr>
            <p:nvPr/>
          </p:nvCxnSpPr>
          <p:spPr bwMode="auto">
            <a:xfrm flipH="1">
              <a:off x="1245" y="2773"/>
              <a:ext cx="2" cy="33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09578" name="Picture 24" descr="latex-image-1.pdf">
            <a:extLst>
              <a:ext uri="{FF2B5EF4-FFF2-40B4-BE49-F238E27FC236}">
                <a16:creationId xmlns:a16="http://schemas.microsoft.com/office/drawing/2014/main" id="{A6C001D7-12FC-3646-8975-CA278E501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4900" y="4165600"/>
            <a:ext cx="11684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9579" name="Straight Connector 27">
            <a:extLst>
              <a:ext uri="{FF2B5EF4-FFF2-40B4-BE49-F238E27FC236}">
                <a16:creationId xmlns:a16="http://schemas.microsoft.com/office/drawing/2014/main" id="{F3226030-74C1-684E-BCEA-7352C6B5D6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29200" y="4267200"/>
            <a:ext cx="914400" cy="381000"/>
          </a:xfrm>
          <a:prstGeom prst="line">
            <a:avLst/>
          </a:prstGeom>
          <a:noFill/>
          <a:ln w="3175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0" name="Straight Connector 29">
            <a:extLst>
              <a:ext uri="{FF2B5EF4-FFF2-40B4-BE49-F238E27FC236}">
                <a16:creationId xmlns:a16="http://schemas.microsoft.com/office/drawing/2014/main" id="{E4918C63-5455-2847-90A3-B5DAC8BB1A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53000" y="5943600"/>
            <a:ext cx="990600" cy="152400"/>
          </a:xfrm>
          <a:prstGeom prst="line">
            <a:avLst/>
          </a:prstGeom>
          <a:noFill/>
          <a:ln w="3175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F1A222A-F16F-F544-B4CC-FE40A06CED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333" y="1295400"/>
            <a:ext cx="1170897" cy="12903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D7E952-838A-0A44-B172-CA907D5562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3969" y="3575821"/>
            <a:ext cx="258390" cy="392158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6643CC0-6813-6045-968B-F1821EF853C4}"/>
              </a:ext>
            </a:extLst>
          </p:cNvPr>
          <p:cNvSpPr/>
          <p:nvPr/>
        </p:nvSpPr>
        <p:spPr bwMode="auto">
          <a:xfrm rot="908872">
            <a:off x="7074105" y="370586"/>
            <a:ext cx="1977553" cy="703384"/>
          </a:xfrm>
          <a:prstGeom prst="roundRec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DETAILS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86030"/>
      </p:ext>
    </p:extLst>
  </p:cSld>
  <p:clrMapOvr>
    <a:masterClrMapping/>
  </p:clrMapOvr>
  <p:transition advTm="7778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Date Placeholder 3">
            <a:extLst>
              <a:ext uri="{FF2B5EF4-FFF2-40B4-BE49-F238E27FC236}">
                <a16:creationId xmlns:a16="http://schemas.microsoft.com/office/drawing/2014/main" id="{D04F48D9-0D15-5F44-B499-5E44ABE78F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WWW 2021</a:t>
            </a:r>
          </a:p>
        </p:txBody>
      </p:sp>
      <p:sp>
        <p:nvSpPr>
          <p:cNvPr id="109570" name="Footer Placeholder 4">
            <a:extLst>
              <a:ext uri="{FF2B5EF4-FFF2-40B4-BE49-F238E27FC236}">
                <a16:creationId xmlns:a16="http://schemas.microsoft.com/office/drawing/2014/main" id="{74B3C787-ECCB-2A4F-9558-77796BFF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S. Fakhraei and  C. Faloutsos</a:t>
            </a:r>
          </a:p>
        </p:txBody>
      </p:sp>
      <p:sp>
        <p:nvSpPr>
          <p:cNvPr id="109571" name="Slide Number Placeholder 5">
            <a:extLst>
              <a:ext uri="{FF2B5EF4-FFF2-40B4-BE49-F238E27FC236}">
                <a16:creationId xmlns:a16="http://schemas.microsoft.com/office/drawing/2014/main" id="{4E77DFE3-9C31-2542-A811-1D141F20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8D018-D970-9B44-A251-113D2BE20CE3}" type="slidenum">
              <a:rPr lang="en-US" altLang="en-US" sz="1400"/>
              <a:pPr/>
              <a:t>45</a:t>
            </a:fld>
            <a:endParaRPr lang="en-US" altLang="en-US" sz="1400"/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6DE1AED8-F2A9-7146-A1D7-35084D8AB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Notice:</a:t>
            </a:r>
          </a:p>
        </p:txBody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5754C47-6A54-C240-BEDC-EF15D2388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pageRank</a:t>
            </a:r>
            <a:r>
              <a:rPr lang="en-US" altLang="en-US" dirty="0">
                <a:ea typeface="ＭＳ Ｐゴシック" panose="020B0600070205080204" pitchFamily="34" charset="-128"/>
              </a:rPr>
              <a:t> ~ in-degree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(and HITS, also: ~ in-degree)</a:t>
            </a:r>
          </a:p>
        </p:txBody>
      </p:sp>
      <p:grpSp>
        <p:nvGrpSpPr>
          <p:cNvPr id="109577" name="Group 7">
            <a:extLst>
              <a:ext uri="{FF2B5EF4-FFF2-40B4-BE49-F238E27FC236}">
                <a16:creationId xmlns:a16="http://schemas.microsoft.com/office/drawing/2014/main" id="{AD054A62-6E14-3E44-9201-BB0B52988B24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2895600"/>
            <a:ext cx="1219200" cy="914400"/>
            <a:chOff x="720" y="2676"/>
            <a:chExt cx="847" cy="540"/>
          </a:xfrm>
        </p:grpSpPr>
        <p:sp>
          <p:nvSpPr>
            <p:cNvPr id="109581" name="Oval 8">
              <a:extLst>
                <a:ext uri="{FF2B5EF4-FFF2-40B4-BE49-F238E27FC236}">
                  <a16:creationId xmlns:a16="http://schemas.microsoft.com/office/drawing/2014/main" id="{ADF24CC6-02E2-0741-9538-29EFD4FFA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036"/>
              <a:ext cx="101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2" name="Oval 9">
              <a:extLst>
                <a:ext uri="{FF2B5EF4-FFF2-40B4-BE49-F238E27FC236}">
                  <a16:creationId xmlns:a16="http://schemas.microsoft.com/office/drawing/2014/main" id="{84C85B06-F8DA-7A4A-BE84-33A2E6041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3" name="Oval 10">
              <a:extLst>
                <a:ext uri="{FF2B5EF4-FFF2-40B4-BE49-F238E27FC236}">
                  <a16:creationId xmlns:a16="http://schemas.microsoft.com/office/drawing/2014/main" id="{5999ABB1-B7BC-AA43-A1B5-C00D3B995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676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4" name="Oval 11">
              <a:extLst>
                <a:ext uri="{FF2B5EF4-FFF2-40B4-BE49-F238E27FC236}">
                  <a16:creationId xmlns:a16="http://schemas.microsoft.com/office/drawing/2014/main" id="{608C92A2-FDE1-194D-BD1A-89660C6A6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3108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5" name="Oval 12">
              <a:extLst>
                <a:ext uri="{FF2B5EF4-FFF2-40B4-BE49-F238E27FC236}">
                  <a16:creationId xmlns:a16="http://schemas.microsoft.com/office/drawing/2014/main" id="{907E37EC-7582-D443-97E5-5238AD95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09586" name="AutoShape 13">
              <a:extLst>
                <a:ext uri="{FF2B5EF4-FFF2-40B4-BE49-F238E27FC236}">
                  <a16:creationId xmlns:a16="http://schemas.microsoft.com/office/drawing/2014/main" id="{A1C53C2E-2449-8E42-9B55-E10066450C3D}"/>
                </a:ext>
              </a:extLst>
            </p:cNvPr>
            <p:cNvCxnSpPr>
              <a:cxnSpLocks noChangeShapeType="1"/>
              <a:stCxn id="109583" idx="6"/>
              <a:endCxn id="109582" idx="2"/>
            </p:cNvCxnSpPr>
            <p:nvPr/>
          </p:nvCxnSpPr>
          <p:spPr bwMode="auto">
            <a:xfrm>
              <a:off x="1266" y="2730"/>
              <a:ext cx="196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87" name="AutoShape 14">
              <a:extLst>
                <a:ext uri="{FF2B5EF4-FFF2-40B4-BE49-F238E27FC236}">
                  <a16:creationId xmlns:a16="http://schemas.microsoft.com/office/drawing/2014/main" id="{CDC0F086-9BCE-DB4A-B5F7-12F76E246889}"/>
                </a:ext>
              </a:extLst>
            </p:cNvPr>
            <p:cNvCxnSpPr>
              <a:cxnSpLocks noChangeShapeType="1"/>
              <a:stCxn id="109584" idx="6"/>
              <a:endCxn id="109582" idx="3"/>
            </p:cNvCxnSpPr>
            <p:nvPr/>
          </p:nvCxnSpPr>
          <p:spPr bwMode="auto">
            <a:xfrm flipV="1">
              <a:off x="1300" y="2808"/>
              <a:ext cx="180" cy="354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88" name="AutoShape 15">
              <a:extLst>
                <a:ext uri="{FF2B5EF4-FFF2-40B4-BE49-F238E27FC236}">
                  <a16:creationId xmlns:a16="http://schemas.microsoft.com/office/drawing/2014/main" id="{8DAF39AB-FED4-8941-B6A6-5F99AF769006}"/>
                </a:ext>
              </a:extLst>
            </p:cNvPr>
            <p:cNvCxnSpPr>
              <a:cxnSpLocks noChangeShapeType="1"/>
              <a:stCxn id="109585" idx="6"/>
              <a:endCxn id="109583" idx="2"/>
            </p:cNvCxnSpPr>
            <p:nvPr/>
          </p:nvCxnSpPr>
          <p:spPr bwMode="auto">
            <a:xfrm flipV="1">
              <a:off x="825" y="2730"/>
              <a:ext cx="332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89" name="AutoShape 16">
              <a:extLst>
                <a:ext uri="{FF2B5EF4-FFF2-40B4-BE49-F238E27FC236}">
                  <a16:creationId xmlns:a16="http://schemas.microsoft.com/office/drawing/2014/main" id="{B37EE7FA-DA19-D442-9AE6-068E95BFB6D4}"/>
                </a:ext>
              </a:extLst>
            </p:cNvPr>
            <p:cNvCxnSpPr>
              <a:cxnSpLocks noChangeShapeType="1"/>
              <a:stCxn id="109581" idx="7"/>
              <a:endCxn id="109583" idx="3"/>
            </p:cNvCxnSpPr>
            <p:nvPr/>
          </p:nvCxnSpPr>
          <p:spPr bwMode="auto">
            <a:xfrm flipV="1">
              <a:off x="875" y="2772"/>
              <a:ext cx="300" cy="27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90" name="AutoShape 17">
              <a:extLst>
                <a:ext uri="{FF2B5EF4-FFF2-40B4-BE49-F238E27FC236}">
                  <a16:creationId xmlns:a16="http://schemas.microsoft.com/office/drawing/2014/main" id="{67F1F9CA-E40F-E64D-BC11-4D9D7F98A408}"/>
                </a:ext>
              </a:extLst>
            </p:cNvPr>
            <p:cNvCxnSpPr>
              <a:cxnSpLocks noChangeShapeType="1"/>
              <a:stCxn id="109584" idx="2"/>
              <a:endCxn id="109581" idx="6"/>
            </p:cNvCxnSpPr>
            <p:nvPr/>
          </p:nvCxnSpPr>
          <p:spPr bwMode="auto">
            <a:xfrm flipH="1" flipV="1">
              <a:off x="894" y="3090"/>
              <a:ext cx="295" cy="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91" name="AutoShape 18">
              <a:extLst>
                <a:ext uri="{FF2B5EF4-FFF2-40B4-BE49-F238E27FC236}">
                  <a16:creationId xmlns:a16="http://schemas.microsoft.com/office/drawing/2014/main" id="{FE4CD5D9-26F3-3F45-8039-0A556BE7B016}"/>
                </a:ext>
              </a:extLst>
            </p:cNvPr>
            <p:cNvCxnSpPr>
              <a:cxnSpLocks noChangeShapeType="1"/>
              <a:stCxn id="109582" idx="0"/>
              <a:endCxn id="109585" idx="1"/>
            </p:cNvCxnSpPr>
            <p:nvPr/>
          </p:nvCxnSpPr>
          <p:spPr bwMode="auto">
            <a:xfrm rot="-5400000" flipH="1" flipV="1">
              <a:off x="1118" y="2324"/>
              <a:ext cx="16" cy="781"/>
            </a:xfrm>
            <a:prstGeom prst="curvedConnector3">
              <a:avLst>
                <a:gd name="adj1" fmla="val -868750"/>
              </a:avLst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92" name="AutoShape 19">
              <a:extLst>
                <a:ext uri="{FF2B5EF4-FFF2-40B4-BE49-F238E27FC236}">
                  <a16:creationId xmlns:a16="http://schemas.microsoft.com/office/drawing/2014/main" id="{85720F92-3885-C247-A52D-9C65B0656373}"/>
                </a:ext>
              </a:extLst>
            </p:cNvPr>
            <p:cNvCxnSpPr>
              <a:cxnSpLocks noChangeShapeType="1"/>
              <a:stCxn id="109583" idx="5"/>
              <a:endCxn id="109584" idx="0"/>
            </p:cNvCxnSpPr>
            <p:nvPr/>
          </p:nvCxnSpPr>
          <p:spPr bwMode="auto">
            <a:xfrm flipH="1">
              <a:off x="1245" y="2773"/>
              <a:ext cx="2" cy="33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19391755"/>
      </p:ext>
    </p:extLst>
  </p:cSld>
  <p:clrMapOvr>
    <a:masterClrMapping/>
  </p:clrMapOvr>
  <p:transition advTm="7778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642237-CC12-664A-994E-9814836AF4E9}"/>
              </a:ext>
            </a:extLst>
          </p:cNvPr>
          <p:cNvSpPr/>
          <p:nvPr/>
        </p:nvSpPr>
        <p:spPr bwMode="auto">
          <a:xfrm>
            <a:off x="166378" y="3330905"/>
            <a:ext cx="3007469" cy="33609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27" name="Graphic 26" descr="Thumbs up sign">
            <a:extLst>
              <a:ext uri="{FF2B5EF4-FFF2-40B4-BE49-F238E27FC236}">
                <a16:creationId xmlns:a16="http://schemas.microsoft.com/office/drawing/2014/main" id="{8AF3FAC6-B9AD-AE47-9328-57A29155E3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5834" y="2922344"/>
            <a:ext cx="336090" cy="336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52813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57F3CC9D-E573-8E44-990C-489CE0BA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290654-1CBB-DC49-ADEC-5DCEBD86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4372B42-36AF-0942-BC49-2FDE1C8A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3ABF6-3720-DB46-BB41-0FA391018AC7}" type="slidenum">
              <a:rPr lang="en-US" altLang="en-US" smtClean="0"/>
              <a:pPr/>
              <a:t>47</a:t>
            </a:fld>
            <a:endParaRPr lang="en-US" altLang="en-US" dirty="0"/>
          </a:p>
        </p:txBody>
      </p:sp>
      <p:sp>
        <p:nvSpPr>
          <p:cNvPr id="1465346" name="Rectangle 2">
            <a:extLst>
              <a:ext uri="{FF2B5EF4-FFF2-40B4-BE49-F238E27FC236}">
                <a16:creationId xmlns:a16="http://schemas.microsoft.com/office/drawing/2014/main" id="{BC2C2DE7-B129-5F46-B4D9-29C4DFA1E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Node importance - Motivation:</a:t>
            </a:r>
          </a:p>
        </p:txBody>
      </p:sp>
      <p:sp>
        <p:nvSpPr>
          <p:cNvPr id="1465347" name="Rectangle 3">
            <a:extLst>
              <a:ext uri="{FF2B5EF4-FFF2-40B4-BE49-F238E27FC236}">
                <a16:creationId xmlns:a16="http://schemas.microsoft.com/office/drawing/2014/main" id="{126EFB48-F11D-AB4D-8878-F0FA9CF81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Given a graph (</a:t>
            </a:r>
            <a:r>
              <a:rPr lang="en-US" altLang="en-US" dirty="0" err="1"/>
              <a:t>eg.</a:t>
            </a:r>
            <a:r>
              <a:rPr lang="en-US" altLang="en-US" dirty="0"/>
              <a:t>, web pages containing the desirable query word)</a:t>
            </a:r>
          </a:p>
          <a:p>
            <a:r>
              <a:rPr lang="en-US" altLang="en-US" dirty="0"/>
              <a:t>Q1: Which node is the most important?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Q2: How close is node ‘A’ to node ‘B’?</a:t>
            </a:r>
          </a:p>
          <a:p>
            <a:pPr lvl="1"/>
            <a:endParaRPr lang="en-US" altLang="en-US" dirty="0"/>
          </a:p>
        </p:txBody>
      </p:sp>
      <p:sp>
        <p:nvSpPr>
          <p:cNvPr id="1465348" name="Oval 4">
            <a:extLst>
              <a:ext uri="{FF2B5EF4-FFF2-40B4-BE49-F238E27FC236}">
                <a16:creationId xmlns:a16="http://schemas.microsoft.com/office/drawing/2014/main" id="{455930DA-204F-574D-B3B6-6C085CAB6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7150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49" name="Oval 5">
            <a:extLst>
              <a:ext uri="{FF2B5EF4-FFF2-40B4-BE49-F238E27FC236}">
                <a16:creationId xmlns:a16="http://schemas.microsoft.com/office/drawing/2014/main" id="{0F23DDD8-4FC2-774B-AAA4-37C6F833E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0292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0" name="Oval 6">
            <a:extLst>
              <a:ext uri="{FF2B5EF4-FFF2-40B4-BE49-F238E27FC236}">
                <a16:creationId xmlns:a16="http://schemas.microsoft.com/office/drawing/2014/main" id="{D8C546D6-B3C0-1449-94DE-0B14437CC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9530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1" name="Oval 7">
            <a:extLst>
              <a:ext uri="{FF2B5EF4-FFF2-40B4-BE49-F238E27FC236}">
                <a16:creationId xmlns:a16="http://schemas.microsoft.com/office/drawing/2014/main" id="{11F56F9E-6010-2047-A909-4A50D6B34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867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2" name="Oval 8">
            <a:extLst>
              <a:ext uri="{FF2B5EF4-FFF2-40B4-BE49-F238E27FC236}">
                <a16:creationId xmlns:a16="http://schemas.microsoft.com/office/drawing/2014/main" id="{B9ADC43F-D378-1F4E-9798-64781E776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876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3" name="Oval 9">
            <a:extLst>
              <a:ext uri="{FF2B5EF4-FFF2-40B4-BE49-F238E27FC236}">
                <a16:creationId xmlns:a16="http://schemas.microsoft.com/office/drawing/2014/main" id="{F53FD387-0F1C-1043-A10D-CEBD005F9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867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5354" name="Oval 10">
            <a:extLst>
              <a:ext uri="{FF2B5EF4-FFF2-40B4-BE49-F238E27FC236}">
                <a16:creationId xmlns:a16="http://schemas.microsoft.com/office/drawing/2014/main" id="{DE0369D7-001D-0D4D-A5CA-2B8C56CDC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0292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65355" name="AutoShape 11">
            <a:extLst>
              <a:ext uri="{FF2B5EF4-FFF2-40B4-BE49-F238E27FC236}">
                <a16:creationId xmlns:a16="http://schemas.microsoft.com/office/drawing/2014/main" id="{AD4FA846-A6CD-1B40-88F0-4488A21F85B6}"/>
              </a:ext>
            </a:extLst>
          </p:cNvPr>
          <p:cNvCxnSpPr>
            <a:cxnSpLocks noChangeShapeType="1"/>
            <a:stCxn id="1465350" idx="6"/>
            <a:endCxn id="1465349" idx="2"/>
          </p:cNvCxnSpPr>
          <p:nvPr/>
        </p:nvCxnSpPr>
        <p:spPr bwMode="auto">
          <a:xfrm>
            <a:off x="3894138" y="5067300"/>
            <a:ext cx="4413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6" name="AutoShape 12">
            <a:extLst>
              <a:ext uri="{FF2B5EF4-FFF2-40B4-BE49-F238E27FC236}">
                <a16:creationId xmlns:a16="http://schemas.microsoft.com/office/drawing/2014/main" id="{97701CB5-98E2-7644-AB9C-632225661510}"/>
              </a:ext>
            </a:extLst>
          </p:cNvPr>
          <p:cNvCxnSpPr>
            <a:cxnSpLocks noChangeShapeType="1"/>
            <a:stCxn id="1465353" idx="6"/>
            <a:endCxn id="1465349" idx="3"/>
          </p:cNvCxnSpPr>
          <p:nvPr/>
        </p:nvCxnSpPr>
        <p:spPr bwMode="auto">
          <a:xfrm flipV="1">
            <a:off x="3970338" y="5232400"/>
            <a:ext cx="406400" cy="7493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7" name="AutoShape 13">
            <a:extLst>
              <a:ext uri="{FF2B5EF4-FFF2-40B4-BE49-F238E27FC236}">
                <a16:creationId xmlns:a16="http://schemas.microsoft.com/office/drawing/2014/main" id="{022B7A07-E291-974E-92C9-983C8A6C1F53}"/>
              </a:ext>
            </a:extLst>
          </p:cNvPr>
          <p:cNvCxnSpPr>
            <a:cxnSpLocks noChangeShapeType="1"/>
            <a:stCxn id="1465353" idx="6"/>
            <a:endCxn id="1465351" idx="2"/>
          </p:cNvCxnSpPr>
          <p:nvPr/>
        </p:nvCxnSpPr>
        <p:spPr bwMode="auto">
          <a:xfrm>
            <a:off x="3970338" y="5981700"/>
            <a:ext cx="74612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8" name="AutoShape 14">
            <a:extLst>
              <a:ext uri="{FF2B5EF4-FFF2-40B4-BE49-F238E27FC236}">
                <a16:creationId xmlns:a16="http://schemas.microsoft.com/office/drawing/2014/main" id="{4326116A-8FA5-D241-953B-DEA1BB56DDC7}"/>
              </a:ext>
            </a:extLst>
          </p:cNvPr>
          <p:cNvCxnSpPr>
            <a:cxnSpLocks noChangeShapeType="1"/>
            <a:stCxn id="1465349" idx="6"/>
            <a:endCxn id="1465352" idx="2"/>
          </p:cNvCxnSpPr>
          <p:nvPr/>
        </p:nvCxnSpPr>
        <p:spPr bwMode="auto">
          <a:xfrm flipV="1">
            <a:off x="4579938" y="4991100"/>
            <a:ext cx="441325" cy="1524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59" name="AutoShape 15">
            <a:extLst>
              <a:ext uri="{FF2B5EF4-FFF2-40B4-BE49-F238E27FC236}">
                <a16:creationId xmlns:a16="http://schemas.microsoft.com/office/drawing/2014/main" id="{3597CC40-68E1-4347-917D-7B9F6D211652}"/>
              </a:ext>
            </a:extLst>
          </p:cNvPr>
          <p:cNvCxnSpPr>
            <a:cxnSpLocks noChangeShapeType="1"/>
            <a:stCxn id="1465354" idx="6"/>
            <a:endCxn id="1465350" idx="2"/>
          </p:cNvCxnSpPr>
          <p:nvPr/>
        </p:nvCxnSpPr>
        <p:spPr bwMode="auto">
          <a:xfrm flipV="1">
            <a:off x="2903538" y="5067300"/>
            <a:ext cx="7461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5360" name="AutoShape 16">
            <a:extLst>
              <a:ext uri="{FF2B5EF4-FFF2-40B4-BE49-F238E27FC236}">
                <a16:creationId xmlns:a16="http://schemas.microsoft.com/office/drawing/2014/main" id="{BE15E083-2DEB-F545-B7D1-DB4428AAB3C7}"/>
              </a:ext>
            </a:extLst>
          </p:cNvPr>
          <p:cNvCxnSpPr>
            <a:cxnSpLocks noChangeShapeType="1"/>
            <a:stCxn id="1465348" idx="7"/>
            <a:endCxn id="1465350" idx="3"/>
          </p:cNvCxnSpPr>
          <p:nvPr/>
        </p:nvCxnSpPr>
        <p:spPr bwMode="auto">
          <a:xfrm flipV="1">
            <a:off x="3014663" y="5156200"/>
            <a:ext cx="676275" cy="584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A22EDF4-A247-6742-B147-499FDB2073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890" y="609600"/>
            <a:ext cx="1194619" cy="1014897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F792A01C-C17C-AC40-AE00-B28BD2C13C02}"/>
              </a:ext>
            </a:extLst>
          </p:cNvPr>
          <p:cNvSpPr/>
          <p:nvPr/>
        </p:nvSpPr>
        <p:spPr bwMode="auto">
          <a:xfrm>
            <a:off x="149629" y="3815542"/>
            <a:ext cx="536171" cy="290945"/>
          </a:xfrm>
          <a:prstGeom prst="righ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AutoShape 12">
            <a:extLst>
              <a:ext uri="{FF2B5EF4-FFF2-40B4-BE49-F238E27FC236}">
                <a16:creationId xmlns:a16="http://schemas.microsoft.com/office/drawing/2014/main" id="{669F56B9-C6FE-AA49-8076-30DDC27F0873}"/>
              </a:ext>
            </a:extLst>
          </p:cNvPr>
          <p:cNvCxnSpPr>
            <a:cxnSpLocks noChangeShapeType="1"/>
            <a:stCxn id="1465353" idx="0"/>
            <a:endCxn id="1465350" idx="4"/>
          </p:cNvCxnSpPr>
          <p:nvPr/>
        </p:nvCxnSpPr>
        <p:spPr bwMode="auto">
          <a:xfrm flipH="1" flipV="1">
            <a:off x="3771900" y="5181600"/>
            <a:ext cx="76200" cy="6858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6797D-128A-4940-BF92-DD5922B17010}"/>
              </a:ext>
            </a:extLst>
          </p:cNvPr>
          <p:cNvSpPr txBox="1"/>
          <p:nvPr/>
        </p:nvSpPr>
        <p:spPr>
          <a:xfrm>
            <a:off x="3538162" y="4485958"/>
            <a:ext cx="4251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852BA-E07B-0C43-9A8B-20FFC3D9EDED}"/>
              </a:ext>
            </a:extLst>
          </p:cNvPr>
          <p:cNvSpPr txBox="1"/>
          <p:nvPr/>
        </p:nvSpPr>
        <p:spPr>
          <a:xfrm>
            <a:off x="3385048" y="5795653"/>
            <a:ext cx="4074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5737476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93A8-37A9-8D46-A26B-FFC28F94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P.R.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12C42-8E51-B648-B88F-B5EE15486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236" y="1815639"/>
            <a:ext cx="7772400" cy="3680810"/>
          </a:xfrm>
        </p:spPr>
        <p:txBody>
          <a:bodyPr/>
          <a:lstStyle/>
          <a:p>
            <a:r>
              <a:rPr lang="en-US" dirty="0"/>
              <a:t>Taher H. </a:t>
            </a:r>
            <a:r>
              <a:rPr lang="en-US" dirty="0" err="1"/>
              <a:t>Haveliwala</a:t>
            </a:r>
            <a:r>
              <a:rPr lang="en-US" dirty="0"/>
              <a:t>. 2002. </a:t>
            </a:r>
            <a:r>
              <a:rPr lang="en-US" i="1" dirty="0"/>
              <a:t>Topic-sensitive PageRank.</a:t>
            </a:r>
            <a:r>
              <a:rPr lang="en-US" dirty="0"/>
              <a:t> (WWW '02). 517-526. </a:t>
            </a:r>
            <a:r>
              <a:rPr lang="en-US" dirty="0">
                <a:hlinkClick r:id="rId2"/>
              </a:rPr>
              <a:t>http://dx.doi.org/10.1145/511446.511513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F47C5-DF9A-8944-8B19-B1B2F0B1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73F2A-1BC3-AE49-895A-391148F2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7DB26-FC13-CB40-AD7B-88D2DBC7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3222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Date Placeholder 3">
            <a:extLst>
              <a:ext uri="{FF2B5EF4-FFF2-40B4-BE49-F238E27FC236}">
                <a16:creationId xmlns:a16="http://schemas.microsoft.com/office/drawing/2014/main" id="{D04F48D9-0D15-5F44-B499-5E44ABE78F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WWW 2021</a:t>
            </a:r>
          </a:p>
        </p:txBody>
      </p:sp>
      <p:sp>
        <p:nvSpPr>
          <p:cNvPr id="109570" name="Footer Placeholder 4">
            <a:extLst>
              <a:ext uri="{FF2B5EF4-FFF2-40B4-BE49-F238E27FC236}">
                <a16:creationId xmlns:a16="http://schemas.microsoft.com/office/drawing/2014/main" id="{74B3C787-ECCB-2A4F-9558-77796BFF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S. Fakhraei and  C. Faloutsos</a:t>
            </a:r>
          </a:p>
        </p:txBody>
      </p:sp>
      <p:sp>
        <p:nvSpPr>
          <p:cNvPr id="109571" name="Slide Number Placeholder 5">
            <a:extLst>
              <a:ext uri="{FF2B5EF4-FFF2-40B4-BE49-F238E27FC236}">
                <a16:creationId xmlns:a16="http://schemas.microsoft.com/office/drawing/2014/main" id="{4E77DFE3-9C31-2542-A811-1D141F20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8D018-D970-9B44-A251-113D2BE20CE3}" type="slidenum">
              <a:rPr lang="en-US" altLang="en-US" sz="1400"/>
              <a:pPr/>
              <a:t>49</a:t>
            </a:fld>
            <a:endParaRPr lang="en-US" altLang="en-US" sz="1400"/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6DE1AED8-F2A9-7146-A1D7-35084D8AB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Extension: Personalized P.R.</a:t>
            </a:r>
          </a:p>
        </p:txBody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5754C47-6A54-C240-BEDC-EF15D2388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close is ‘4’ to ‘2’?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(or: if I like page/node ‘2’, what else would you </a:t>
            </a:r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recommend</a:t>
            </a:r>
            <a:r>
              <a:rPr lang="en-US" altLang="en-US" dirty="0">
                <a:ea typeface="ＭＳ Ｐゴシック" panose="020B0600070205080204" pitchFamily="34" charset="-128"/>
              </a:rPr>
              <a:t>?)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929FF76E-FE21-2F48-BFD6-CD725CD1F81F}"/>
              </a:ext>
            </a:extLst>
          </p:cNvPr>
          <p:cNvGrpSpPr>
            <a:grpSpLocks/>
          </p:cNvGrpSpPr>
          <p:nvPr/>
        </p:nvGrpSpPr>
        <p:grpSpPr bwMode="auto">
          <a:xfrm>
            <a:off x="2686050" y="3771900"/>
            <a:ext cx="2571750" cy="1966913"/>
            <a:chOff x="432" y="2400"/>
            <a:chExt cx="1620" cy="1239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70424A47-C868-1A4D-B765-32998566F2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48"/>
              <a:ext cx="1584" cy="1104"/>
              <a:chOff x="720" y="2676"/>
              <a:chExt cx="847" cy="540"/>
            </a:xfrm>
          </p:grpSpPr>
          <p:sp>
            <p:nvSpPr>
              <p:cNvPr id="27" name="Oval 6">
                <a:extLst>
                  <a:ext uri="{FF2B5EF4-FFF2-40B4-BE49-F238E27FC236}">
                    <a16:creationId xmlns:a16="http://schemas.microsoft.com/office/drawing/2014/main" id="{9B598D48-F193-5F43-97E3-B7855EC39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" y="3036"/>
                <a:ext cx="101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Oval 7">
                <a:extLst>
                  <a:ext uri="{FF2B5EF4-FFF2-40B4-BE49-F238E27FC236}">
                    <a16:creationId xmlns:a16="http://schemas.microsoft.com/office/drawing/2014/main" id="{88EE4935-6884-4045-B011-09C0AE975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Oval 8">
                <a:extLst>
                  <a:ext uri="{FF2B5EF4-FFF2-40B4-BE49-F238E27FC236}">
                    <a16:creationId xmlns:a16="http://schemas.microsoft.com/office/drawing/2014/main" id="{EE945175-233F-5D40-B8E9-820698CA6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676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Oval 9">
                <a:extLst>
                  <a:ext uri="{FF2B5EF4-FFF2-40B4-BE49-F238E27FC236}">
                    <a16:creationId xmlns:a16="http://schemas.microsoft.com/office/drawing/2014/main" id="{672A0D63-C884-064D-B982-70F6FFB26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3108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Oval 10">
                <a:extLst>
                  <a:ext uri="{FF2B5EF4-FFF2-40B4-BE49-F238E27FC236}">
                    <a16:creationId xmlns:a16="http://schemas.microsoft.com/office/drawing/2014/main" id="{3AD97497-6137-C242-B6A7-93AE03C29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32" name="AutoShape 11">
                <a:extLst>
                  <a:ext uri="{FF2B5EF4-FFF2-40B4-BE49-F238E27FC236}">
                    <a16:creationId xmlns:a16="http://schemas.microsoft.com/office/drawing/2014/main" id="{9EFB363D-640A-9E48-9BE3-8D4EA9C68BD9}"/>
                  </a:ext>
                </a:extLst>
              </p:cNvPr>
              <p:cNvCxnSpPr>
                <a:cxnSpLocks noChangeShapeType="1"/>
                <a:stCxn id="29" idx="6"/>
                <a:endCxn id="28" idx="2"/>
              </p:cNvCxnSpPr>
              <p:nvPr/>
            </p:nvCxnSpPr>
            <p:spPr bwMode="auto">
              <a:xfrm>
                <a:off x="1266" y="2730"/>
                <a:ext cx="196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12">
                <a:extLst>
                  <a:ext uri="{FF2B5EF4-FFF2-40B4-BE49-F238E27FC236}">
                    <a16:creationId xmlns:a16="http://schemas.microsoft.com/office/drawing/2014/main" id="{C6ED4193-A032-494A-BCFE-54EB08712B61}"/>
                  </a:ext>
                </a:extLst>
              </p:cNvPr>
              <p:cNvCxnSpPr>
                <a:cxnSpLocks noChangeShapeType="1"/>
                <a:stCxn id="30" idx="6"/>
                <a:endCxn id="28" idx="3"/>
              </p:cNvCxnSpPr>
              <p:nvPr/>
            </p:nvCxnSpPr>
            <p:spPr bwMode="auto">
              <a:xfrm flipV="1">
                <a:off x="1300" y="2808"/>
                <a:ext cx="180" cy="354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13">
                <a:extLst>
                  <a:ext uri="{FF2B5EF4-FFF2-40B4-BE49-F238E27FC236}">
                    <a16:creationId xmlns:a16="http://schemas.microsoft.com/office/drawing/2014/main" id="{559FDF69-6E75-374B-8F77-DC3D8FA6A19E}"/>
                  </a:ext>
                </a:extLst>
              </p:cNvPr>
              <p:cNvCxnSpPr>
                <a:cxnSpLocks noChangeShapeType="1"/>
                <a:stCxn id="31" idx="6"/>
                <a:endCxn id="29" idx="2"/>
              </p:cNvCxnSpPr>
              <p:nvPr/>
            </p:nvCxnSpPr>
            <p:spPr bwMode="auto">
              <a:xfrm flipV="1">
                <a:off x="825" y="2730"/>
                <a:ext cx="332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14">
                <a:extLst>
                  <a:ext uri="{FF2B5EF4-FFF2-40B4-BE49-F238E27FC236}">
                    <a16:creationId xmlns:a16="http://schemas.microsoft.com/office/drawing/2014/main" id="{757CE96A-6783-3947-924A-AA9F7471264A}"/>
                  </a:ext>
                </a:extLst>
              </p:cNvPr>
              <p:cNvCxnSpPr>
                <a:cxnSpLocks noChangeShapeType="1"/>
                <a:stCxn id="27" idx="7"/>
                <a:endCxn id="29" idx="3"/>
              </p:cNvCxnSpPr>
              <p:nvPr/>
            </p:nvCxnSpPr>
            <p:spPr bwMode="auto">
              <a:xfrm flipV="1">
                <a:off x="875" y="2772"/>
                <a:ext cx="300" cy="27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15">
                <a:extLst>
                  <a:ext uri="{FF2B5EF4-FFF2-40B4-BE49-F238E27FC236}">
                    <a16:creationId xmlns:a16="http://schemas.microsoft.com/office/drawing/2014/main" id="{7C19255B-7A89-434B-B66E-3BE934413FB2}"/>
                  </a:ext>
                </a:extLst>
              </p:cNvPr>
              <p:cNvCxnSpPr>
                <a:cxnSpLocks noChangeShapeType="1"/>
                <a:stCxn id="30" idx="2"/>
                <a:endCxn id="27" idx="6"/>
              </p:cNvCxnSpPr>
              <p:nvPr/>
            </p:nvCxnSpPr>
            <p:spPr bwMode="auto">
              <a:xfrm flipH="1" flipV="1">
                <a:off x="894" y="3090"/>
                <a:ext cx="295" cy="72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AutoShape 16">
                <a:extLst>
                  <a:ext uri="{FF2B5EF4-FFF2-40B4-BE49-F238E27FC236}">
                    <a16:creationId xmlns:a16="http://schemas.microsoft.com/office/drawing/2014/main" id="{F036E902-F916-094B-81DC-142A983F8721}"/>
                  </a:ext>
                </a:extLst>
              </p:cNvPr>
              <p:cNvCxnSpPr>
                <a:cxnSpLocks noChangeShapeType="1"/>
                <a:stCxn id="28" idx="0"/>
                <a:endCxn id="31" idx="1"/>
              </p:cNvCxnSpPr>
              <p:nvPr/>
            </p:nvCxnSpPr>
            <p:spPr bwMode="auto">
              <a:xfrm rot="16200000" flipH="1" flipV="1">
                <a:off x="1118" y="2324"/>
                <a:ext cx="16" cy="781"/>
              </a:xfrm>
              <a:prstGeom prst="curvedConnector3">
                <a:avLst>
                  <a:gd name="adj1" fmla="val -868750"/>
                </a:avLst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AutoShape 17">
                <a:extLst>
                  <a:ext uri="{FF2B5EF4-FFF2-40B4-BE49-F238E27FC236}">
                    <a16:creationId xmlns:a16="http://schemas.microsoft.com/office/drawing/2014/main" id="{AA9EC1B8-F328-EE4C-B8C4-7F67D56E1506}"/>
                  </a:ext>
                </a:extLst>
              </p:cNvPr>
              <p:cNvCxnSpPr>
                <a:cxnSpLocks noChangeShapeType="1"/>
                <a:stCxn id="29" idx="5"/>
                <a:endCxn id="30" idx="0"/>
              </p:cNvCxnSpPr>
              <p:nvPr/>
            </p:nvCxnSpPr>
            <p:spPr bwMode="auto">
              <a:xfrm flipH="1">
                <a:off x="1245" y="2773"/>
                <a:ext cx="2" cy="330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A3EDFC3A-9002-E64A-8201-11E61E5B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C4E65F0A-F68F-B44E-B299-0705CD463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0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CA74EED5-1C91-8640-A119-07DE0CE64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AF4B7C8B-FCD3-864D-88CF-757DBCB9D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" y="314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6" name="Text Box 22">
              <a:extLst>
                <a:ext uri="{FF2B5EF4-FFF2-40B4-BE49-F238E27FC236}">
                  <a16:creationId xmlns:a16="http://schemas.microsoft.com/office/drawing/2014/main" id="{5ABB1886-DD1F-6540-995B-09B4EFA8B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31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445762"/>
      </p:ext>
    </p:extLst>
  </p:cSld>
  <p:clrMapOvr>
    <a:masterClrMapping/>
  </p:clrMapOvr>
  <p:transition advTm="7778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89C5-8F30-2345-AA54-1955B38D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E947-2102-AA44-98A9-54D5FDC36CD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stealth" w="lg" len="lg"/>
          </a:ln>
          <a:effectLst/>
        </p:spPr>
        <p:txBody>
          <a:bodyPr/>
          <a:lstStyle/>
          <a:p>
            <a:pPr marL="0" indent="0">
              <a:buNone/>
            </a:pPr>
            <a:r>
              <a:rPr lang="en-US" dirty="0"/>
              <a:t>Who-buys-what</a:t>
            </a:r>
          </a:p>
          <a:p>
            <a:pPr marL="0" indent="0">
              <a:buNone/>
            </a:pPr>
            <a:r>
              <a:rPr lang="en-US" dirty="0"/>
              <a:t>Who-sells-what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DE168-F18C-944F-95DE-ADCDAD3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009C-A1B4-024B-AA5A-B10844C7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B894D-8CC4-7943-9BD6-F036C150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D7D61B-C25E-3247-99F8-F7F17040830E}"/>
              </a:ext>
            </a:extLst>
          </p:cNvPr>
          <p:cNvGrpSpPr/>
          <p:nvPr/>
        </p:nvGrpSpPr>
        <p:grpSpPr>
          <a:xfrm>
            <a:off x="5496137" y="1550615"/>
            <a:ext cx="2946936" cy="2254830"/>
            <a:chOff x="5496137" y="1550615"/>
            <a:chExt cx="2946936" cy="22548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DD31CF-2369-0C40-AF0C-024C42A76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4349" y="3340517"/>
              <a:ext cx="389533" cy="4649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03984-09F1-4145-B818-0F43C4BF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7592" y="1680264"/>
              <a:ext cx="311600" cy="464928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5C598A6-34D6-284A-9F59-C97855563B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09807" y="1814796"/>
              <a:ext cx="821509" cy="13357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825FD0-18BA-B14A-BBFC-4E46D6E1DC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79739" y="2543715"/>
              <a:ext cx="851576" cy="64946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DFBBB1-1260-BA44-B1D0-3FDEE0C96CD9}"/>
                </a:ext>
              </a:extLst>
            </p:cNvPr>
            <p:cNvCxnSpPr/>
            <p:nvPr/>
          </p:nvCxnSpPr>
          <p:spPr bwMode="auto">
            <a:xfrm>
              <a:off x="6909807" y="2060494"/>
              <a:ext cx="828069" cy="103027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DD4E75-B4ED-A44E-BF4E-FC67B836D984}"/>
                </a:ext>
              </a:extLst>
            </p:cNvPr>
            <p:cNvCxnSpPr/>
            <p:nvPr/>
          </p:nvCxnSpPr>
          <p:spPr bwMode="auto">
            <a:xfrm flipV="1">
              <a:off x="6854541" y="3193184"/>
              <a:ext cx="876774" cy="29466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AEE28EC-DB81-F94F-BB33-C9B71CDF6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3458" y="2519561"/>
              <a:ext cx="479615" cy="479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70C5FB-B786-7045-A182-D4B48B8B2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6907" y="3037191"/>
              <a:ext cx="479615" cy="4796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F5E7005-0721-284C-B802-A73191135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3458" y="1550615"/>
              <a:ext cx="433064" cy="43306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6BD5E4-3049-1241-AFE0-DA9544846B9D}"/>
                </a:ext>
              </a:extLst>
            </p:cNvPr>
            <p:cNvSpPr txBox="1"/>
            <p:nvPr/>
          </p:nvSpPr>
          <p:spPr>
            <a:xfrm rot="5400000">
              <a:off x="5843693" y="2418288"/>
              <a:ext cx="576708" cy="127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…</a:t>
              </a:r>
            </a:p>
            <a:p>
              <a:endParaRPr lang="en-US" sz="5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19EAA-80D0-0C4A-972C-0224BB24D66E}"/>
                </a:ext>
              </a:extLst>
            </p:cNvPr>
            <p:cNvSpPr txBox="1"/>
            <p:nvPr/>
          </p:nvSpPr>
          <p:spPr>
            <a:xfrm rot="5400000">
              <a:off x="7461784" y="1627401"/>
              <a:ext cx="642260" cy="1304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  <a:p>
              <a:endParaRPr lang="en-US" sz="5400" b="1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B62B94-CC66-3844-8ED6-5C73166681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70557" y="2652960"/>
              <a:ext cx="1008961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9CA19A-FF4D-BA43-A866-0446FE8B331C}"/>
              </a:ext>
            </a:extLst>
          </p:cNvPr>
          <p:cNvCxnSpPr>
            <a:cxnSpLocks/>
          </p:cNvCxnSpPr>
          <p:nvPr/>
        </p:nvCxnSpPr>
        <p:spPr bwMode="auto">
          <a:xfrm flipV="1">
            <a:off x="4086389" y="2300914"/>
            <a:ext cx="882386" cy="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740619-2B04-184F-90E4-20CD8935B952}"/>
              </a:ext>
            </a:extLst>
          </p:cNvPr>
          <p:cNvCxnSpPr>
            <a:cxnSpLocks/>
          </p:cNvCxnSpPr>
          <p:nvPr/>
        </p:nvCxnSpPr>
        <p:spPr bwMode="auto">
          <a:xfrm flipV="1">
            <a:off x="4086389" y="1812666"/>
            <a:ext cx="821509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med" len="med"/>
          </a:ln>
          <a:effectLst/>
        </p:spPr>
      </p:cxnSp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73F2E850-84BA-904C-97EB-FF815A00D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4349" y="2380978"/>
            <a:ext cx="315765" cy="46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09708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Date Placeholder 3">
            <a:extLst>
              <a:ext uri="{FF2B5EF4-FFF2-40B4-BE49-F238E27FC236}">
                <a16:creationId xmlns:a16="http://schemas.microsoft.com/office/drawing/2014/main" id="{D04F48D9-0D15-5F44-B499-5E44ABE78F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WWW 2021</a:t>
            </a:r>
          </a:p>
        </p:txBody>
      </p:sp>
      <p:sp>
        <p:nvSpPr>
          <p:cNvPr id="109570" name="Footer Placeholder 4">
            <a:extLst>
              <a:ext uri="{FF2B5EF4-FFF2-40B4-BE49-F238E27FC236}">
                <a16:creationId xmlns:a16="http://schemas.microsoft.com/office/drawing/2014/main" id="{74B3C787-ECCB-2A4F-9558-77796BFF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S. Fakhraei and  C. Faloutsos</a:t>
            </a:r>
          </a:p>
        </p:txBody>
      </p:sp>
      <p:sp>
        <p:nvSpPr>
          <p:cNvPr id="109571" name="Slide Number Placeholder 5">
            <a:extLst>
              <a:ext uri="{FF2B5EF4-FFF2-40B4-BE49-F238E27FC236}">
                <a16:creationId xmlns:a16="http://schemas.microsoft.com/office/drawing/2014/main" id="{4E77DFE3-9C31-2542-A811-1D141F20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8D018-D970-9B44-A251-113D2BE20CE3}" type="slidenum">
              <a:rPr lang="en-US" altLang="en-US" sz="1400"/>
              <a:pPr/>
              <a:t>50</a:t>
            </a:fld>
            <a:endParaRPr lang="en-US" altLang="en-US" sz="1400"/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6DE1AED8-F2A9-7146-A1D7-35084D8AB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Extension: Personalized P.R.</a:t>
            </a:r>
          </a:p>
        </p:txBody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5754C47-6A54-C240-BEDC-EF15D2388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close is ‘4’ to ‘2’?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(or: if I like page/node ‘2’, what else would you </a:t>
            </a:r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recommend</a:t>
            </a:r>
            <a:r>
              <a:rPr lang="en-US" altLang="en-US" dirty="0">
                <a:ea typeface="ＭＳ Ｐゴシック" panose="020B0600070205080204" pitchFamily="34" charset="-128"/>
              </a:rPr>
              <a:t>?)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929FF76E-FE21-2F48-BFD6-CD725CD1F81F}"/>
              </a:ext>
            </a:extLst>
          </p:cNvPr>
          <p:cNvGrpSpPr>
            <a:grpSpLocks/>
          </p:cNvGrpSpPr>
          <p:nvPr/>
        </p:nvGrpSpPr>
        <p:grpSpPr bwMode="auto">
          <a:xfrm>
            <a:off x="2686050" y="3771900"/>
            <a:ext cx="2571750" cy="1966913"/>
            <a:chOff x="432" y="2400"/>
            <a:chExt cx="1620" cy="1239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70424A47-C868-1A4D-B765-32998566F2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48"/>
              <a:ext cx="1584" cy="1104"/>
              <a:chOff x="720" y="2676"/>
              <a:chExt cx="847" cy="540"/>
            </a:xfrm>
          </p:grpSpPr>
          <p:sp>
            <p:nvSpPr>
              <p:cNvPr id="27" name="Oval 6">
                <a:extLst>
                  <a:ext uri="{FF2B5EF4-FFF2-40B4-BE49-F238E27FC236}">
                    <a16:creationId xmlns:a16="http://schemas.microsoft.com/office/drawing/2014/main" id="{9B598D48-F193-5F43-97E3-B7855EC39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" y="3036"/>
                <a:ext cx="101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Oval 7">
                <a:extLst>
                  <a:ext uri="{FF2B5EF4-FFF2-40B4-BE49-F238E27FC236}">
                    <a16:creationId xmlns:a16="http://schemas.microsoft.com/office/drawing/2014/main" id="{88EE4935-6884-4045-B011-09C0AE975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Oval 8">
                <a:extLst>
                  <a:ext uri="{FF2B5EF4-FFF2-40B4-BE49-F238E27FC236}">
                    <a16:creationId xmlns:a16="http://schemas.microsoft.com/office/drawing/2014/main" id="{EE945175-233F-5D40-B8E9-820698CA6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676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Oval 9">
                <a:extLst>
                  <a:ext uri="{FF2B5EF4-FFF2-40B4-BE49-F238E27FC236}">
                    <a16:creationId xmlns:a16="http://schemas.microsoft.com/office/drawing/2014/main" id="{672A0D63-C884-064D-B982-70F6FFB26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3108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Oval 10">
                <a:extLst>
                  <a:ext uri="{FF2B5EF4-FFF2-40B4-BE49-F238E27FC236}">
                    <a16:creationId xmlns:a16="http://schemas.microsoft.com/office/drawing/2014/main" id="{3AD97497-6137-C242-B6A7-93AE03C29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32" name="AutoShape 11">
                <a:extLst>
                  <a:ext uri="{FF2B5EF4-FFF2-40B4-BE49-F238E27FC236}">
                    <a16:creationId xmlns:a16="http://schemas.microsoft.com/office/drawing/2014/main" id="{9EFB363D-640A-9E48-9BE3-8D4EA9C68BD9}"/>
                  </a:ext>
                </a:extLst>
              </p:cNvPr>
              <p:cNvCxnSpPr>
                <a:cxnSpLocks noChangeShapeType="1"/>
                <a:stCxn id="29" idx="6"/>
                <a:endCxn id="28" idx="2"/>
              </p:cNvCxnSpPr>
              <p:nvPr/>
            </p:nvCxnSpPr>
            <p:spPr bwMode="auto">
              <a:xfrm>
                <a:off x="1266" y="2730"/>
                <a:ext cx="196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12">
                <a:extLst>
                  <a:ext uri="{FF2B5EF4-FFF2-40B4-BE49-F238E27FC236}">
                    <a16:creationId xmlns:a16="http://schemas.microsoft.com/office/drawing/2014/main" id="{C6ED4193-A032-494A-BCFE-54EB08712B61}"/>
                  </a:ext>
                </a:extLst>
              </p:cNvPr>
              <p:cNvCxnSpPr>
                <a:cxnSpLocks noChangeShapeType="1"/>
                <a:stCxn id="30" idx="6"/>
                <a:endCxn id="28" idx="3"/>
              </p:cNvCxnSpPr>
              <p:nvPr/>
            </p:nvCxnSpPr>
            <p:spPr bwMode="auto">
              <a:xfrm flipV="1">
                <a:off x="1300" y="2808"/>
                <a:ext cx="180" cy="354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13">
                <a:extLst>
                  <a:ext uri="{FF2B5EF4-FFF2-40B4-BE49-F238E27FC236}">
                    <a16:creationId xmlns:a16="http://schemas.microsoft.com/office/drawing/2014/main" id="{559FDF69-6E75-374B-8F77-DC3D8FA6A19E}"/>
                  </a:ext>
                </a:extLst>
              </p:cNvPr>
              <p:cNvCxnSpPr>
                <a:cxnSpLocks noChangeShapeType="1"/>
                <a:stCxn id="31" idx="6"/>
                <a:endCxn id="29" idx="2"/>
              </p:cNvCxnSpPr>
              <p:nvPr/>
            </p:nvCxnSpPr>
            <p:spPr bwMode="auto">
              <a:xfrm flipV="1">
                <a:off x="825" y="2730"/>
                <a:ext cx="332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14">
                <a:extLst>
                  <a:ext uri="{FF2B5EF4-FFF2-40B4-BE49-F238E27FC236}">
                    <a16:creationId xmlns:a16="http://schemas.microsoft.com/office/drawing/2014/main" id="{757CE96A-6783-3947-924A-AA9F7471264A}"/>
                  </a:ext>
                </a:extLst>
              </p:cNvPr>
              <p:cNvCxnSpPr>
                <a:cxnSpLocks noChangeShapeType="1"/>
                <a:stCxn id="27" idx="7"/>
                <a:endCxn id="29" idx="3"/>
              </p:cNvCxnSpPr>
              <p:nvPr/>
            </p:nvCxnSpPr>
            <p:spPr bwMode="auto">
              <a:xfrm flipV="1">
                <a:off x="875" y="2772"/>
                <a:ext cx="300" cy="27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15">
                <a:extLst>
                  <a:ext uri="{FF2B5EF4-FFF2-40B4-BE49-F238E27FC236}">
                    <a16:creationId xmlns:a16="http://schemas.microsoft.com/office/drawing/2014/main" id="{7C19255B-7A89-434B-B66E-3BE934413FB2}"/>
                  </a:ext>
                </a:extLst>
              </p:cNvPr>
              <p:cNvCxnSpPr>
                <a:cxnSpLocks noChangeShapeType="1"/>
                <a:stCxn id="30" idx="2"/>
                <a:endCxn id="27" idx="6"/>
              </p:cNvCxnSpPr>
              <p:nvPr/>
            </p:nvCxnSpPr>
            <p:spPr bwMode="auto">
              <a:xfrm flipH="1" flipV="1">
                <a:off x="894" y="3090"/>
                <a:ext cx="295" cy="72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AutoShape 16">
                <a:extLst>
                  <a:ext uri="{FF2B5EF4-FFF2-40B4-BE49-F238E27FC236}">
                    <a16:creationId xmlns:a16="http://schemas.microsoft.com/office/drawing/2014/main" id="{F036E902-F916-094B-81DC-142A983F8721}"/>
                  </a:ext>
                </a:extLst>
              </p:cNvPr>
              <p:cNvCxnSpPr>
                <a:cxnSpLocks noChangeShapeType="1"/>
                <a:stCxn id="28" idx="0"/>
                <a:endCxn id="31" idx="1"/>
              </p:cNvCxnSpPr>
              <p:nvPr/>
            </p:nvCxnSpPr>
            <p:spPr bwMode="auto">
              <a:xfrm rot="16200000" flipH="1" flipV="1">
                <a:off x="1118" y="2324"/>
                <a:ext cx="16" cy="781"/>
              </a:xfrm>
              <a:prstGeom prst="curvedConnector3">
                <a:avLst>
                  <a:gd name="adj1" fmla="val -868750"/>
                </a:avLst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AutoShape 17">
                <a:extLst>
                  <a:ext uri="{FF2B5EF4-FFF2-40B4-BE49-F238E27FC236}">
                    <a16:creationId xmlns:a16="http://schemas.microsoft.com/office/drawing/2014/main" id="{AA9EC1B8-F328-EE4C-B8C4-7F67D56E1506}"/>
                  </a:ext>
                </a:extLst>
              </p:cNvPr>
              <p:cNvCxnSpPr>
                <a:cxnSpLocks noChangeShapeType="1"/>
                <a:stCxn id="29" idx="5"/>
                <a:endCxn id="30" idx="0"/>
              </p:cNvCxnSpPr>
              <p:nvPr/>
            </p:nvCxnSpPr>
            <p:spPr bwMode="auto">
              <a:xfrm flipH="1">
                <a:off x="1245" y="2773"/>
                <a:ext cx="2" cy="330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A3EDFC3A-9002-E64A-8201-11E61E5B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C4E65F0A-F68F-B44E-B299-0705CD463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0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CA74EED5-1C91-8640-A119-07DE0CE64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AF4B7C8B-FCD3-864D-88CF-757DBCB9D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" y="314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6" name="Text Box 22">
              <a:extLst>
                <a:ext uri="{FF2B5EF4-FFF2-40B4-BE49-F238E27FC236}">
                  <a16:creationId xmlns:a16="http://schemas.microsoft.com/office/drawing/2014/main" id="{5ABB1886-DD1F-6540-995B-09B4EFA8B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31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B8050568-8450-6646-979D-834BE5685551}"/>
              </a:ext>
            </a:extLst>
          </p:cNvPr>
          <p:cNvSpPr/>
          <p:nvPr/>
        </p:nvSpPr>
        <p:spPr bwMode="auto">
          <a:xfrm>
            <a:off x="3199863" y="4162425"/>
            <a:ext cx="1381662" cy="1695450"/>
          </a:xfrm>
          <a:custGeom>
            <a:avLst/>
            <a:gdLst>
              <a:gd name="connsiteX0" fmla="*/ 1248312 w 1381662"/>
              <a:gd name="connsiteY0" fmla="*/ 0 h 1695450"/>
              <a:gd name="connsiteX1" fmla="*/ 1257837 w 1381662"/>
              <a:gd name="connsiteY1" fmla="*/ 95250 h 1695450"/>
              <a:gd name="connsiteX2" fmla="*/ 1286412 w 1381662"/>
              <a:gd name="connsiteY2" fmla="*/ 542925 h 1695450"/>
              <a:gd name="connsiteX3" fmla="*/ 1295937 w 1381662"/>
              <a:gd name="connsiteY3" fmla="*/ 828675 h 1695450"/>
              <a:gd name="connsiteX4" fmla="*/ 1305462 w 1381662"/>
              <a:gd name="connsiteY4" fmla="*/ 876300 h 1695450"/>
              <a:gd name="connsiteX5" fmla="*/ 1314987 w 1381662"/>
              <a:gd name="connsiteY5" fmla="*/ 942975 h 1695450"/>
              <a:gd name="connsiteX6" fmla="*/ 1324512 w 1381662"/>
              <a:gd name="connsiteY6" fmla="*/ 990600 h 1695450"/>
              <a:gd name="connsiteX7" fmla="*/ 1334037 w 1381662"/>
              <a:gd name="connsiteY7" fmla="*/ 1066800 h 1695450"/>
              <a:gd name="connsiteX8" fmla="*/ 1343562 w 1381662"/>
              <a:gd name="connsiteY8" fmla="*/ 1133475 h 1695450"/>
              <a:gd name="connsiteX9" fmla="*/ 1362612 w 1381662"/>
              <a:gd name="connsiteY9" fmla="*/ 1219200 h 1695450"/>
              <a:gd name="connsiteX10" fmla="*/ 1381662 w 1381662"/>
              <a:gd name="connsiteY10" fmla="*/ 1362075 h 1695450"/>
              <a:gd name="connsiteX11" fmla="*/ 1372137 w 1381662"/>
              <a:gd name="connsiteY11" fmla="*/ 1581150 h 1695450"/>
              <a:gd name="connsiteX12" fmla="*/ 1353087 w 1381662"/>
              <a:gd name="connsiteY12" fmla="*/ 1638300 h 1695450"/>
              <a:gd name="connsiteX13" fmla="*/ 1276887 w 1381662"/>
              <a:gd name="connsiteY13" fmla="*/ 1685925 h 1695450"/>
              <a:gd name="connsiteX14" fmla="*/ 1248312 w 1381662"/>
              <a:gd name="connsiteY14" fmla="*/ 1695450 h 1695450"/>
              <a:gd name="connsiteX15" fmla="*/ 1162587 w 1381662"/>
              <a:gd name="connsiteY15" fmla="*/ 1676400 h 1695450"/>
              <a:gd name="connsiteX16" fmla="*/ 1134012 w 1381662"/>
              <a:gd name="connsiteY16" fmla="*/ 1657350 h 1695450"/>
              <a:gd name="connsiteX17" fmla="*/ 1086387 w 1381662"/>
              <a:gd name="connsiteY17" fmla="*/ 1647825 h 1695450"/>
              <a:gd name="connsiteX18" fmla="*/ 1029237 w 1381662"/>
              <a:gd name="connsiteY18" fmla="*/ 1628775 h 1695450"/>
              <a:gd name="connsiteX19" fmla="*/ 924462 w 1381662"/>
              <a:gd name="connsiteY19" fmla="*/ 1581150 h 1695450"/>
              <a:gd name="connsiteX20" fmla="*/ 895887 w 1381662"/>
              <a:gd name="connsiteY20" fmla="*/ 1562100 h 1695450"/>
              <a:gd name="connsiteX21" fmla="*/ 867312 w 1381662"/>
              <a:gd name="connsiteY21" fmla="*/ 1552575 h 1695450"/>
              <a:gd name="connsiteX22" fmla="*/ 838737 w 1381662"/>
              <a:gd name="connsiteY22" fmla="*/ 1533525 h 1695450"/>
              <a:gd name="connsiteX23" fmla="*/ 781587 w 1381662"/>
              <a:gd name="connsiteY23" fmla="*/ 1514475 h 1695450"/>
              <a:gd name="connsiteX24" fmla="*/ 753012 w 1381662"/>
              <a:gd name="connsiteY24" fmla="*/ 1495425 h 1695450"/>
              <a:gd name="connsiteX25" fmla="*/ 714912 w 1381662"/>
              <a:gd name="connsiteY25" fmla="*/ 1485900 h 1695450"/>
              <a:gd name="connsiteX26" fmla="*/ 676812 w 1381662"/>
              <a:gd name="connsiteY26" fmla="*/ 1466850 h 1695450"/>
              <a:gd name="connsiteX27" fmla="*/ 648237 w 1381662"/>
              <a:gd name="connsiteY27" fmla="*/ 1457325 h 1695450"/>
              <a:gd name="connsiteX28" fmla="*/ 619662 w 1381662"/>
              <a:gd name="connsiteY28" fmla="*/ 1438275 h 1695450"/>
              <a:gd name="connsiteX29" fmla="*/ 543462 w 1381662"/>
              <a:gd name="connsiteY29" fmla="*/ 1419225 h 1695450"/>
              <a:gd name="connsiteX30" fmla="*/ 514887 w 1381662"/>
              <a:gd name="connsiteY30" fmla="*/ 1409700 h 1695450"/>
              <a:gd name="connsiteX31" fmla="*/ 410112 w 1381662"/>
              <a:gd name="connsiteY31" fmla="*/ 1381125 h 1695450"/>
              <a:gd name="connsiteX32" fmla="*/ 372012 w 1381662"/>
              <a:gd name="connsiteY32" fmla="*/ 1362075 h 1695450"/>
              <a:gd name="connsiteX33" fmla="*/ 267237 w 1381662"/>
              <a:gd name="connsiteY33" fmla="*/ 1323975 h 1695450"/>
              <a:gd name="connsiteX34" fmla="*/ 238662 w 1381662"/>
              <a:gd name="connsiteY34" fmla="*/ 1314450 h 1695450"/>
              <a:gd name="connsiteX35" fmla="*/ 171987 w 1381662"/>
              <a:gd name="connsiteY35" fmla="*/ 1295400 h 1695450"/>
              <a:gd name="connsiteX36" fmla="*/ 143412 w 1381662"/>
              <a:gd name="connsiteY36" fmla="*/ 1276350 h 1695450"/>
              <a:gd name="connsiteX37" fmla="*/ 86262 w 1381662"/>
              <a:gd name="connsiteY37" fmla="*/ 1257300 h 1695450"/>
              <a:gd name="connsiteX38" fmla="*/ 57687 w 1381662"/>
              <a:gd name="connsiteY38" fmla="*/ 1247775 h 1695450"/>
              <a:gd name="connsiteX39" fmla="*/ 537 w 1381662"/>
              <a:gd name="connsiteY39" fmla="*/ 1219200 h 1695450"/>
              <a:gd name="connsiteX40" fmla="*/ 10062 w 1381662"/>
              <a:gd name="connsiteY40" fmla="*/ 121920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81662" h="1695450">
                <a:moveTo>
                  <a:pt x="1248312" y="0"/>
                </a:moveTo>
                <a:cubicBezTo>
                  <a:pt x="1251487" y="31750"/>
                  <a:pt x="1254948" y="63473"/>
                  <a:pt x="1257837" y="95250"/>
                </a:cubicBezTo>
                <a:cubicBezTo>
                  <a:pt x="1271374" y="244157"/>
                  <a:pt x="1280436" y="393534"/>
                  <a:pt x="1286412" y="542925"/>
                </a:cubicBezTo>
                <a:cubicBezTo>
                  <a:pt x="1290221" y="638152"/>
                  <a:pt x="1290500" y="733527"/>
                  <a:pt x="1295937" y="828675"/>
                </a:cubicBezTo>
                <a:cubicBezTo>
                  <a:pt x="1296861" y="844838"/>
                  <a:pt x="1302800" y="860331"/>
                  <a:pt x="1305462" y="876300"/>
                </a:cubicBezTo>
                <a:cubicBezTo>
                  <a:pt x="1309153" y="898445"/>
                  <a:pt x="1311296" y="920830"/>
                  <a:pt x="1314987" y="942975"/>
                </a:cubicBezTo>
                <a:cubicBezTo>
                  <a:pt x="1317649" y="958944"/>
                  <a:pt x="1322050" y="974599"/>
                  <a:pt x="1324512" y="990600"/>
                </a:cubicBezTo>
                <a:cubicBezTo>
                  <a:pt x="1328404" y="1015900"/>
                  <a:pt x="1330654" y="1041427"/>
                  <a:pt x="1334037" y="1066800"/>
                </a:cubicBezTo>
                <a:cubicBezTo>
                  <a:pt x="1337004" y="1089054"/>
                  <a:pt x="1340148" y="1111285"/>
                  <a:pt x="1343562" y="1133475"/>
                </a:cubicBezTo>
                <a:cubicBezTo>
                  <a:pt x="1374496" y="1334543"/>
                  <a:pt x="1336708" y="1102632"/>
                  <a:pt x="1362612" y="1219200"/>
                </a:cubicBezTo>
                <a:cubicBezTo>
                  <a:pt x="1372113" y="1261955"/>
                  <a:pt x="1377076" y="1320804"/>
                  <a:pt x="1381662" y="1362075"/>
                </a:cubicBezTo>
                <a:cubicBezTo>
                  <a:pt x="1378487" y="1435100"/>
                  <a:pt x="1379658" y="1508444"/>
                  <a:pt x="1372137" y="1581150"/>
                </a:cubicBezTo>
                <a:cubicBezTo>
                  <a:pt x="1370071" y="1601124"/>
                  <a:pt x="1364226" y="1621592"/>
                  <a:pt x="1353087" y="1638300"/>
                </a:cubicBezTo>
                <a:cubicBezTo>
                  <a:pt x="1322898" y="1683583"/>
                  <a:pt x="1344897" y="1663255"/>
                  <a:pt x="1276887" y="1685925"/>
                </a:cubicBezTo>
                <a:lnTo>
                  <a:pt x="1248312" y="1695450"/>
                </a:lnTo>
                <a:cubicBezTo>
                  <a:pt x="1239836" y="1693755"/>
                  <a:pt x="1174357" y="1681444"/>
                  <a:pt x="1162587" y="1676400"/>
                </a:cubicBezTo>
                <a:cubicBezTo>
                  <a:pt x="1152065" y="1671891"/>
                  <a:pt x="1144731" y="1661370"/>
                  <a:pt x="1134012" y="1657350"/>
                </a:cubicBezTo>
                <a:cubicBezTo>
                  <a:pt x="1118853" y="1651666"/>
                  <a:pt x="1102006" y="1652085"/>
                  <a:pt x="1086387" y="1647825"/>
                </a:cubicBezTo>
                <a:cubicBezTo>
                  <a:pt x="1067014" y="1642541"/>
                  <a:pt x="1047979" y="1635983"/>
                  <a:pt x="1029237" y="1628775"/>
                </a:cubicBezTo>
                <a:cubicBezTo>
                  <a:pt x="1007160" y="1620284"/>
                  <a:pt x="950337" y="1595936"/>
                  <a:pt x="924462" y="1581150"/>
                </a:cubicBezTo>
                <a:cubicBezTo>
                  <a:pt x="914523" y="1575470"/>
                  <a:pt x="906126" y="1567220"/>
                  <a:pt x="895887" y="1562100"/>
                </a:cubicBezTo>
                <a:cubicBezTo>
                  <a:pt x="886907" y="1557610"/>
                  <a:pt x="876292" y="1557065"/>
                  <a:pt x="867312" y="1552575"/>
                </a:cubicBezTo>
                <a:cubicBezTo>
                  <a:pt x="857073" y="1547455"/>
                  <a:pt x="849198" y="1538174"/>
                  <a:pt x="838737" y="1533525"/>
                </a:cubicBezTo>
                <a:cubicBezTo>
                  <a:pt x="820387" y="1525370"/>
                  <a:pt x="798295" y="1525614"/>
                  <a:pt x="781587" y="1514475"/>
                </a:cubicBezTo>
                <a:cubicBezTo>
                  <a:pt x="772062" y="1508125"/>
                  <a:pt x="763534" y="1499934"/>
                  <a:pt x="753012" y="1495425"/>
                </a:cubicBezTo>
                <a:cubicBezTo>
                  <a:pt x="740980" y="1490268"/>
                  <a:pt x="727169" y="1490497"/>
                  <a:pt x="714912" y="1485900"/>
                </a:cubicBezTo>
                <a:cubicBezTo>
                  <a:pt x="701617" y="1480914"/>
                  <a:pt x="689863" y="1472443"/>
                  <a:pt x="676812" y="1466850"/>
                </a:cubicBezTo>
                <a:cubicBezTo>
                  <a:pt x="667584" y="1462895"/>
                  <a:pt x="657217" y="1461815"/>
                  <a:pt x="648237" y="1457325"/>
                </a:cubicBezTo>
                <a:cubicBezTo>
                  <a:pt x="637998" y="1452205"/>
                  <a:pt x="630420" y="1442187"/>
                  <a:pt x="619662" y="1438275"/>
                </a:cubicBezTo>
                <a:cubicBezTo>
                  <a:pt x="595057" y="1429328"/>
                  <a:pt x="568300" y="1427504"/>
                  <a:pt x="543462" y="1419225"/>
                </a:cubicBezTo>
                <a:cubicBezTo>
                  <a:pt x="533937" y="1416050"/>
                  <a:pt x="524573" y="1412342"/>
                  <a:pt x="514887" y="1409700"/>
                </a:cubicBezTo>
                <a:cubicBezTo>
                  <a:pt x="501532" y="1406058"/>
                  <a:pt x="435690" y="1392087"/>
                  <a:pt x="410112" y="1381125"/>
                </a:cubicBezTo>
                <a:cubicBezTo>
                  <a:pt x="397061" y="1375532"/>
                  <a:pt x="384987" y="1367842"/>
                  <a:pt x="372012" y="1362075"/>
                </a:cubicBezTo>
                <a:cubicBezTo>
                  <a:pt x="332250" y="1344403"/>
                  <a:pt x="309476" y="1338055"/>
                  <a:pt x="267237" y="1323975"/>
                </a:cubicBezTo>
                <a:cubicBezTo>
                  <a:pt x="257712" y="1320800"/>
                  <a:pt x="248402" y="1316885"/>
                  <a:pt x="238662" y="1314450"/>
                </a:cubicBezTo>
                <a:cubicBezTo>
                  <a:pt x="226455" y="1311398"/>
                  <a:pt x="185652" y="1302232"/>
                  <a:pt x="171987" y="1295400"/>
                </a:cubicBezTo>
                <a:cubicBezTo>
                  <a:pt x="161748" y="1290280"/>
                  <a:pt x="153873" y="1280999"/>
                  <a:pt x="143412" y="1276350"/>
                </a:cubicBezTo>
                <a:cubicBezTo>
                  <a:pt x="125062" y="1268195"/>
                  <a:pt x="105312" y="1263650"/>
                  <a:pt x="86262" y="1257300"/>
                </a:cubicBezTo>
                <a:cubicBezTo>
                  <a:pt x="76737" y="1254125"/>
                  <a:pt x="66041" y="1253344"/>
                  <a:pt x="57687" y="1247775"/>
                </a:cubicBezTo>
                <a:cubicBezTo>
                  <a:pt x="-24205" y="1193180"/>
                  <a:pt x="79407" y="1258635"/>
                  <a:pt x="537" y="1219200"/>
                </a:cubicBezTo>
                <a:cubicBezTo>
                  <a:pt x="-2303" y="1217780"/>
                  <a:pt x="6887" y="1219200"/>
                  <a:pt x="10062" y="1219200"/>
                </a:cubicBezTo>
              </a:path>
            </a:pathLst>
          </a:cu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11016"/>
      </p:ext>
    </p:extLst>
  </p:cSld>
  <p:clrMapOvr>
    <a:masterClrMapping/>
  </p:clrMapOvr>
  <p:transition advTm="7778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Date Placeholder 3">
            <a:extLst>
              <a:ext uri="{FF2B5EF4-FFF2-40B4-BE49-F238E27FC236}">
                <a16:creationId xmlns:a16="http://schemas.microsoft.com/office/drawing/2014/main" id="{D04F48D9-0D15-5F44-B499-5E44ABE78F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WWW 2021</a:t>
            </a:r>
          </a:p>
        </p:txBody>
      </p:sp>
      <p:sp>
        <p:nvSpPr>
          <p:cNvPr id="109570" name="Footer Placeholder 4">
            <a:extLst>
              <a:ext uri="{FF2B5EF4-FFF2-40B4-BE49-F238E27FC236}">
                <a16:creationId xmlns:a16="http://schemas.microsoft.com/office/drawing/2014/main" id="{74B3C787-ECCB-2A4F-9558-77796BFF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S. Fakhraei and  C. Faloutsos</a:t>
            </a:r>
          </a:p>
        </p:txBody>
      </p:sp>
      <p:sp>
        <p:nvSpPr>
          <p:cNvPr id="109571" name="Slide Number Placeholder 5">
            <a:extLst>
              <a:ext uri="{FF2B5EF4-FFF2-40B4-BE49-F238E27FC236}">
                <a16:creationId xmlns:a16="http://schemas.microsoft.com/office/drawing/2014/main" id="{4E77DFE3-9C31-2542-A811-1D141F20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8D018-D970-9B44-A251-113D2BE20CE3}" type="slidenum">
              <a:rPr lang="en-US" altLang="en-US" sz="1400"/>
              <a:pPr/>
              <a:t>51</a:t>
            </a:fld>
            <a:endParaRPr lang="en-US" altLang="en-US" sz="1400"/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6DE1AED8-F2A9-7146-A1D7-35084D8AB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Extension: Personalized P.R.</a:t>
            </a:r>
          </a:p>
        </p:txBody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5754C47-6A54-C240-BEDC-EF15D2388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close is ‘4’ to ‘2’?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(or: if I like page/node ‘2’, what else would you </a:t>
            </a:r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recommend</a:t>
            </a:r>
            <a:r>
              <a:rPr lang="en-US" altLang="en-US" dirty="0">
                <a:ea typeface="ＭＳ Ｐゴシック" panose="020B0600070205080204" pitchFamily="34" charset="-128"/>
              </a:rPr>
              <a:t>?)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929FF76E-FE21-2F48-BFD6-CD725CD1F81F}"/>
              </a:ext>
            </a:extLst>
          </p:cNvPr>
          <p:cNvGrpSpPr>
            <a:grpSpLocks/>
          </p:cNvGrpSpPr>
          <p:nvPr/>
        </p:nvGrpSpPr>
        <p:grpSpPr bwMode="auto">
          <a:xfrm>
            <a:off x="2686050" y="3771900"/>
            <a:ext cx="2571750" cy="1966913"/>
            <a:chOff x="432" y="2400"/>
            <a:chExt cx="1620" cy="1239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70424A47-C868-1A4D-B765-32998566F2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48"/>
              <a:ext cx="1584" cy="1104"/>
              <a:chOff x="720" y="2676"/>
              <a:chExt cx="847" cy="540"/>
            </a:xfrm>
          </p:grpSpPr>
          <p:sp>
            <p:nvSpPr>
              <p:cNvPr id="27" name="Oval 6">
                <a:extLst>
                  <a:ext uri="{FF2B5EF4-FFF2-40B4-BE49-F238E27FC236}">
                    <a16:creationId xmlns:a16="http://schemas.microsoft.com/office/drawing/2014/main" id="{9B598D48-F193-5F43-97E3-B7855EC39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" y="3036"/>
                <a:ext cx="101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Oval 7">
                <a:extLst>
                  <a:ext uri="{FF2B5EF4-FFF2-40B4-BE49-F238E27FC236}">
                    <a16:creationId xmlns:a16="http://schemas.microsoft.com/office/drawing/2014/main" id="{88EE4935-6884-4045-B011-09C0AE975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Oval 8">
                <a:extLst>
                  <a:ext uri="{FF2B5EF4-FFF2-40B4-BE49-F238E27FC236}">
                    <a16:creationId xmlns:a16="http://schemas.microsoft.com/office/drawing/2014/main" id="{EE945175-233F-5D40-B8E9-820698CA6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676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Oval 9">
                <a:extLst>
                  <a:ext uri="{FF2B5EF4-FFF2-40B4-BE49-F238E27FC236}">
                    <a16:creationId xmlns:a16="http://schemas.microsoft.com/office/drawing/2014/main" id="{672A0D63-C884-064D-B982-70F6FFB26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3108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Oval 10">
                <a:extLst>
                  <a:ext uri="{FF2B5EF4-FFF2-40B4-BE49-F238E27FC236}">
                    <a16:creationId xmlns:a16="http://schemas.microsoft.com/office/drawing/2014/main" id="{3AD97497-6137-C242-B6A7-93AE03C29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32" name="AutoShape 11">
                <a:extLst>
                  <a:ext uri="{FF2B5EF4-FFF2-40B4-BE49-F238E27FC236}">
                    <a16:creationId xmlns:a16="http://schemas.microsoft.com/office/drawing/2014/main" id="{9EFB363D-640A-9E48-9BE3-8D4EA9C68BD9}"/>
                  </a:ext>
                </a:extLst>
              </p:cNvPr>
              <p:cNvCxnSpPr>
                <a:cxnSpLocks noChangeShapeType="1"/>
                <a:stCxn id="29" idx="6"/>
                <a:endCxn id="28" idx="2"/>
              </p:cNvCxnSpPr>
              <p:nvPr/>
            </p:nvCxnSpPr>
            <p:spPr bwMode="auto">
              <a:xfrm>
                <a:off x="1266" y="2730"/>
                <a:ext cx="196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12">
                <a:extLst>
                  <a:ext uri="{FF2B5EF4-FFF2-40B4-BE49-F238E27FC236}">
                    <a16:creationId xmlns:a16="http://schemas.microsoft.com/office/drawing/2014/main" id="{C6ED4193-A032-494A-BCFE-54EB08712B61}"/>
                  </a:ext>
                </a:extLst>
              </p:cNvPr>
              <p:cNvCxnSpPr>
                <a:cxnSpLocks noChangeShapeType="1"/>
                <a:stCxn id="30" idx="6"/>
                <a:endCxn id="28" idx="3"/>
              </p:cNvCxnSpPr>
              <p:nvPr/>
            </p:nvCxnSpPr>
            <p:spPr bwMode="auto">
              <a:xfrm flipV="1">
                <a:off x="1300" y="2808"/>
                <a:ext cx="180" cy="354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13">
                <a:extLst>
                  <a:ext uri="{FF2B5EF4-FFF2-40B4-BE49-F238E27FC236}">
                    <a16:creationId xmlns:a16="http://schemas.microsoft.com/office/drawing/2014/main" id="{559FDF69-6E75-374B-8F77-DC3D8FA6A19E}"/>
                  </a:ext>
                </a:extLst>
              </p:cNvPr>
              <p:cNvCxnSpPr>
                <a:cxnSpLocks noChangeShapeType="1"/>
                <a:stCxn id="31" idx="6"/>
                <a:endCxn id="29" idx="2"/>
              </p:cNvCxnSpPr>
              <p:nvPr/>
            </p:nvCxnSpPr>
            <p:spPr bwMode="auto">
              <a:xfrm flipV="1">
                <a:off x="825" y="2730"/>
                <a:ext cx="332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14">
                <a:extLst>
                  <a:ext uri="{FF2B5EF4-FFF2-40B4-BE49-F238E27FC236}">
                    <a16:creationId xmlns:a16="http://schemas.microsoft.com/office/drawing/2014/main" id="{757CE96A-6783-3947-924A-AA9F7471264A}"/>
                  </a:ext>
                </a:extLst>
              </p:cNvPr>
              <p:cNvCxnSpPr>
                <a:cxnSpLocks noChangeShapeType="1"/>
                <a:stCxn id="27" idx="7"/>
                <a:endCxn id="29" idx="3"/>
              </p:cNvCxnSpPr>
              <p:nvPr/>
            </p:nvCxnSpPr>
            <p:spPr bwMode="auto">
              <a:xfrm flipV="1">
                <a:off x="875" y="2772"/>
                <a:ext cx="300" cy="27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15">
                <a:extLst>
                  <a:ext uri="{FF2B5EF4-FFF2-40B4-BE49-F238E27FC236}">
                    <a16:creationId xmlns:a16="http://schemas.microsoft.com/office/drawing/2014/main" id="{7C19255B-7A89-434B-B66E-3BE934413FB2}"/>
                  </a:ext>
                </a:extLst>
              </p:cNvPr>
              <p:cNvCxnSpPr>
                <a:cxnSpLocks noChangeShapeType="1"/>
                <a:stCxn id="30" idx="2"/>
                <a:endCxn id="27" idx="6"/>
              </p:cNvCxnSpPr>
              <p:nvPr/>
            </p:nvCxnSpPr>
            <p:spPr bwMode="auto">
              <a:xfrm flipH="1" flipV="1">
                <a:off x="894" y="3090"/>
                <a:ext cx="295" cy="72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AutoShape 16">
                <a:extLst>
                  <a:ext uri="{FF2B5EF4-FFF2-40B4-BE49-F238E27FC236}">
                    <a16:creationId xmlns:a16="http://schemas.microsoft.com/office/drawing/2014/main" id="{F036E902-F916-094B-81DC-142A983F8721}"/>
                  </a:ext>
                </a:extLst>
              </p:cNvPr>
              <p:cNvCxnSpPr>
                <a:cxnSpLocks noChangeShapeType="1"/>
                <a:stCxn id="28" idx="0"/>
                <a:endCxn id="31" idx="1"/>
              </p:cNvCxnSpPr>
              <p:nvPr/>
            </p:nvCxnSpPr>
            <p:spPr bwMode="auto">
              <a:xfrm rot="16200000" flipH="1" flipV="1">
                <a:off x="1118" y="2324"/>
                <a:ext cx="16" cy="781"/>
              </a:xfrm>
              <a:prstGeom prst="curvedConnector3">
                <a:avLst>
                  <a:gd name="adj1" fmla="val -868750"/>
                </a:avLst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AutoShape 17">
                <a:extLst>
                  <a:ext uri="{FF2B5EF4-FFF2-40B4-BE49-F238E27FC236}">
                    <a16:creationId xmlns:a16="http://schemas.microsoft.com/office/drawing/2014/main" id="{AA9EC1B8-F328-EE4C-B8C4-7F67D56E1506}"/>
                  </a:ext>
                </a:extLst>
              </p:cNvPr>
              <p:cNvCxnSpPr>
                <a:cxnSpLocks noChangeShapeType="1"/>
                <a:stCxn id="29" idx="5"/>
                <a:endCxn id="30" idx="0"/>
              </p:cNvCxnSpPr>
              <p:nvPr/>
            </p:nvCxnSpPr>
            <p:spPr bwMode="auto">
              <a:xfrm flipH="1">
                <a:off x="1245" y="2773"/>
                <a:ext cx="2" cy="330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A3EDFC3A-9002-E64A-8201-11E61E5B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C4E65F0A-F68F-B44E-B299-0705CD463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0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CA74EED5-1C91-8640-A119-07DE0CE64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AF4B7C8B-FCD3-864D-88CF-757DBCB9D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" y="314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6" name="Text Box 22">
              <a:extLst>
                <a:ext uri="{FF2B5EF4-FFF2-40B4-BE49-F238E27FC236}">
                  <a16:creationId xmlns:a16="http://schemas.microsoft.com/office/drawing/2014/main" id="{5ABB1886-DD1F-6540-995B-09B4EFA8B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31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B8050568-8450-6646-979D-834BE5685551}"/>
              </a:ext>
            </a:extLst>
          </p:cNvPr>
          <p:cNvSpPr/>
          <p:nvPr/>
        </p:nvSpPr>
        <p:spPr bwMode="auto">
          <a:xfrm>
            <a:off x="3199863" y="4162425"/>
            <a:ext cx="1381662" cy="1695450"/>
          </a:xfrm>
          <a:custGeom>
            <a:avLst/>
            <a:gdLst>
              <a:gd name="connsiteX0" fmla="*/ 1248312 w 1381662"/>
              <a:gd name="connsiteY0" fmla="*/ 0 h 1695450"/>
              <a:gd name="connsiteX1" fmla="*/ 1257837 w 1381662"/>
              <a:gd name="connsiteY1" fmla="*/ 95250 h 1695450"/>
              <a:gd name="connsiteX2" fmla="*/ 1286412 w 1381662"/>
              <a:gd name="connsiteY2" fmla="*/ 542925 h 1695450"/>
              <a:gd name="connsiteX3" fmla="*/ 1295937 w 1381662"/>
              <a:gd name="connsiteY3" fmla="*/ 828675 h 1695450"/>
              <a:gd name="connsiteX4" fmla="*/ 1305462 w 1381662"/>
              <a:gd name="connsiteY4" fmla="*/ 876300 h 1695450"/>
              <a:gd name="connsiteX5" fmla="*/ 1314987 w 1381662"/>
              <a:gd name="connsiteY5" fmla="*/ 942975 h 1695450"/>
              <a:gd name="connsiteX6" fmla="*/ 1324512 w 1381662"/>
              <a:gd name="connsiteY6" fmla="*/ 990600 h 1695450"/>
              <a:gd name="connsiteX7" fmla="*/ 1334037 w 1381662"/>
              <a:gd name="connsiteY7" fmla="*/ 1066800 h 1695450"/>
              <a:gd name="connsiteX8" fmla="*/ 1343562 w 1381662"/>
              <a:gd name="connsiteY8" fmla="*/ 1133475 h 1695450"/>
              <a:gd name="connsiteX9" fmla="*/ 1362612 w 1381662"/>
              <a:gd name="connsiteY9" fmla="*/ 1219200 h 1695450"/>
              <a:gd name="connsiteX10" fmla="*/ 1381662 w 1381662"/>
              <a:gd name="connsiteY10" fmla="*/ 1362075 h 1695450"/>
              <a:gd name="connsiteX11" fmla="*/ 1372137 w 1381662"/>
              <a:gd name="connsiteY11" fmla="*/ 1581150 h 1695450"/>
              <a:gd name="connsiteX12" fmla="*/ 1353087 w 1381662"/>
              <a:gd name="connsiteY12" fmla="*/ 1638300 h 1695450"/>
              <a:gd name="connsiteX13" fmla="*/ 1276887 w 1381662"/>
              <a:gd name="connsiteY13" fmla="*/ 1685925 h 1695450"/>
              <a:gd name="connsiteX14" fmla="*/ 1248312 w 1381662"/>
              <a:gd name="connsiteY14" fmla="*/ 1695450 h 1695450"/>
              <a:gd name="connsiteX15" fmla="*/ 1162587 w 1381662"/>
              <a:gd name="connsiteY15" fmla="*/ 1676400 h 1695450"/>
              <a:gd name="connsiteX16" fmla="*/ 1134012 w 1381662"/>
              <a:gd name="connsiteY16" fmla="*/ 1657350 h 1695450"/>
              <a:gd name="connsiteX17" fmla="*/ 1086387 w 1381662"/>
              <a:gd name="connsiteY17" fmla="*/ 1647825 h 1695450"/>
              <a:gd name="connsiteX18" fmla="*/ 1029237 w 1381662"/>
              <a:gd name="connsiteY18" fmla="*/ 1628775 h 1695450"/>
              <a:gd name="connsiteX19" fmla="*/ 924462 w 1381662"/>
              <a:gd name="connsiteY19" fmla="*/ 1581150 h 1695450"/>
              <a:gd name="connsiteX20" fmla="*/ 895887 w 1381662"/>
              <a:gd name="connsiteY20" fmla="*/ 1562100 h 1695450"/>
              <a:gd name="connsiteX21" fmla="*/ 867312 w 1381662"/>
              <a:gd name="connsiteY21" fmla="*/ 1552575 h 1695450"/>
              <a:gd name="connsiteX22" fmla="*/ 838737 w 1381662"/>
              <a:gd name="connsiteY22" fmla="*/ 1533525 h 1695450"/>
              <a:gd name="connsiteX23" fmla="*/ 781587 w 1381662"/>
              <a:gd name="connsiteY23" fmla="*/ 1514475 h 1695450"/>
              <a:gd name="connsiteX24" fmla="*/ 753012 w 1381662"/>
              <a:gd name="connsiteY24" fmla="*/ 1495425 h 1695450"/>
              <a:gd name="connsiteX25" fmla="*/ 714912 w 1381662"/>
              <a:gd name="connsiteY25" fmla="*/ 1485900 h 1695450"/>
              <a:gd name="connsiteX26" fmla="*/ 676812 w 1381662"/>
              <a:gd name="connsiteY26" fmla="*/ 1466850 h 1695450"/>
              <a:gd name="connsiteX27" fmla="*/ 648237 w 1381662"/>
              <a:gd name="connsiteY27" fmla="*/ 1457325 h 1695450"/>
              <a:gd name="connsiteX28" fmla="*/ 619662 w 1381662"/>
              <a:gd name="connsiteY28" fmla="*/ 1438275 h 1695450"/>
              <a:gd name="connsiteX29" fmla="*/ 543462 w 1381662"/>
              <a:gd name="connsiteY29" fmla="*/ 1419225 h 1695450"/>
              <a:gd name="connsiteX30" fmla="*/ 514887 w 1381662"/>
              <a:gd name="connsiteY30" fmla="*/ 1409700 h 1695450"/>
              <a:gd name="connsiteX31" fmla="*/ 410112 w 1381662"/>
              <a:gd name="connsiteY31" fmla="*/ 1381125 h 1695450"/>
              <a:gd name="connsiteX32" fmla="*/ 372012 w 1381662"/>
              <a:gd name="connsiteY32" fmla="*/ 1362075 h 1695450"/>
              <a:gd name="connsiteX33" fmla="*/ 267237 w 1381662"/>
              <a:gd name="connsiteY33" fmla="*/ 1323975 h 1695450"/>
              <a:gd name="connsiteX34" fmla="*/ 238662 w 1381662"/>
              <a:gd name="connsiteY34" fmla="*/ 1314450 h 1695450"/>
              <a:gd name="connsiteX35" fmla="*/ 171987 w 1381662"/>
              <a:gd name="connsiteY35" fmla="*/ 1295400 h 1695450"/>
              <a:gd name="connsiteX36" fmla="*/ 143412 w 1381662"/>
              <a:gd name="connsiteY36" fmla="*/ 1276350 h 1695450"/>
              <a:gd name="connsiteX37" fmla="*/ 86262 w 1381662"/>
              <a:gd name="connsiteY37" fmla="*/ 1257300 h 1695450"/>
              <a:gd name="connsiteX38" fmla="*/ 57687 w 1381662"/>
              <a:gd name="connsiteY38" fmla="*/ 1247775 h 1695450"/>
              <a:gd name="connsiteX39" fmla="*/ 537 w 1381662"/>
              <a:gd name="connsiteY39" fmla="*/ 1219200 h 1695450"/>
              <a:gd name="connsiteX40" fmla="*/ 10062 w 1381662"/>
              <a:gd name="connsiteY40" fmla="*/ 121920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81662" h="1695450">
                <a:moveTo>
                  <a:pt x="1248312" y="0"/>
                </a:moveTo>
                <a:cubicBezTo>
                  <a:pt x="1251487" y="31750"/>
                  <a:pt x="1254948" y="63473"/>
                  <a:pt x="1257837" y="95250"/>
                </a:cubicBezTo>
                <a:cubicBezTo>
                  <a:pt x="1271374" y="244157"/>
                  <a:pt x="1280436" y="393534"/>
                  <a:pt x="1286412" y="542925"/>
                </a:cubicBezTo>
                <a:cubicBezTo>
                  <a:pt x="1290221" y="638152"/>
                  <a:pt x="1290500" y="733527"/>
                  <a:pt x="1295937" y="828675"/>
                </a:cubicBezTo>
                <a:cubicBezTo>
                  <a:pt x="1296861" y="844838"/>
                  <a:pt x="1302800" y="860331"/>
                  <a:pt x="1305462" y="876300"/>
                </a:cubicBezTo>
                <a:cubicBezTo>
                  <a:pt x="1309153" y="898445"/>
                  <a:pt x="1311296" y="920830"/>
                  <a:pt x="1314987" y="942975"/>
                </a:cubicBezTo>
                <a:cubicBezTo>
                  <a:pt x="1317649" y="958944"/>
                  <a:pt x="1322050" y="974599"/>
                  <a:pt x="1324512" y="990600"/>
                </a:cubicBezTo>
                <a:cubicBezTo>
                  <a:pt x="1328404" y="1015900"/>
                  <a:pt x="1330654" y="1041427"/>
                  <a:pt x="1334037" y="1066800"/>
                </a:cubicBezTo>
                <a:cubicBezTo>
                  <a:pt x="1337004" y="1089054"/>
                  <a:pt x="1340148" y="1111285"/>
                  <a:pt x="1343562" y="1133475"/>
                </a:cubicBezTo>
                <a:cubicBezTo>
                  <a:pt x="1374496" y="1334543"/>
                  <a:pt x="1336708" y="1102632"/>
                  <a:pt x="1362612" y="1219200"/>
                </a:cubicBezTo>
                <a:cubicBezTo>
                  <a:pt x="1372113" y="1261955"/>
                  <a:pt x="1377076" y="1320804"/>
                  <a:pt x="1381662" y="1362075"/>
                </a:cubicBezTo>
                <a:cubicBezTo>
                  <a:pt x="1378487" y="1435100"/>
                  <a:pt x="1379658" y="1508444"/>
                  <a:pt x="1372137" y="1581150"/>
                </a:cubicBezTo>
                <a:cubicBezTo>
                  <a:pt x="1370071" y="1601124"/>
                  <a:pt x="1364226" y="1621592"/>
                  <a:pt x="1353087" y="1638300"/>
                </a:cubicBezTo>
                <a:cubicBezTo>
                  <a:pt x="1322898" y="1683583"/>
                  <a:pt x="1344897" y="1663255"/>
                  <a:pt x="1276887" y="1685925"/>
                </a:cubicBezTo>
                <a:lnTo>
                  <a:pt x="1248312" y="1695450"/>
                </a:lnTo>
                <a:cubicBezTo>
                  <a:pt x="1239836" y="1693755"/>
                  <a:pt x="1174357" y="1681444"/>
                  <a:pt x="1162587" y="1676400"/>
                </a:cubicBezTo>
                <a:cubicBezTo>
                  <a:pt x="1152065" y="1671891"/>
                  <a:pt x="1144731" y="1661370"/>
                  <a:pt x="1134012" y="1657350"/>
                </a:cubicBezTo>
                <a:cubicBezTo>
                  <a:pt x="1118853" y="1651666"/>
                  <a:pt x="1102006" y="1652085"/>
                  <a:pt x="1086387" y="1647825"/>
                </a:cubicBezTo>
                <a:cubicBezTo>
                  <a:pt x="1067014" y="1642541"/>
                  <a:pt x="1047979" y="1635983"/>
                  <a:pt x="1029237" y="1628775"/>
                </a:cubicBezTo>
                <a:cubicBezTo>
                  <a:pt x="1007160" y="1620284"/>
                  <a:pt x="950337" y="1595936"/>
                  <a:pt x="924462" y="1581150"/>
                </a:cubicBezTo>
                <a:cubicBezTo>
                  <a:pt x="914523" y="1575470"/>
                  <a:pt x="906126" y="1567220"/>
                  <a:pt x="895887" y="1562100"/>
                </a:cubicBezTo>
                <a:cubicBezTo>
                  <a:pt x="886907" y="1557610"/>
                  <a:pt x="876292" y="1557065"/>
                  <a:pt x="867312" y="1552575"/>
                </a:cubicBezTo>
                <a:cubicBezTo>
                  <a:pt x="857073" y="1547455"/>
                  <a:pt x="849198" y="1538174"/>
                  <a:pt x="838737" y="1533525"/>
                </a:cubicBezTo>
                <a:cubicBezTo>
                  <a:pt x="820387" y="1525370"/>
                  <a:pt x="798295" y="1525614"/>
                  <a:pt x="781587" y="1514475"/>
                </a:cubicBezTo>
                <a:cubicBezTo>
                  <a:pt x="772062" y="1508125"/>
                  <a:pt x="763534" y="1499934"/>
                  <a:pt x="753012" y="1495425"/>
                </a:cubicBezTo>
                <a:cubicBezTo>
                  <a:pt x="740980" y="1490268"/>
                  <a:pt x="727169" y="1490497"/>
                  <a:pt x="714912" y="1485900"/>
                </a:cubicBezTo>
                <a:cubicBezTo>
                  <a:pt x="701617" y="1480914"/>
                  <a:pt x="689863" y="1472443"/>
                  <a:pt x="676812" y="1466850"/>
                </a:cubicBezTo>
                <a:cubicBezTo>
                  <a:pt x="667584" y="1462895"/>
                  <a:pt x="657217" y="1461815"/>
                  <a:pt x="648237" y="1457325"/>
                </a:cubicBezTo>
                <a:cubicBezTo>
                  <a:pt x="637998" y="1452205"/>
                  <a:pt x="630420" y="1442187"/>
                  <a:pt x="619662" y="1438275"/>
                </a:cubicBezTo>
                <a:cubicBezTo>
                  <a:pt x="595057" y="1429328"/>
                  <a:pt x="568300" y="1427504"/>
                  <a:pt x="543462" y="1419225"/>
                </a:cubicBezTo>
                <a:cubicBezTo>
                  <a:pt x="533937" y="1416050"/>
                  <a:pt x="524573" y="1412342"/>
                  <a:pt x="514887" y="1409700"/>
                </a:cubicBezTo>
                <a:cubicBezTo>
                  <a:pt x="501532" y="1406058"/>
                  <a:pt x="435690" y="1392087"/>
                  <a:pt x="410112" y="1381125"/>
                </a:cubicBezTo>
                <a:cubicBezTo>
                  <a:pt x="397061" y="1375532"/>
                  <a:pt x="384987" y="1367842"/>
                  <a:pt x="372012" y="1362075"/>
                </a:cubicBezTo>
                <a:cubicBezTo>
                  <a:pt x="332250" y="1344403"/>
                  <a:pt x="309476" y="1338055"/>
                  <a:pt x="267237" y="1323975"/>
                </a:cubicBezTo>
                <a:cubicBezTo>
                  <a:pt x="257712" y="1320800"/>
                  <a:pt x="248402" y="1316885"/>
                  <a:pt x="238662" y="1314450"/>
                </a:cubicBezTo>
                <a:cubicBezTo>
                  <a:pt x="226455" y="1311398"/>
                  <a:pt x="185652" y="1302232"/>
                  <a:pt x="171987" y="1295400"/>
                </a:cubicBezTo>
                <a:cubicBezTo>
                  <a:pt x="161748" y="1290280"/>
                  <a:pt x="153873" y="1280999"/>
                  <a:pt x="143412" y="1276350"/>
                </a:cubicBezTo>
                <a:cubicBezTo>
                  <a:pt x="125062" y="1268195"/>
                  <a:pt x="105312" y="1263650"/>
                  <a:pt x="86262" y="1257300"/>
                </a:cubicBezTo>
                <a:cubicBezTo>
                  <a:pt x="76737" y="1254125"/>
                  <a:pt x="66041" y="1253344"/>
                  <a:pt x="57687" y="1247775"/>
                </a:cubicBezTo>
                <a:cubicBezTo>
                  <a:pt x="-24205" y="1193180"/>
                  <a:pt x="79407" y="1258635"/>
                  <a:pt x="537" y="1219200"/>
                </a:cubicBezTo>
                <a:cubicBezTo>
                  <a:pt x="-2303" y="1217780"/>
                  <a:pt x="6887" y="1219200"/>
                  <a:pt x="10062" y="1219200"/>
                </a:cubicBezTo>
              </a:path>
            </a:pathLst>
          </a:cu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FFAFE1D-6457-1E44-A0BD-23DA2D71DBD7}"/>
              </a:ext>
            </a:extLst>
          </p:cNvPr>
          <p:cNvSpPr/>
          <p:nvPr/>
        </p:nvSpPr>
        <p:spPr bwMode="auto">
          <a:xfrm>
            <a:off x="3075759" y="3676650"/>
            <a:ext cx="1848666" cy="1514475"/>
          </a:xfrm>
          <a:custGeom>
            <a:avLst/>
            <a:gdLst>
              <a:gd name="connsiteX0" fmla="*/ 1324791 w 1848666"/>
              <a:gd name="connsiteY0" fmla="*/ 238125 h 1514475"/>
              <a:gd name="connsiteX1" fmla="*/ 1372416 w 1848666"/>
              <a:gd name="connsiteY1" fmla="*/ 247650 h 1514475"/>
              <a:gd name="connsiteX2" fmla="*/ 1477191 w 1848666"/>
              <a:gd name="connsiteY2" fmla="*/ 266700 h 1514475"/>
              <a:gd name="connsiteX3" fmla="*/ 1553391 w 1848666"/>
              <a:gd name="connsiteY3" fmla="*/ 285750 h 1514475"/>
              <a:gd name="connsiteX4" fmla="*/ 1581966 w 1848666"/>
              <a:gd name="connsiteY4" fmla="*/ 295275 h 1514475"/>
              <a:gd name="connsiteX5" fmla="*/ 1648641 w 1848666"/>
              <a:gd name="connsiteY5" fmla="*/ 314325 h 1514475"/>
              <a:gd name="connsiteX6" fmla="*/ 1724841 w 1848666"/>
              <a:gd name="connsiteY6" fmla="*/ 342900 h 1514475"/>
              <a:gd name="connsiteX7" fmla="*/ 1839141 w 1848666"/>
              <a:gd name="connsiteY7" fmla="*/ 304800 h 1514475"/>
              <a:gd name="connsiteX8" fmla="*/ 1848666 w 1848666"/>
              <a:gd name="connsiteY8" fmla="*/ 266700 h 1514475"/>
              <a:gd name="connsiteX9" fmla="*/ 1810566 w 1848666"/>
              <a:gd name="connsiteY9" fmla="*/ 180975 h 1514475"/>
              <a:gd name="connsiteX10" fmla="*/ 1753416 w 1848666"/>
              <a:gd name="connsiteY10" fmla="*/ 133350 h 1514475"/>
              <a:gd name="connsiteX11" fmla="*/ 1715316 w 1848666"/>
              <a:gd name="connsiteY11" fmla="*/ 104775 h 1514475"/>
              <a:gd name="connsiteX12" fmla="*/ 1686741 w 1848666"/>
              <a:gd name="connsiteY12" fmla="*/ 95250 h 1514475"/>
              <a:gd name="connsiteX13" fmla="*/ 1610541 w 1848666"/>
              <a:gd name="connsiteY13" fmla="*/ 57150 h 1514475"/>
              <a:gd name="connsiteX14" fmla="*/ 1534341 w 1848666"/>
              <a:gd name="connsiteY14" fmla="*/ 38100 h 1514475"/>
              <a:gd name="connsiteX15" fmla="*/ 1486716 w 1848666"/>
              <a:gd name="connsiteY15" fmla="*/ 28575 h 1514475"/>
              <a:gd name="connsiteX16" fmla="*/ 1372416 w 1848666"/>
              <a:gd name="connsiteY16" fmla="*/ 9525 h 1514475"/>
              <a:gd name="connsiteX17" fmla="*/ 1105716 w 1848666"/>
              <a:gd name="connsiteY17" fmla="*/ 0 h 1514475"/>
              <a:gd name="connsiteX18" fmla="*/ 619941 w 1848666"/>
              <a:gd name="connsiteY18" fmla="*/ 9525 h 1514475"/>
              <a:gd name="connsiteX19" fmla="*/ 524691 w 1848666"/>
              <a:gd name="connsiteY19" fmla="*/ 19050 h 1514475"/>
              <a:gd name="connsiteX20" fmla="*/ 419916 w 1848666"/>
              <a:gd name="connsiteY20" fmla="*/ 47625 h 1514475"/>
              <a:gd name="connsiteX21" fmla="*/ 381816 w 1848666"/>
              <a:gd name="connsiteY21" fmla="*/ 57150 h 1514475"/>
              <a:gd name="connsiteX22" fmla="*/ 296091 w 1848666"/>
              <a:gd name="connsiteY22" fmla="*/ 95250 h 1514475"/>
              <a:gd name="connsiteX23" fmla="*/ 238941 w 1848666"/>
              <a:gd name="connsiteY23" fmla="*/ 114300 h 1514475"/>
              <a:gd name="connsiteX24" fmla="*/ 153216 w 1848666"/>
              <a:gd name="connsiteY24" fmla="*/ 142875 h 1514475"/>
              <a:gd name="connsiteX25" fmla="*/ 124641 w 1848666"/>
              <a:gd name="connsiteY25" fmla="*/ 152400 h 1514475"/>
              <a:gd name="connsiteX26" fmla="*/ 67491 w 1848666"/>
              <a:gd name="connsiteY26" fmla="*/ 180975 h 1514475"/>
              <a:gd name="connsiteX27" fmla="*/ 10341 w 1848666"/>
              <a:gd name="connsiteY27" fmla="*/ 219075 h 1514475"/>
              <a:gd name="connsiteX28" fmla="*/ 816 w 1848666"/>
              <a:gd name="connsiteY28" fmla="*/ 247650 h 1514475"/>
              <a:gd name="connsiteX29" fmla="*/ 29391 w 1848666"/>
              <a:gd name="connsiteY29" fmla="*/ 266700 h 1514475"/>
              <a:gd name="connsiteX30" fmla="*/ 124641 w 1848666"/>
              <a:gd name="connsiteY30" fmla="*/ 285750 h 1514475"/>
              <a:gd name="connsiteX31" fmla="*/ 648516 w 1848666"/>
              <a:gd name="connsiteY31" fmla="*/ 295275 h 1514475"/>
              <a:gd name="connsiteX32" fmla="*/ 677091 w 1848666"/>
              <a:gd name="connsiteY32" fmla="*/ 304800 h 1514475"/>
              <a:gd name="connsiteX33" fmla="*/ 743766 w 1848666"/>
              <a:gd name="connsiteY33" fmla="*/ 390525 h 1514475"/>
              <a:gd name="connsiteX34" fmla="*/ 800916 w 1848666"/>
              <a:gd name="connsiteY34" fmla="*/ 466725 h 1514475"/>
              <a:gd name="connsiteX35" fmla="*/ 819966 w 1848666"/>
              <a:gd name="connsiteY35" fmla="*/ 495300 h 1514475"/>
              <a:gd name="connsiteX36" fmla="*/ 848541 w 1848666"/>
              <a:gd name="connsiteY36" fmla="*/ 552450 h 1514475"/>
              <a:gd name="connsiteX37" fmla="*/ 877116 w 1848666"/>
              <a:gd name="connsiteY37" fmla="*/ 647700 h 1514475"/>
              <a:gd name="connsiteX38" fmla="*/ 886641 w 1848666"/>
              <a:gd name="connsiteY38" fmla="*/ 676275 h 1514475"/>
              <a:gd name="connsiteX39" fmla="*/ 896166 w 1848666"/>
              <a:gd name="connsiteY39" fmla="*/ 704850 h 1514475"/>
              <a:gd name="connsiteX40" fmla="*/ 905691 w 1848666"/>
              <a:gd name="connsiteY40" fmla="*/ 742950 h 1514475"/>
              <a:gd name="connsiteX41" fmla="*/ 924741 w 1848666"/>
              <a:gd name="connsiteY41" fmla="*/ 800100 h 1514475"/>
              <a:gd name="connsiteX42" fmla="*/ 934266 w 1848666"/>
              <a:gd name="connsiteY42" fmla="*/ 828675 h 1514475"/>
              <a:gd name="connsiteX43" fmla="*/ 943791 w 1848666"/>
              <a:gd name="connsiteY43" fmla="*/ 866775 h 1514475"/>
              <a:gd name="connsiteX44" fmla="*/ 943791 w 1848666"/>
              <a:gd name="connsiteY44" fmla="*/ 1409700 h 1514475"/>
              <a:gd name="connsiteX45" fmla="*/ 896166 w 1848666"/>
              <a:gd name="connsiteY45" fmla="*/ 1495425 h 1514475"/>
              <a:gd name="connsiteX46" fmla="*/ 839016 w 1848666"/>
              <a:gd name="connsiteY46" fmla="*/ 1514475 h 1514475"/>
              <a:gd name="connsiteX47" fmla="*/ 743766 w 1848666"/>
              <a:gd name="connsiteY47" fmla="*/ 1504950 h 1514475"/>
              <a:gd name="connsiteX48" fmla="*/ 667566 w 1848666"/>
              <a:gd name="connsiteY48" fmla="*/ 1485900 h 1514475"/>
              <a:gd name="connsiteX49" fmla="*/ 638991 w 1848666"/>
              <a:gd name="connsiteY49" fmla="*/ 1466850 h 1514475"/>
              <a:gd name="connsiteX50" fmla="*/ 600891 w 1848666"/>
              <a:gd name="connsiteY50" fmla="*/ 1457325 h 1514475"/>
              <a:gd name="connsiteX51" fmla="*/ 543741 w 1848666"/>
              <a:gd name="connsiteY51" fmla="*/ 1438275 h 1514475"/>
              <a:gd name="connsiteX52" fmla="*/ 486591 w 1848666"/>
              <a:gd name="connsiteY52" fmla="*/ 1419225 h 1514475"/>
              <a:gd name="connsiteX53" fmla="*/ 458016 w 1848666"/>
              <a:gd name="connsiteY53" fmla="*/ 1409700 h 1514475"/>
              <a:gd name="connsiteX54" fmla="*/ 343716 w 1848666"/>
              <a:gd name="connsiteY54" fmla="*/ 1390650 h 1514475"/>
              <a:gd name="connsiteX55" fmla="*/ 200841 w 1848666"/>
              <a:gd name="connsiteY55" fmla="*/ 1390650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848666" h="1514475">
                <a:moveTo>
                  <a:pt x="1324791" y="238125"/>
                </a:moveTo>
                <a:lnTo>
                  <a:pt x="1372416" y="247650"/>
                </a:lnTo>
                <a:cubicBezTo>
                  <a:pt x="1418256" y="255985"/>
                  <a:pt x="1433496" y="256616"/>
                  <a:pt x="1477191" y="266700"/>
                </a:cubicBezTo>
                <a:cubicBezTo>
                  <a:pt x="1502702" y="272587"/>
                  <a:pt x="1528553" y="277471"/>
                  <a:pt x="1553391" y="285750"/>
                </a:cubicBezTo>
                <a:cubicBezTo>
                  <a:pt x="1562916" y="288925"/>
                  <a:pt x="1572312" y="292517"/>
                  <a:pt x="1581966" y="295275"/>
                </a:cubicBezTo>
                <a:cubicBezTo>
                  <a:pt x="1606133" y="302180"/>
                  <a:pt x="1625803" y="304537"/>
                  <a:pt x="1648641" y="314325"/>
                </a:cubicBezTo>
                <a:cubicBezTo>
                  <a:pt x="1718373" y="344210"/>
                  <a:pt x="1654597" y="325339"/>
                  <a:pt x="1724841" y="342900"/>
                </a:cubicBezTo>
                <a:cubicBezTo>
                  <a:pt x="1793260" y="336058"/>
                  <a:pt x="1816104" y="358553"/>
                  <a:pt x="1839141" y="304800"/>
                </a:cubicBezTo>
                <a:cubicBezTo>
                  <a:pt x="1844298" y="292768"/>
                  <a:pt x="1845491" y="279400"/>
                  <a:pt x="1848666" y="266700"/>
                </a:cubicBezTo>
                <a:cubicBezTo>
                  <a:pt x="1834822" y="225167"/>
                  <a:pt x="1835723" y="211164"/>
                  <a:pt x="1810566" y="180975"/>
                </a:cubicBezTo>
                <a:cubicBezTo>
                  <a:pt x="1784406" y="149583"/>
                  <a:pt x="1784267" y="155387"/>
                  <a:pt x="1753416" y="133350"/>
                </a:cubicBezTo>
                <a:cubicBezTo>
                  <a:pt x="1740498" y="124123"/>
                  <a:pt x="1729099" y="112651"/>
                  <a:pt x="1715316" y="104775"/>
                </a:cubicBezTo>
                <a:cubicBezTo>
                  <a:pt x="1706599" y="99794"/>
                  <a:pt x="1695881" y="99405"/>
                  <a:pt x="1686741" y="95250"/>
                </a:cubicBezTo>
                <a:cubicBezTo>
                  <a:pt x="1660888" y="83499"/>
                  <a:pt x="1638388" y="62719"/>
                  <a:pt x="1610541" y="57150"/>
                </a:cubicBezTo>
                <a:cubicBezTo>
                  <a:pt x="1435003" y="22042"/>
                  <a:pt x="1651497" y="67389"/>
                  <a:pt x="1534341" y="38100"/>
                </a:cubicBezTo>
                <a:cubicBezTo>
                  <a:pt x="1518635" y="34173"/>
                  <a:pt x="1502520" y="32087"/>
                  <a:pt x="1486716" y="28575"/>
                </a:cubicBezTo>
                <a:cubicBezTo>
                  <a:pt x="1432299" y="16482"/>
                  <a:pt x="1444953" y="13555"/>
                  <a:pt x="1372416" y="9525"/>
                </a:cubicBezTo>
                <a:cubicBezTo>
                  <a:pt x="1283596" y="4591"/>
                  <a:pt x="1194616" y="3175"/>
                  <a:pt x="1105716" y="0"/>
                </a:cubicBezTo>
                <a:lnTo>
                  <a:pt x="619941" y="9525"/>
                </a:lnTo>
                <a:cubicBezTo>
                  <a:pt x="588050" y="10571"/>
                  <a:pt x="556165" y="13804"/>
                  <a:pt x="524691" y="19050"/>
                </a:cubicBezTo>
                <a:cubicBezTo>
                  <a:pt x="443195" y="32633"/>
                  <a:pt x="471625" y="32851"/>
                  <a:pt x="419916" y="47625"/>
                </a:cubicBezTo>
                <a:cubicBezTo>
                  <a:pt x="407329" y="51221"/>
                  <a:pt x="394355" y="53388"/>
                  <a:pt x="381816" y="57150"/>
                </a:cubicBezTo>
                <a:cubicBezTo>
                  <a:pt x="207298" y="109505"/>
                  <a:pt x="402093" y="48138"/>
                  <a:pt x="296091" y="95250"/>
                </a:cubicBezTo>
                <a:cubicBezTo>
                  <a:pt x="277741" y="103405"/>
                  <a:pt x="257991" y="107950"/>
                  <a:pt x="238941" y="114300"/>
                </a:cubicBezTo>
                <a:lnTo>
                  <a:pt x="153216" y="142875"/>
                </a:lnTo>
                <a:cubicBezTo>
                  <a:pt x="143691" y="146050"/>
                  <a:pt x="132995" y="146831"/>
                  <a:pt x="124641" y="152400"/>
                </a:cubicBezTo>
                <a:cubicBezTo>
                  <a:pt x="-2214" y="236970"/>
                  <a:pt x="185797" y="115250"/>
                  <a:pt x="67491" y="180975"/>
                </a:cubicBezTo>
                <a:cubicBezTo>
                  <a:pt x="47477" y="192094"/>
                  <a:pt x="10341" y="219075"/>
                  <a:pt x="10341" y="219075"/>
                </a:cubicBezTo>
                <a:cubicBezTo>
                  <a:pt x="7166" y="228600"/>
                  <a:pt x="-2913" y="238328"/>
                  <a:pt x="816" y="247650"/>
                </a:cubicBezTo>
                <a:cubicBezTo>
                  <a:pt x="5068" y="258279"/>
                  <a:pt x="19152" y="261580"/>
                  <a:pt x="29391" y="266700"/>
                </a:cubicBezTo>
                <a:cubicBezTo>
                  <a:pt x="53392" y="278700"/>
                  <a:pt x="105880" y="285145"/>
                  <a:pt x="124641" y="285750"/>
                </a:cubicBezTo>
                <a:cubicBezTo>
                  <a:pt x="299204" y="291381"/>
                  <a:pt x="473891" y="292100"/>
                  <a:pt x="648516" y="295275"/>
                </a:cubicBezTo>
                <a:cubicBezTo>
                  <a:pt x="658041" y="298450"/>
                  <a:pt x="668737" y="299231"/>
                  <a:pt x="677091" y="304800"/>
                </a:cubicBezTo>
                <a:cubicBezTo>
                  <a:pt x="706176" y="324190"/>
                  <a:pt x="724843" y="365295"/>
                  <a:pt x="743766" y="390525"/>
                </a:cubicBezTo>
                <a:cubicBezTo>
                  <a:pt x="762816" y="415925"/>
                  <a:pt x="783304" y="440307"/>
                  <a:pt x="800916" y="466725"/>
                </a:cubicBezTo>
                <a:cubicBezTo>
                  <a:pt x="807266" y="476250"/>
                  <a:pt x="814846" y="485061"/>
                  <a:pt x="819966" y="495300"/>
                </a:cubicBezTo>
                <a:cubicBezTo>
                  <a:pt x="859401" y="574170"/>
                  <a:pt x="793946" y="470558"/>
                  <a:pt x="848541" y="552450"/>
                </a:cubicBezTo>
                <a:cubicBezTo>
                  <a:pt x="862936" y="610031"/>
                  <a:pt x="853926" y="578131"/>
                  <a:pt x="877116" y="647700"/>
                </a:cubicBezTo>
                <a:lnTo>
                  <a:pt x="886641" y="676275"/>
                </a:lnTo>
                <a:cubicBezTo>
                  <a:pt x="889816" y="685800"/>
                  <a:pt x="893731" y="695110"/>
                  <a:pt x="896166" y="704850"/>
                </a:cubicBezTo>
                <a:cubicBezTo>
                  <a:pt x="899341" y="717550"/>
                  <a:pt x="901929" y="730411"/>
                  <a:pt x="905691" y="742950"/>
                </a:cubicBezTo>
                <a:cubicBezTo>
                  <a:pt x="911461" y="762184"/>
                  <a:pt x="918391" y="781050"/>
                  <a:pt x="924741" y="800100"/>
                </a:cubicBezTo>
                <a:cubicBezTo>
                  <a:pt x="927916" y="809625"/>
                  <a:pt x="931831" y="818935"/>
                  <a:pt x="934266" y="828675"/>
                </a:cubicBezTo>
                <a:lnTo>
                  <a:pt x="943791" y="866775"/>
                </a:lnTo>
                <a:cubicBezTo>
                  <a:pt x="963565" y="1104064"/>
                  <a:pt x="960217" y="1015473"/>
                  <a:pt x="943791" y="1409700"/>
                </a:cubicBezTo>
                <a:cubicBezTo>
                  <a:pt x="942846" y="1432380"/>
                  <a:pt x="903760" y="1492894"/>
                  <a:pt x="896166" y="1495425"/>
                </a:cubicBezTo>
                <a:lnTo>
                  <a:pt x="839016" y="1514475"/>
                </a:lnTo>
                <a:cubicBezTo>
                  <a:pt x="807266" y="1511300"/>
                  <a:pt x="775240" y="1510196"/>
                  <a:pt x="743766" y="1504950"/>
                </a:cubicBezTo>
                <a:cubicBezTo>
                  <a:pt x="717941" y="1500646"/>
                  <a:pt x="667566" y="1485900"/>
                  <a:pt x="667566" y="1485900"/>
                </a:cubicBezTo>
                <a:cubicBezTo>
                  <a:pt x="658041" y="1479550"/>
                  <a:pt x="649513" y="1471359"/>
                  <a:pt x="638991" y="1466850"/>
                </a:cubicBezTo>
                <a:cubicBezTo>
                  <a:pt x="626959" y="1461693"/>
                  <a:pt x="613430" y="1461087"/>
                  <a:pt x="600891" y="1457325"/>
                </a:cubicBezTo>
                <a:cubicBezTo>
                  <a:pt x="581657" y="1451555"/>
                  <a:pt x="562791" y="1444625"/>
                  <a:pt x="543741" y="1438275"/>
                </a:cubicBezTo>
                <a:lnTo>
                  <a:pt x="486591" y="1419225"/>
                </a:lnTo>
                <a:cubicBezTo>
                  <a:pt x="477066" y="1416050"/>
                  <a:pt x="467861" y="1411669"/>
                  <a:pt x="458016" y="1409700"/>
                </a:cubicBezTo>
                <a:cubicBezTo>
                  <a:pt x="425963" y="1403289"/>
                  <a:pt x="374295" y="1392040"/>
                  <a:pt x="343716" y="1390650"/>
                </a:cubicBezTo>
                <a:cubicBezTo>
                  <a:pt x="296140" y="1388487"/>
                  <a:pt x="248466" y="1390650"/>
                  <a:pt x="200841" y="1390650"/>
                </a:cubicBezTo>
              </a:path>
            </a:pathLst>
          </a:custGeom>
          <a:noFill/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68672"/>
      </p:ext>
    </p:extLst>
  </p:cSld>
  <p:clrMapOvr>
    <a:masterClrMapping/>
  </p:clrMapOvr>
  <p:transition advTm="7778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Date Placeholder 3">
            <a:extLst>
              <a:ext uri="{FF2B5EF4-FFF2-40B4-BE49-F238E27FC236}">
                <a16:creationId xmlns:a16="http://schemas.microsoft.com/office/drawing/2014/main" id="{D04F48D9-0D15-5F44-B499-5E44ABE78F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WWW 2021</a:t>
            </a:r>
          </a:p>
        </p:txBody>
      </p:sp>
      <p:sp>
        <p:nvSpPr>
          <p:cNvPr id="109570" name="Footer Placeholder 4">
            <a:extLst>
              <a:ext uri="{FF2B5EF4-FFF2-40B4-BE49-F238E27FC236}">
                <a16:creationId xmlns:a16="http://schemas.microsoft.com/office/drawing/2014/main" id="{74B3C787-ECCB-2A4F-9558-77796BFF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S. Fakhraei and  C. Faloutsos</a:t>
            </a:r>
          </a:p>
        </p:txBody>
      </p:sp>
      <p:sp>
        <p:nvSpPr>
          <p:cNvPr id="109571" name="Slide Number Placeholder 5">
            <a:extLst>
              <a:ext uri="{FF2B5EF4-FFF2-40B4-BE49-F238E27FC236}">
                <a16:creationId xmlns:a16="http://schemas.microsoft.com/office/drawing/2014/main" id="{4E77DFE3-9C31-2542-A811-1D141F20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8D018-D970-9B44-A251-113D2BE20CE3}" type="slidenum">
              <a:rPr lang="en-US" altLang="en-US" sz="1400"/>
              <a:pPr/>
              <a:t>52</a:t>
            </a:fld>
            <a:endParaRPr lang="en-US" altLang="en-US" sz="1400"/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6DE1AED8-F2A9-7146-A1D7-35084D8AB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Extension: Personalized P.R.</a:t>
            </a:r>
          </a:p>
        </p:txBody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5754C47-6A54-C240-BEDC-EF15D2388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close is ‘4’ to ‘2’?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(or: if I like page/node ‘2’, what else would you </a:t>
            </a:r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recommend</a:t>
            </a:r>
            <a:r>
              <a:rPr lang="en-US" altLang="en-US" dirty="0">
                <a:ea typeface="ＭＳ Ｐゴシック" panose="020B0600070205080204" pitchFamily="34" charset="-128"/>
              </a:rPr>
              <a:t>?)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929FF76E-FE21-2F48-BFD6-CD725CD1F81F}"/>
              </a:ext>
            </a:extLst>
          </p:cNvPr>
          <p:cNvGrpSpPr>
            <a:grpSpLocks/>
          </p:cNvGrpSpPr>
          <p:nvPr/>
        </p:nvGrpSpPr>
        <p:grpSpPr bwMode="auto">
          <a:xfrm>
            <a:off x="2686050" y="3771900"/>
            <a:ext cx="2571750" cy="1966913"/>
            <a:chOff x="432" y="2400"/>
            <a:chExt cx="1620" cy="1239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70424A47-C868-1A4D-B765-32998566F2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48"/>
              <a:ext cx="1584" cy="1104"/>
              <a:chOff x="720" y="2676"/>
              <a:chExt cx="847" cy="540"/>
            </a:xfrm>
          </p:grpSpPr>
          <p:sp>
            <p:nvSpPr>
              <p:cNvPr id="27" name="Oval 6">
                <a:extLst>
                  <a:ext uri="{FF2B5EF4-FFF2-40B4-BE49-F238E27FC236}">
                    <a16:creationId xmlns:a16="http://schemas.microsoft.com/office/drawing/2014/main" id="{9B598D48-F193-5F43-97E3-B7855EC39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" y="3036"/>
                <a:ext cx="101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Oval 7">
                <a:extLst>
                  <a:ext uri="{FF2B5EF4-FFF2-40B4-BE49-F238E27FC236}">
                    <a16:creationId xmlns:a16="http://schemas.microsoft.com/office/drawing/2014/main" id="{88EE4935-6884-4045-B011-09C0AE975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Oval 8">
                <a:extLst>
                  <a:ext uri="{FF2B5EF4-FFF2-40B4-BE49-F238E27FC236}">
                    <a16:creationId xmlns:a16="http://schemas.microsoft.com/office/drawing/2014/main" id="{EE945175-233F-5D40-B8E9-820698CA6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676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Oval 9">
                <a:extLst>
                  <a:ext uri="{FF2B5EF4-FFF2-40B4-BE49-F238E27FC236}">
                    <a16:creationId xmlns:a16="http://schemas.microsoft.com/office/drawing/2014/main" id="{672A0D63-C884-064D-B982-70F6FFB26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3108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Oval 10">
                <a:extLst>
                  <a:ext uri="{FF2B5EF4-FFF2-40B4-BE49-F238E27FC236}">
                    <a16:creationId xmlns:a16="http://schemas.microsoft.com/office/drawing/2014/main" id="{3AD97497-6137-C242-B6A7-93AE03C29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32" name="AutoShape 11">
                <a:extLst>
                  <a:ext uri="{FF2B5EF4-FFF2-40B4-BE49-F238E27FC236}">
                    <a16:creationId xmlns:a16="http://schemas.microsoft.com/office/drawing/2014/main" id="{9EFB363D-640A-9E48-9BE3-8D4EA9C68BD9}"/>
                  </a:ext>
                </a:extLst>
              </p:cNvPr>
              <p:cNvCxnSpPr>
                <a:cxnSpLocks noChangeShapeType="1"/>
                <a:stCxn id="29" idx="6"/>
                <a:endCxn id="28" idx="2"/>
              </p:cNvCxnSpPr>
              <p:nvPr/>
            </p:nvCxnSpPr>
            <p:spPr bwMode="auto">
              <a:xfrm>
                <a:off x="1266" y="2730"/>
                <a:ext cx="196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12">
                <a:extLst>
                  <a:ext uri="{FF2B5EF4-FFF2-40B4-BE49-F238E27FC236}">
                    <a16:creationId xmlns:a16="http://schemas.microsoft.com/office/drawing/2014/main" id="{C6ED4193-A032-494A-BCFE-54EB08712B61}"/>
                  </a:ext>
                </a:extLst>
              </p:cNvPr>
              <p:cNvCxnSpPr>
                <a:cxnSpLocks noChangeShapeType="1"/>
                <a:stCxn id="30" idx="6"/>
                <a:endCxn id="28" idx="3"/>
              </p:cNvCxnSpPr>
              <p:nvPr/>
            </p:nvCxnSpPr>
            <p:spPr bwMode="auto">
              <a:xfrm flipV="1">
                <a:off x="1300" y="2808"/>
                <a:ext cx="180" cy="354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13">
                <a:extLst>
                  <a:ext uri="{FF2B5EF4-FFF2-40B4-BE49-F238E27FC236}">
                    <a16:creationId xmlns:a16="http://schemas.microsoft.com/office/drawing/2014/main" id="{559FDF69-6E75-374B-8F77-DC3D8FA6A19E}"/>
                  </a:ext>
                </a:extLst>
              </p:cNvPr>
              <p:cNvCxnSpPr>
                <a:cxnSpLocks noChangeShapeType="1"/>
                <a:stCxn id="31" idx="6"/>
                <a:endCxn id="29" idx="2"/>
              </p:cNvCxnSpPr>
              <p:nvPr/>
            </p:nvCxnSpPr>
            <p:spPr bwMode="auto">
              <a:xfrm flipV="1">
                <a:off x="825" y="2730"/>
                <a:ext cx="332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14">
                <a:extLst>
                  <a:ext uri="{FF2B5EF4-FFF2-40B4-BE49-F238E27FC236}">
                    <a16:creationId xmlns:a16="http://schemas.microsoft.com/office/drawing/2014/main" id="{757CE96A-6783-3947-924A-AA9F7471264A}"/>
                  </a:ext>
                </a:extLst>
              </p:cNvPr>
              <p:cNvCxnSpPr>
                <a:cxnSpLocks noChangeShapeType="1"/>
                <a:stCxn id="27" idx="7"/>
                <a:endCxn id="29" idx="3"/>
              </p:cNvCxnSpPr>
              <p:nvPr/>
            </p:nvCxnSpPr>
            <p:spPr bwMode="auto">
              <a:xfrm flipV="1">
                <a:off x="875" y="2772"/>
                <a:ext cx="300" cy="27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15">
                <a:extLst>
                  <a:ext uri="{FF2B5EF4-FFF2-40B4-BE49-F238E27FC236}">
                    <a16:creationId xmlns:a16="http://schemas.microsoft.com/office/drawing/2014/main" id="{7C19255B-7A89-434B-B66E-3BE934413FB2}"/>
                  </a:ext>
                </a:extLst>
              </p:cNvPr>
              <p:cNvCxnSpPr>
                <a:cxnSpLocks noChangeShapeType="1"/>
                <a:stCxn id="30" idx="2"/>
                <a:endCxn id="27" idx="6"/>
              </p:cNvCxnSpPr>
              <p:nvPr/>
            </p:nvCxnSpPr>
            <p:spPr bwMode="auto">
              <a:xfrm flipH="1" flipV="1">
                <a:off x="894" y="3090"/>
                <a:ext cx="295" cy="72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AutoShape 16">
                <a:extLst>
                  <a:ext uri="{FF2B5EF4-FFF2-40B4-BE49-F238E27FC236}">
                    <a16:creationId xmlns:a16="http://schemas.microsoft.com/office/drawing/2014/main" id="{F036E902-F916-094B-81DC-142A983F8721}"/>
                  </a:ext>
                </a:extLst>
              </p:cNvPr>
              <p:cNvCxnSpPr>
                <a:cxnSpLocks noChangeShapeType="1"/>
                <a:stCxn id="28" idx="0"/>
                <a:endCxn id="31" idx="1"/>
              </p:cNvCxnSpPr>
              <p:nvPr/>
            </p:nvCxnSpPr>
            <p:spPr bwMode="auto">
              <a:xfrm rot="16200000" flipH="1" flipV="1">
                <a:off x="1118" y="2324"/>
                <a:ext cx="16" cy="781"/>
              </a:xfrm>
              <a:prstGeom prst="curvedConnector3">
                <a:avLst>
                  <a:gd name="adj1" fmla="val -868750"/>
                </a:avLst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AutoShape 17">
                <a:extLst>
                  <a:ext uri="{FF2B5EF4-FFF2-40B4-BE49-F238E27FC236}">
                    <a16:creationId xmlns:a16="http://schemas.microsoft.com/office/drawing/2014/main" id="{AA9EC1B8-F328-EE4C-B8C4-7F67D56E1506}"/>
                  </a:ext>
                </a:extLst>
              </p:cNvPr>
              <p:cNvCxnSpPr>
                <a:cxnSpLocks noChangeShapeType="1"/>
                <a:stCxn id="29" idx="5"/>
                <a:endCxn id="30" idx="0"/>
              </p:cNvCxnSpPr>
              <p:nvPr/>
            </p:nvCxnSpPr>
            <p:spPr bwMode="auto">
              <a:xfrm flipH="1">
                <a:off x="1245" y="2773"/>
                <a:ext cx="2" cy="330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A3EDFC3A-9002-E64A-8201-11E61E5B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C4E65F0A-F68F-B44E-B299-0705CD463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0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CA74EED5-1C91-8640-A119-07DE0CE64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AF4B7C8B-FCD3-864D-88CF-757DBCB9D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" y="314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6" name="Text Box 22">
              <a:extLst>
                <a:ext uri="{FF2B5EF4-FFF2-40B4-BE49-F238E27FC236}">
                  <a16:creationId xmlns:a16="http://schemas.microsoft.com/office/drawing/2014/main" id="{5ABB1886-DD1F-6540-995B-09B4EFA8B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31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8045E20-D66B-D54C-8004-9675598E38C4}"/>
              </a:ext>
            </a:extLst>
          </p:cNvPr>
          <p:cNvSpPr txBox="1"/>
          <p:nvPr/>
        </p:nvSpPr>
        <p:spPr>
          <a:xfrm>
            <a:off x="5508419" y="3451940"/>
            <a:ext cx="350223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High score (A -&gt; B) if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Many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Short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Heavy</a:t>
            </a:r>
          </a:p>
          <a:p>
            <a:pPr algn="l"/>
            <a:r>
              <a:rPr lang="en-US" dirty="0">
                <a:latin typeface="+mn-lt"/>
              </a:rPr>
              <a:t>paths A-&gt;B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CF83ED7C-476F-F84B-8D0C-8723F1A355B3}"/>
              </a:ext>
            </a:extLst>
          </p:cNvPr>
          <p:cNvSpPr/>
          <p:nvPr/>
        </p:nvSpPr>
        <p:spPr bwMode="auto">
          <a:xfrm>
            <a:off x="3075759" y="3676650"/>
            <a:ext cx="1848666" cy="1514475"/>
          </a:xfrm>
          <a:custGeom>
            <a:avLst/>
            <a:gdLst>
              <a:gd name="connsiteX0" fmla="*/ 1324791 w 1848666"/>
              <a:gd name="connsiteY0" fmla="*/ 238125 h 1514475"/>
              <a:gd name="connsiteX1" fmla="*/ 1372416 w 1848666"/>
              <a:gd name="connsiteY1" fmla="*/ 247650 h 1514475"/>
              <a:gd name="connsiteX2" fmla="*/ 1477191 w 1848666"/>
              <a:gd name="connsiteY2" fmla="*/ 266700 h 1514475"/>
              <a:gd name="connsiteX3" fmla="*/ 1553391 w 1848666"/>
              <a:gd name="connsiteY3" fmla="*/ 285750 h 1514475"/>
              <a:gd name="connsiteX4" fmla="*/ 1581966 w 1848666"/>
              <a:gd name="connsiteY4" fmla="*/ 295275 h 1514475"/>
              <a:gd name="connsiteX5" fmla="*/ 1648641 w 1848666"/>
              <a:gd name="connsiteY5" fmla="*/ 314325 h 1514475"/>
              <a:gd name="connsiteX6" fmla="*/ 1724841 w 1848666"/>
              <a:gd name="connsiteY6" fmla="*/ 342900 h 1514475"/>
              <a:gd name="connsiteX7" fmla="*/ 1839141 w 1848666"/>
              <a:gd name="connsiteY7" fmla="*/ 304800 h 1514475"/>
              <a:gd name="connsiteX8" fmla="*/ 1848666 w 1848666"/>
              <a:gd name="connsiteY8" fmla="*/ 266700 h 1514475"/>
              <a:gd name="connsiteX9" fmla="*/ 1810566 w 1848666"/>
              <a:gd name="connsiteY9" fmla="*/ 180975 h 1514475"/>
              <a:gd name="connsiteX10" fmla="*/ 1753416 w 1848666"/>
              <a:gd name="connsiteY10" fmla="*/ 133350 h 1514475"/>
              <a:gd name="connsiteX11" fmla="*/ 1715316 w 1848666"/>
              <a:gd name="connsiteY11" fmla="*/ 104775 h 1514475"/>
              <a:gd name="connsiteX12" fmla="*/ 1686741 w 1848666"/>
              <a:gd name="connsiteY12" fmla="*/ 95250 h 1514475"/>
              <a:gd name="connsiteX13" fmla="*/ 1610541 w 1848666"/>
              <a:gd name="connsiteY13" fmla="*/ 57150 h 1514475"/>
              <a:gd name="connsiteX14" fmla="*/ 1534341 w 1848666"/>
              <a:gd name="connsiteY14" fmla="*/ 38100 h 1514475"/>
              <a:gd name="connsiteX15" fmla="*/ 1486716 w 1848666"/>
              <a:gd name="connsiteY15" fmla="*/ 28575 h 1514475"/>
              <a:gd name="connsiteX16" fmla="*/ 1372416 w 1848666"/>
              <a:gd name="connsiteY16" fmla="*/ 9525 h 1514475"/>
              <a:gd name="connsiteX17" fmla="*/ 1105716 w 1848666"/>
              <a:gd name="connsiteY17" fmla="*/ 0 h 1514475"/>
              <a:gd name="connsiteX18" fmla="*/ 619941 w 1848666"/>
              <a:gd name="connsiteY18" fmla="*/ 9525 h 1514475"/>
              <a:gd name="connsiteX19" fmla="*/ 524691 w 1848666"/>
              <a:gd name="connsiteY19" fmla="*/ 19050 h 1514475"/>
              <a:gd name="connsiteX20" fmla="*/ 419916 w 1848666"/>
              <a:gd name="connsiteY20" fmla="*/ 47625 h 1514475"/>
              <a:gd name="connsiteX21" fmla="*/ 381816 w 1848666"/>
              <a:gd name="connsiteY21" fmla="*/ 57150 h 1514475"/>
              <a:gd name="connsiteX22" fmla="*/ 296091 w 1848666"/>
              <a:gd name="connsiteY22" fmla="*/ 95250 h 1514475"/>
              <a:gd name="connsiteX23" fmla="*/ 238941 w 1848666"/>
              <a:gd name="connsiteY23" fmla="*/ 114300 h 1514475"/>
              <a:gd name="connsiteX24" fmla="*/ 153216 w 1848666"/>
              <a:gd name="connsiteY24" fmla="*/ 142875 h 1514475"/>
              <a:gd name="connsiteX25" fmla="*/ 124641 w 1848666"/>
              <a:gd name="connsiteY25" fmla="*/ 152400 h 1514475"/>
              <a:gd name="connsiteX26" fmla="*/ 67491 w 1848666"/>
              <a:gd name="connsiteY26" fmla="*/ 180975 h 1514475"/>
              <a:gd name="connsiteX27" fmla="*/ 10341 w 1848666"/>
              <a:gd name="connsiteY27" fmla="*/ 219075 h 1514475"/>
              <a:gd name="connsiteX28" fmla="*/ 816 w 1848666"/>
              <a:gd name="connsiteY28" fmla="*/ 247650 h 1514475"/>
              <a:gd name="connsiteX29" fmla="*/ 29391 w 1848666"/>
              <a:gd name="connsiteY29" fmla="*/ 266700 h 1514475"/>
              <a:gd name="connsiteX30" fmla="*/ 124641 w 1848666"/>
              <a:gd name="connsiteY30" fmla="*/ 285750 h 1514475"/>
              <a:gd name="connsiteX31" fmla="*/ 648516 w 1848666"/>
              <a:gd name="connsiteY31" fmla="*/ 295275 h 1514475"/>
              <a:gd name="connsiteX32" fmla="*/ 677091 w 1848666"/>
              <a:gd name="connsiteY32" fmla="*/ 304800 h 1514475"/>
              <a:gd name="connsiteX33" fmla="*/ 743766 w 1848666"/>
              <a:gd name="connsiteY33" fmla="*/ 390525 h 1514475"/>
              <a:gd name="connsiteX34" fmla="*/ 800916 w 1848666"/>
              <a:gd name="connsiteY34" fmla="*/ 466725 h 1514475"/>
              <a:gd name="connsiteX35" fmla="*/ 819966 w 1848666"/>
              <a:gd name="connsiteY35" fmla="*/ 495300 h 1514475"/>
              <a:gd name="connsiteX36" fmla="*/ 848541 w 1848666"/>
              <a:gd name="connsiteY36" fmla="*/ 552450 h 1514475"/>
              <a:gd name="connsiteX37" fmla="*/ 877116 w 1848666"/>
              <a:gd name="connsiteY37" fmla="*/ 647700 h 1514475"/>
              <a:gd name="connsiteX38" fmla="*/ 886641 w 1848666"/>
              <a:gd name="connsiteY38" fmla="*/ 676275 h 1514475"/>
              <a:gd name="connsiteX39" fmla="*/ 896166 w 1848666"/>
              <a:gd name="connsiteY39" fmla="*/ 704850 h 1514475"/>
              <a:gd name="connsiteX40" fmla="*/ 905691 w 1848666"/>
              <a:gd name="connsiteY40" fmla="*/ 742950 h 1514475"/>
              <a:gd name="connsiteX41" fmla="*/ 924741 w 1848666"/>
              <a:gd name="connsiteY41" fmla="*/ 800100 h 1514475"/>
              <a:gd name="connsiteX42" fmla="*/ 934266 w 1848666"/>
              <a:gd name="connsiteY42" fmla="*/ 828675 h 1514475"/>
              <a:gd name="connsiteX43" fmla="*/ 943791 w 1848666"/>
              <a:gd name="connsiteY43" fmla="*/ 866775 h 1514475"/>
              <a:gd name="connsiteX44" fmla="*/ 943791 w 1848666"/>
              <a:gd name="connsiteY44" fmla="*/ 1409700 h 1514475"/>
              <a:gd name="connsiteX45" fmla="*/ 896166 w 1848666"/>
              <a:gd name="connsiteY45" fmla="*/ 1495425 h 1514475"/>
              <a:gd name="connsiteX46" fmla="*/ 839016 w 1848666"/>
              <a:gd name="connsiteY46" fmla="*/ 1514475 h 1514475"/>
              <a:gd name="connsiteX47" fmla="*/ 743766 w 1848666"/>
              <a:gd name="connsiteY47" fmla="*/ 1504950 h 1514475"/>
              <a:gd name="connsiteX48" fmla="*/ 667566 w 1848666"/>
              <a:gd name="connsiteY48" fmla="*/ 1485900 h 1514475"/>
              <a:gd name="connsiteX49" fmla="*/ 638991 w 1848666"/>
              <a:gd name="connsiteY49" fmla="*/ 1466850 h 1514475"/>
              <a:gd name="connsiteX50" fmla="*/ 600891 w 1848666"/>
              <a:gd name="connsiteY50" fmla="*/ 1457325 h 1514475"/>
              <a:gd name="connsiteX51" fmla="*/ 543741 w 1848666"/>
              <a:gd name="connsiteY51" fmla="*/ 1438275 h 1514475"/>
              <a:gd name="connsiteX52" fmla="*/ 486591 w 1848666"/>
              <a:gd name="connsiteY52" fmla="*/ 1419225 h 1514475"/>
              <a:gd name="connsiteX53" fmla="*/ 458016 w 1848666"/>
              <a:gd name="connsiteY53" fmla="*/ 1409700 h 1514475"/>
              <a:gd name="connsiteX54" fmla="*/ 343716 w 1848666"/>
              <a:gd name="connsiteY54" fmla="*/ 1390650 h 1514475"/>
              <a:gd name="connsiteX55" fmla="*/ 200841 w 1848666"/>
              <a:gd name="connsiteY55" fmla="*/ 1390650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848666" h="1514475">
                <a:moveTo>
                  <a:pt x="1324791" y="238125"/>
                </a:moveTo>
                <a:lnTo>
                  <a:pt x="1372416" y="247650"/>
                </a:lnTo>
                <a:cubicBezTo>
                  <a:pt x="1418256" y="255985"/>
                  <a:pt x="1433496" y="256616"/>
                  <a:pt x="1477191" y="266700"/>
                </a:cubicBezTo>
                <a:cubicBezTo>
                  <a:pt x="1502702" y="272587"/>
                  <a:pt x="1528553" y="277471"/>
                  <a:pt x="1553391" y="285750"/>
                </a:cubicBezTo>
                <a:cubicBezTo>
                  <a:pt x="1562916" y="288925"/>
                  <a:pt x="1572312" y="292517"/>
                  <a:pt x="1581966" y="295275"/>
                </a:cubicBezTo>
                <a:cubicBezTo>
                  <a:pt x="1606133" y="302180"/>
                  <a:pt x="1625803" y="304537"/>
                  <a:pt x="1648641" y="314325"/>
                </a:cubicBezTo>
                <a:cubicBezTo>
                  <a:pt x="1718373" y="344210"/>
                  <a:pt x="1654597" y="325339"/>
                  <a:pt x="1724841" y="342900"/>
                </a:cubicBezTo>
                <a:cubicBezTo>
                  <a:pt x="1793260" y="336058"/>
                  <a:pt x="1816104" y="358553"/>
                  <a:pt x="1839141" y="304800"/>
                </a:cubicBezTo>
                <a:cubicBezTo>
                  <a:pt x="1844298" y="292768"/>
                  <a:pt x="1845491" y="279400"/>
                  <a:pt x="1848666" y="266700"/>
                </a:cubicBezTo>
                <a:cubicBezTo>
                  <a:pt x="1834822" y="225167"/>
                  <a:pt x="1835723" y="211164"/>
                  <a:pt x="1810566" y="180975"/>
                </a:cubicBezTo>
                <a:cubicBezTo>
                  <a:pt x="1784406" y="149583"/>
                  <a:pt x="1784267" y="155387"/>
                  <a:pt x="1753416" y="133350"/>
                </a:cubicBezTo>
                <a:cubicBezTo>
                  <a:pt x="1740498" y="124123"/>
                  <a:pt x="1729099" y="112651"/>
                  <a:pt x="1715316" y="104775"/>
                </a:cubicBezTo>
                <a:cubicBezTo>
                  <a:pt x="1706599" y="99794"/>
                  <a:pt x="1695881" y="99405"/>
                  <a:pt x="1686741" y="95250"/>
                </a:cubicBezTo>
                <a:cubicBezTo>
                  <a:pt x="1660888" y="83499"/>
                  <a:pt x="1638388" y="62719"/>
                  <a:pt x="1610541" y="57150"/>
                </a:cubicBezTo>
                <a:cubicBezTo>
                  <a:pt x="1435003" y="22042"/>
                  <a:pt x="1651497" y="67389"/>
                  <a:pt x="1534341" y="38100"/>
                </a:cubicBezTo>
                <a:cubicBezTo>
                  <a:pt x="1518635" y="34173"/>
                  <a:pt x="1502520" y="32087"/>
                  <a:pt x="1486716" y="28575"/>
                </a:cubicBezTo>
                <a:cubicBezTo>
                  <a:pt x="1432299" y="16482"/>
                  <a:pt x="1444953" y="13555"/>
                  <a:pt x="1372416" y="9525"/>
                </a:cubicBezTo>
                <a:cubicBezTo>
                  <a:pt x="1283596" y="4591"/>
                  <a:pt x="1194616" y="3175"/>
                  <a:pt x="1105716" y="0"/>
                </a:cubicBezTo>
                <a:lnTo>
                  <a:pt x="619941" y="9525"/>
                </a:lnTo>
                <a:cubicBezTo>
                  <a:pt x="588050" y="10571"/>
                  <a:pt x="556165" y="13804"/>
                  <a:pt x="524691" y="19050"/>
                </a:cubicBezTo>
                <a:cubicBezTo>
                  <a:pt x="443195" y="32633"/>
                  <a:pt x="471625" y="32851"/>
                  <a:pt x="419916" y="47625"/>
                </a:cubicBezTo>
                <a:cubicBezTo>
                  <a:pt x="407329" y="51221"/>
                  <a:pt x="394355" y="53388"/>
                  <a:pt x="381816" y="57150"/>
                </a:cubicBezTo>
                <a:cubicBezTo>
                  <a:pt x="207298" y="109505"/>
                  <a:pt x="402093" y="48138"/>
                  <a:pt x="296091" y="95250"/>
                </a:cubicBezTo>
                <a:cubicBezTo>
                  <a:pt x="277741" y="103405"/>
                  <a:pt x="257991" y="107950"/>
                  <a:pt x="238941" y="114300"/>
                </a:cubicBezTo>
                <a:lnTo>
                  <a:pt x="153216" y="142875"/>
                </a:lnTo>
                <a:cubicBezTo>
                  <a:pt x="143691" y="146050"/>
                  <a:pt x="132995" y="146831"/>
                  <a:pt x="124641" y="152400"/>
                </a:cubicBezTo>
                <a:cubicBezTo>
                  <a:pt x="-2214" y="236970"/>
                  <a:pt x="185797" y="115250"/>
                  <a:pt x="67491" y="180975"/>
                </a:cubicBezTo>
                <a:cubicBezTo>
                  <a:pt x="47477" y="192094"/>
                  <a:pt x="10341" y="219075"/>
                  <a:pt x="10341" y="219075"/>
                </a:cubicBezTo>
                <a:cubicBezTo>
                  <a:pt x="7166" y="228600"/>
                  <a:pt x="-2913" y="238328"/>
                  <a:pt x="816" y="247650"/>
                </a:cubicBezTo>
                <a:cubicBezTo>
                  <a:pt x="5068" y="258279"/>
                  <a:pt x="19152" y="261580"/>
                  <a:pt x="29391" y="266700"/>
                </a:cubicBezTo>
                <a:cubicBezTo>
                  <a:pt x="53392" y="278700"/>
                  <a:pt x="105880" y="285145"/>
                  <a:pt x="124641" y="285750"/>
                </a:cubicBezTo>
                <a:cubicBezTo>
                  <a:pt x="299204" y="291381"/>
                  <a:pt x="473891" y="292100"/>
                  <a:pt x="648516" y="295275"/>
                </a:cubicBezTo>
                <a:cubicBezTo>
                  <a:pt x="658041" y="298450"/>
                  <a:pt x="668737" y="299231"/>
                  <a:pt x="677091" y="304800"/>
                </a:cubicBezTo>
                <a:cubicBezTo>
                  <a:pt x="706176" y="324190"/>
                  <a:pt x="724843" y="365295"/>
                  <a:pt x="743766" y="390525"/>
                </a:cubicBezTo>
                <a:cubicBezTo>
                  <a:pt x="762816" y="415925"/>
                  <a:pt x="783304" y="440307"/>
                  <a:pt x="800916" y="466725"/>
                </a:cubicBezTo>
                <a:cubicBezTo>
                  <a:pt x="807266" y="476250"/>
                  <a:pt x="814846" y="485061"/>
                  <a:pt x="819966" y="495300"/>
                </a:cubicBezTo>
                <a:cubicBezTo>
                  <a:pt x="859401" y="574170"/>
                  <a:pt x="793946" y="470558"/>
                  <a:pt x="848541" y="552450"/>
                </a:cubicBezTo>
                <a:cubicBezTo>
                  <a:pt x="862936" y="610031"/>
                  <a:pt x="853926" y="578131"/>
                  <a:pt x="877116" y="647700"/>
                </a:cubicBezTo>
                <a:lnTo>
                  <a:pt x="886641" y="676275"/>
                </a:lnTo>
                <a:cubicBezTo>
                  <a:pt x="889816" y="685800"/>
                  <a:pt x="893731" y="695110"/>
                  <a:pt x="896166" y="704850"/>
                </a:cubicBezTo>
                <a:cubicBezTo>
                  <a:pt x="899341" y="717550"/>
                  <a:pt x="901929" y="730411"/>
                  <a:pt x="905691" y="742950"/>
                </a:cubicBezTo>
                <a:cubicBezTo>
                  <a:pt x="911461" y="762184"/>
                  <a:pt x="918391" y="781050"/>
                  <a:pt x="924741" y="800100"/>
                </a:cubicBezTo>
                <a:cubicBezTo>
                  <a:pt x="927916" y="809625"/>
                  <a:pt x="931831" y="818935"/>
                  <a:pt x="934266" y="828675"/>
                </a:cubicBezTo>
                <a:lnTo>
                  <a:pt x="943791" y="866775"/>
                </a:lnTo>
                <a:cubicBezTo>
                  <a:pt x="963565" y="1104064"/>
                  <a:pt x="960217" y="1015473"/>
                  <a:pt x="943791" y="1409700"/>
                </a:cubicBezTo>
                <a:cubicBezTo>
                  <a:pt x="942846" y="1432380"/>
                  <a:pt x="903760" y="1492894"/>
                  <a:pt x="896166" y="1495425"/>
                </a:cubicBezTo>
                <a:lnTo>
                  <a:pt x="839016" y="1514475"/>
                </a:lnTo>
                <a:cubicBezTo>
                  <a:pt x="807266" y="1511300"/>
                  <a:pt x="775240" y="1510196"/>
                  <a:pt x="743766" y="1504950"/>
                </a:cubicBezTo>
                <a:cubicBezTo>
                  <a:pt x="717941" y="1500646"/>
                  <a:pt x="667566" y="1485900"/>
                  <a:pt x="667566" y="1485900"/>
                </a:cubicBezTo>
                <a:cubicBezTo>
                  <a:pt x="658041" y="1479550"/>
                  <a:pt x="649513" y="1471359"/>
                  <a:pt x="638991" y="1466850"/>
                </a:cubicBezTo>
                <a:cubicBezTo>
                  <a:pt x="626959" y="1461693"/>
                  <a:pt x="613430" y="1461087"/>
                  <a:pt x="600891" y="1457325"/>
                </a:cubicBezTo>
                <a:cubicBezTo>
                  <a:pt x="581657" y="1451555"/>
                  <a:pt x="562791" y="1444625"/>
                  <a:pt x="543741" y="1438275"/>
                </a:cubicBezTo>
                <a:lnTo>
                  <a:pt x="486591" y="1419225"/>
                </a:lnTo>
                <a:cubicBezTo>
                  <a:pt x="477066" y="1416050"/>
                  <a:pt x="467861" y="1411669"/>
                  <a:pt x="458016" y="1409700"/>
                </a:cubicBezTo>
                <a:cubicBezTo>
                  <a:pt x="425963" y="1403289"/>
                  <a:pt x="374295" y="1392040"/>
                  <a:pt x="343716" y="1390650"/>
                </a:cubicBezTo>
                <a:cubicBezTo>
                  <a:pt x="296140" y="1388487"/>
                  <a:pt x="248466" y="1390650"/>
                  <a:pt x="200841" y="1390650"/>
                </a:cubicBezTo>
              </a:path>
            </a:pathLst>
          </a:custGeom>
          <a:noFill/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5B2DA55-DC1A-1643-BBF5-E7686C877C7C}"/>
              </a:ext>
            </a:extLst>
          </p:cNvPr>
          <p:cNvSpPr/>
          <p:nvPr/>
        </p:nvSpPr>
        <p:spPr bwMode="auto">
          <a:xfrm>
            <a:off x="3199863" y="4162425"/>
            <a:ext cx="1381662" cy="1695450"/>
          </a:xfrm>
          <a:custGeom>
            <a:avLst/>
            <a:gdLst>
              <a:gd name="connsiteX0" fmla="*/ 1248312 w 1381662"/>
              <a:gd name="connsiteY0" fmla="*/ 0 h 1695450"/>
              <a:gd name="connsiteX1" fmla="*/ 1257837 w 1381662"/>
              <a:gd name="connsiteY1" fmla="*/ 95250 h 1695450"/>
              <a:gd name="connsiteX2" fmla="*/ 1286412 w 1381662"/>
              <a:gd name="connsiteY2" fmla="*/ 542925 h 1695450"/>
              <a:gd name="connsiteX3" fmla="*/ 1295937 w 1381662"/>
              <a:gd name="connsiteY3" fmla="*/ 828675 h 1695450"/>
              <a:gd name="connsiteX4" fmla="*/ 1305462 w 1381662"/>
              <a:gd name="connsiteY4" fmla="*/ 876300 h 1695450"/>
              <a:gd name="connsiteX5" fmla="*/ 1314987 w 1381662"/>
              <a:gd name="connsiteY5" fmla="*/ 942975 h 1695450"/>
              <a:gd name="connsiteX6" fmla="*/ 1324512 w 1381662"/>
              <a:gd name="connsiteY6" fmla="*/ 990600 h 1695450"/>
              <a:gd name="connsiteX7" fmla="*/ 1334037 w 1381662"/>
              <a:gd name="connsiteY7" fmla="*/ 1066800 h 1695450"/>
              <a:gd name="connsiteX8" fmla="*/ 1343562 w 1381662"/>
              <a:gd name="connsiteY8" fmla="*/ 1133475 h 1695450"/>
              <a:gd name="connsiteX9" fmla="*/ 1362612 w 1381662"/>
              <a:gd name="connsiteY9" fmla="*/ 1219200 h 1695450"/>
              <a:gd name="connsiteX10" fmla="*/ 1381662 w 1381662"/>
              <a:gd name="connsiteY10" fmla="*/ 1362075 h 1695450"/>
              <a:gd name="connsiteX11" fmla="*/ 1372137 w 1381662"/>
              <a:gd name="connsiteY11" fmla="*/ 1581150 h 1695450"/>
              <a:gd name="connsiteX12" fmla="*/ 1353087 w 1381662"/>
              <a:gd name="connsiteY12" fmla="*/ 1638300 h 1695450"/>
              <a:gd name="connsiteX13" fmla="*/ 1276887 w 1381662"/>
              <a:gd name="connsiteY13" fmla="*/ 1685925 h 1695450"/>
              <a:gd name="connsiteX14" fmla="*/ 1248312 w 1381662"/>
              <a:gd name="connsiteY14" fmla="*/ 1695450 h 1695450"/>
              <a:gd name="connsiteX15" fmla="*/ 1162587 w 1381662"/>
              <a:gd name="connsiteY15" fmla="*/ 1676400 h 1695450"/>
              <a:gd name="connsiteX16" fmla="*/ 1134012 w 1381662"/>
              <a:gd name="connsiteY16" fmla="*/ 1657350 h 1695450"/>
              <a:gd name="connsiteX17" fmla="*/ 1086387 w 1381662"/>
              <a:gd name="connsiteY17" fmla="*/ 1647825 h 1695450"/>
              <a:gd name="connsiteX18" fmla="*/ 1029237 w 1381662"/>
              <a:gd name="connsiteY18" fmla="*/ 1628775 h 1695450"/>
              <a:gd name="connsiteX19" fmla="*/ 924462 w 1381662"/>
              <a:gd name="connsiteY19" fmla="*/ 1581150 h 1695450"/>
              <a:gd name="connsiteX20" fmla="*/ 895887 w 1381662"/>
              <a:gd name="connsiteY20" fmla="*/ 1562100 h 1695450"/>
              <a:gd name="connsiteX21" fmla="*/ 867312 w 1381662"/>
              <a:gd name="connsiteY21" fmla="*/ 1552575 h 1695450"/>
              <a:gd name="connsiteX22" fmla="*/ 838737 w 1381662"/>
              <a:gd name="connsiteY22" fmla="*/ 1533525 h 1695450"/>
              <a:gd name="connsiteX23" fmla="*/ 781587 w 1381662"/>
              <a:gd name="connsiteY23" fmla="*/ 1514475 h 1695450"/>
              <a:gd name="connsiteX24" fmla="*/ 753012 w 1381662"/>
              <a:gd name="connsiteY24" fmla="*/ 1495425 h 1695450"/>
              <a:gd name="connsiteX25" fmla="*/ 714912 w 1381662"/>
              <a:gd name="connsiteY25" fmla="*/ 1485900 h 1695450"/>
              <a:gd name="connsiteX26" fmla="*/ 676812 w 1381662"/>
              <a:gd name="connsiteY26" fmla="*/ 1466850 h 1695450"/>
              <a:gd name="connsiteX27" fmla="*/ 648237 w 1381662"/>
              <a:gd name="connsiteY27" fmla="*/ 1457325 h 1695450"/>
              <a:gd name="connsiteX28" fmla="*/ 619662 w 1381662"/>
              <a:gd name="connsiteY28" fmla="*/ 1438275 h 1695450"/>
              <a:gd name="connsiteX29" fmla="*/ 543462 w 1381662"/>
              <a:gd name="connsiteY29" fmla="*/ 1419225 h 1695450"/>
              <a:gd name="connsiteX30" fmla="*/ 514887 w 1381662"/>
              <a:gd name="connsiteY30" fmla="*/ 1409700 h 1695450"/>
              <a:gd name="connsiteX31" fmla="*/ 410112 w 1381662"/>
              <a:gd name="connsiteY31" fmla="*/ 1381125 h 1695450"/>
              <a:gd name="connsiteX32" fmla="*/ 372012 w 1381662"/>
              <a:gd name="connsiteY32" fmla="*/ 1362075 h 1695450"/>
              <a:gd name="connsiteX33" fmla="*/ 267237 w 1381662"/>
              <a:gd name="connsiteY33" fmla="*/ 1323975 h 1695450"/>
              <a:gd name="connsiteX34" fmla="*/ 238662 w 1381662"/>
              <a:gd name="connsiteY34" fmla="*/ 1314450 h 1695450"/>
              <a:gd name="connsiteX35" fmla="*/ 171987 w 1381662"/>
              <a:gd name="connsiteY35" fmla="*/ 1295400 h 1695450"/>
              <a:gd name="connsiteX36" fmla="*/ 143412 w 1381662"/>
              <a:gd name="connsiteY36" fmla="*/ 1276350 h 1695450"/>
              <a:gd name="connsiteX37" fmla="*/ 86262 w 1381662"/>
              <a:gd name="connsiteY37" fmla="*/ 1257300 h 1695450"/>
              <a:gd name="connsiteX38" fmla="*/ 57687 w 1381662"/>
              <a:gd name="connsiteY38" fmla="*/ 1247775 h 1695450"/>
              <a:gd name="connsiteX39" fmla="*/ 537 w 1381662"/>
              <a:gd name="connsiteY39" fmla="*/ 1219200 h 1695450"/>
              <a:gd name="connsiteX40" fmla="*/ 10062 w 1381662"/>
              <a:gd name="connsiteY40" fmla="*/ 121920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81662" h="1695450">
                <a:moveTo>
                  <a:pt x="1248312" y="0"/>
                </a:moveTo>
                <a:cubicBezTo>
                  <a:pt x="1251487" y="31750"/>
                  <a:pt x="1254948" y="63473"/>
                  <a:pt x="1257837" y="95250"/>
                </a:cubicBezTo>
                <a:cubicBezTo>
                  <a:pt x="1271374" y="244157"/>
                  <a:pt x="1280436" y="393534"/>
                  <a:pt x="1286412" y="542925"/>
                </a:cubicBezTo>
                <a:cubicBezTo>
                  <a:pt x="1290221" y="638152"/>
                  <a:pt x="1290500" y="733527"/>
                  <a:pt x="1295937" y="828675"/>
                </a:cubicBezTo>
                <a:cubicBezTo>
                  <a:pt x="1296861" y="844838"/>
                  <a:pt x="1302800" y="860331"/>
                  <a:pt x="1305462" y="876300"/>
                </a:cubicBezTo>
                <a:cubicBezTo>
                  <a:pt x="1309153" y="898445"/>
                  <a:pt x="1311296" y="920830"/>
                  <a:pt x="1314987" y="942975"/>
                </a:cubicBezTo>
                <a:cubicBezTo>
                  <a:pt x="1317649" y="958944"/>
                  <a:pt x="1322050" y="974599"/>
                  <a:pt x="1324512" y="990600"/>
                </a:cubicBezTo>
                <a:cubicBezTo>
                  <a:pt x="1328404" y="1015900"/>
                  <a:pt x="1330654" y="1041427"/>
                  <a:pt x="1334037" y="1066800"/>
                </a:cubicBezTo>
                <a:cubicBezTo>
                  <a:pt x="1337004" y="1089054"/>
                  <a:pt x="1340148" y="1111285"/>
                  <a:pt x="1343562" y="1133475"/>
                </a:cubicBezTo>
                <a:cubicBezTo>
                  <a:pt x="1374496" y="1334543"/>
                  <a:pt x="1336708" y="1102632"/>
                  <a:pt x="1362612" y="1219200"/>
                </a:cubicBezTo>
                <a:cubicBezTo>
                  <a:pt x="1372113" y="1261955"/>
                  <a:pt x="1377076" y="1320804"/>
                  <a:pt x="1381662" y="1362075"/>
                </a:cubicBezTo>
                <a:cubicBezTo>
                  <a:pt x="1378487" y="1435100"/>
                  <a:pt x="1379658" y="1508444"/>
                  <a:pt x="1372137" y="1581150"/>
                </a:cubicBezTo>
                <a:cubicBezTo>
                  <a:pt x="1370071" y="1601124"/>
                  <a:pt x="1364226" y="1621592"/>
                  <a:pt x="1353087" y="1638300"/>
                </a:cubicBezTo>
                <a:cubicBezTo>
                  <a:pt x="1322898" y="1683583"/>
                  <a:pt x="1344897" y="1663255"/>
                  <a:pt x="1276887" y="1685925"/>
                </a:cubicBezTo>
                <a:lnTo>
                  <a:pt x="1248312" y="1695450"/>
                </a:lnTo>
                <a:cubicBezTo>
                  <a:pt x="1239836" y="1693755"/>
                  <a:pt x="1174357" y="1681444"/>
                  <a:pt x="1162587" y="1676400"/>
                </a:cubicBezTo>
                <a:cubicBezTo>
                  <a:pt x="1152065" y="1671891"/>
                  <a:pt x="1144731" y="1661370"/>
                  <a:pt x="1134012" y="1657350"/>
                </a:cubicBezTo>
                <a:cubicBezTo>
                  <a:pt x="1118853" y="1651666"/>
                  <a:pt x="1102006" y="1652085"/>
                  <a:pt x="1086387" y="1647825"/>
                </a:cubicBezTo>
                <a:cubicBezTo>
                  <a:pt x="1067014" y="1642541"/>
                  <a:pt x="1047979" y="1635983"/>
                  <a:pt x="1029237" y="1628775"/>
                </a:cubicBezTo>
                <a:cubicBezTo>
                  <a:pt x="1007160" y="1620284"/>
                  <a:pt x="950337" y="1595936"/>
                  <a:pt x="924462" y="1581150"/>
                </a:cubicBezTo>
                <a:cubicBezTo>
                  <a:pt x="914523" y="1575470"/>
                  <a:pt x="906126" y="1567220"/>
                  <a:pt x="895887" y="1562100"/>
                </a:cubicBezTo>
                <a:cubicBezTo>
                  <a:pt x="886907" y="1557610"/>
                  <a:pt x="876292" y="1557065"/>
                  <a:pt x="867312" y="1552575"/>
                </a:cubicBezTo>
                <a:cubicBezTo>
                  <a:pt x="857073" y="1547455"/>
                  <a:pt x="849198" y="1538174"/>
                  <a:pt x="838737" y="1533525"/>
                </a:cubicBezTo>
                <a:cubicBezTo>
                  <a:pt x="820387" y="1525370"/>
                  <a:pt x="798295" y="1525614"/>
                  <a:pt x="781587" y="1514475"/>
                </a:cubicBezTo>
                <a:cubicBezTo>
                  <a:pt x="772062" y="1508125"/>
                  <a:pt x="763534" y="1499934"/>
                  <a:pt x="753012" y="1495425"/>
                </a:cubicBezTo>
                <a:cubicBezTo>
                  <a:pt x="740980" y="1490268"/>
                  <a:pt x="727169" y="1490497"/>
                  <a:pt x="714912" y="1485900"/>
                </a:cubicBezTo>
                <a:cubicBezTo>
                  <a:pt x="701617" y="1480914"/>
                  <a:pt x="689863" y="1472443"/>
                  <a:pt x="676812" y="1466850"/>
                </a:cubicBezTo>
                <a:cubicBezTo>
                  <a:pt x="667584" y="1462895"/>
                  <a:pt x="657217" y="1461815"/>
                  <a:pt x="648237" y="1457325"/>
                </a:cubicBezTo>
                <a:cubicBezTo>
                  <a:pt x="637998" y="1452205"/>
                  <a:pt x="630420" y="1442187"/>
                  <a:pt x="619662" y="1438275"/>
                </a:cubicBezTo>
                <a:cubicBezTo>
                  <a:pt x="595057" y="1429328"/>
                  <a:pt x="568300" y="1427504"/>
                  <a:pt x="543462" y="1419225"/>
                </a:cubicBezTo>
                <a:cubicBezTo>
                  <a:pt x="533937" y="1416050"/>
                  <a:pt x="524573" y="1412342"/>
                  <a:pt x="514887" y="1409700"/>
                </a:cubicBezTo>
                <a:cubicBezTo>
                  <a:pt x="501532" y="1406058"/>
                  <a:pt x="435690" y="1392087"/>
                  <a:pt x="410112" y="1381125"/>
                </a:cubicBezTo>
                <a:cubicBezTo>
                  <a:pt x="397061" y="1375532"/>
                  <a:pt x="384987" y="1367842"/>
                  <a:pt x="372012" y="1362075"/>
                </a:cubicBezTo>
                <a:cubicBezTo>
                  <a:pt x="332250" y="1344403"/>
                  <a:pt x="309476" y="1338055"/>
                  <a:pt x="267237" y="1323975"/>
                </a:cubicBezTo>
                <a:cubicBezTo>
                  <a:pt x="257712" y="1320800"/>
                  <a:pt x="248402" y="1316885"/>
                  <a:pt x="238662" y="1314450"/>
                </a:cubicBezTo>
                <a:cubicBezTo>
                  <a:pt x="226455" y="1311398"/>
                  <a:pt x="185652" y="1302232"/>
                  <a:pt x="171987" y="1295400"/>
                </a:cubicBezTo>
                <a:cubicBezTo>
                  <a:pt x="161748" y="1290280"/>
                  <a:pt x="153873" y="1280999"/>
                  <a:pt x="143412" y="1276350"/>
                </a:cubicBezTo>
                <a:cubicBezTo>
                  <a:pt x="125062" y="1268195"/>
                  <a:pt x="105312" y="1263650"/>
                  <a:pt x="86262" y="1257300"/>
                </a:cubicBezTo>
                <a:cubicBezTo>
                  <a:pt x="76737" y="1254125"/>
                  <a:pt x="66041" y="1253344"/>
                  <a:pt x="57687" y="1247775"/>
                </a:cubicBezTo>
                <a:cubicBezTo>
                  <a:pt x="-24205" y="1193180"/>
                  <a:pt x="79407" y="1258635"/>
                  <a:pt x="537" y="1219200"/>
                </a:cubicBezTo>
                <a:cubicBezTo>
                  <a:pt x="-2303" y="1217780"/>
                  <a:pt x="6887" y="1219200"/>
                  <a:pt x="10062" y="1219200"/>
                </a:cubicBezTo>
              </a:path>
            </a:pathLst>
          </a:cu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21108"/>
      </p:ext>
    </p:extLst>
  </p:cSld>
  <p:clrMapOvr>
    <a:masterClrMapping/>
  </p:clrMapOvr>
  <p:transition advTm="7778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Date Placeholder 3">
            <a:extLst>
              <a:ext uri="{FF2B5EF4-FFF2-40B4-BE49-F238E27FC236}">
                <a16:creationId xmlns:a16="http://schemas.microsoft.com/office/drawing/2014/main" id="{D04F48D9-0D15-5F44-B499-5E44ABE78F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WWW 2021</a:t>
            </a:r>
          </a:p>
        </p:txBody>
      </p:sp>
      <p:sp>
        <p:nvSpPr>
          <p:cNvPr id="109570" name="Footer Placeholder 4">
            <a:extLst>
              <a:ext uri="{FF2B5EF4-FFF2-40B4-BE49-F238E27FC236}">
                <a16:creationId xmlns:a16="http://schemas.microsoft.com/office/drawing/2014/main" id="{74B3C787-ECCB-2A4F-9558-77796BFF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S. Fakhraei and  C. Faloutsos</a:t>
            </a:r>
          </a:p>
        </p:txBody>
      </p:sp>
      <p:sp>
        <p:nvSpPr>
          <p:cNvPr id="109571" name="Slide Number Placeholder 5">
            <a:extLst>
              <a:ext uri="{FF2B5EF4-FFF2-40B4-BE49-F238E27FC236}">
                <a16:creationId xmlns:a16="http://schemas.microsoft.com/office/drawing/2014/main" id="{4E77DFE3-9C31-2542-A811-1D141F20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8D018-D970-9B44-A251-113D2BE20CE3}" type="slidenum">
              <a:rPr lang="en-US" altLang="en-US" sz="1400"/>
              <a:pPr/>
              <a:t>53</a:t>
            </a:fld>
            <a:endParaRPr lang="en-US" altLang="en-US" sz="1400"/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6DE1AED8-F2A9-7146-A1D7-35084D8AB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Extension: Personalized P.R.</a:t>
            </a:r>
          </a:p>
        </p:txBody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5754C47-6A54-C240-BEDC-EF15D2388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With probability </a:t>
            </a:r>
            <a:r>
              <a:rPr lang="en-US" altLang="en-US" i="1" dirty="0">
                <a:ea typeface="ＭＳ Ｐゴシック" panose="020B0600070205080204" pitchFamily="34" charset="-128"/>
              </a:rPr>
              <a:t>1-c</a:t>
            </a:r>
            <a:r>
              <a:rPr lang="en-US" altLang="en-US" dirty="0">
                <a:ea typeface="ＭＳ Ｐゴシック" panose="020B0600070205080204" pitchFamily="34" charset="-128"/>
              </a:rPr>
              <a:t>, fly-out to </a:t>
            </a:r>
            <a:r>
              <a:rPr lang="en-US" altLang="en-US" strike="sngStrike" dirty="0">
                <a:ea typeface="ＭＳ Ｐゴシック" panose="020B0600070205080204" pitchFamily="34" charset="-128"/>
              </a:rPr>
              <a:t>a random </a:t>
            </a:r>
            <a:r>
              <a:rPr lang="en-US" altLang="en-US" dirty="0">
                <a:ea typeface="ＭＳ Ｐゴシック" panose="020B0600070205080204" pitchFamily="34" charset="-128"/>
              </a:rPr>
              <a:t>node</a:t>
            </a:r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(s)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Then, we have</a:t>
            </a:r>
          </a:p>
          <a:p>
            <a:pPr lvl="1">
              <a:buFontTx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 = c </a:t>
            </a:r>
            <a:r>
              <a:rPr lang="en-US" altLang="en-US" b="1" dirty="0">
                <a:ea typeface="ＭＳ Ｐゴシック" panose="020B0600070205080204" pitchFamily="34" charset="-128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 + (1-c)/n </a:t>
            </a:r>
            <a:r>
              <a:rPr lang="en-US" altLang="en-US" b="1" dirty="0">
                <a:ea typeface="ＭＳ Ｐゴシック" panose="020B0600070205080204" pitchFamily="34" charset="-128"/>
              </a:rPr>
              <a:t>1 =&gt;</a:t>
            </a:r>
          </a:p>
          <a:p>
            <a:pPr lvl="1">
              <a:buFontTx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p = </a:t>
            </a:r>
            <a:r>
              <a:rPr lang="en-US" altLang="en-US" dirty="0">
                <a:ea typeface="ＭＳ Ｐゴシック" panose="020B0600070205080204" pitchFamily="34" charset="-128"/>
              </a:rPr>
              <a:t>(1-c)/n 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[</a:t>
            </a:r>
            <a:r>
              <a:rPr lang="en-US" altLang="en-US" b="1" dirty="0">
                <a:ea typeface="ＭＳ Ｐゴシック" panose="020B0600070205080204" pitchFamily="34" charset="-128"/>
              </a:rPr>
              <a:t>I - </a:t>
            </a:r>
            <a:r>
              <a:rPr lang="en-US" altLang="en-US" dirty="0">
                <a:ea typeface="ＭＳ Ｐゴシック" panose="020B0600070205080204" pitchFamily="34" charset="-128"/>
              </a:rPr>
              <a:t>c</a:t>
            </a:r>
            <a:r>
              <a:rPr lang="en-US" altLang="en-US" b="1" dirty="0">
                <a:ea typeface="ＭＳ Ｐゴシック" panose="020B0600070205080204" pitchFamily="34" charset="-128"/>
              </a:rPr>
              <a:t> B] 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-1</a:t>
            </a:r>
            <a:r>
              <a:rPr lang="en-US" altLang="en-US" b="1" dirty="0">
                <a:ea typeface="ＭＳ Ｐゴシック" panose="020B0600070205080204" pitchFamily="34" charset="-128"/>
              </a:rPr>
              <a:t>  1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09574" name="Rectangle 4">
            <a:extLst>
              <a:ext uri="{FF2B5EF4-FFF2-40B4-BE49-F238E27FC236}">
                <a16:creationId xmlns:a16="http://schemas.microsoft.com/office/drawing/2014/main" id="{B0B6D11E-F64D-BC46-A168-7394A6639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724400"/>
            <a:ext cx="152400" cy="1143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9575" name="Rectangle 5">
            <a:extLst>
              <a:ext uri="{FF2B5EF4-FFF2-40B4-BE49-F238E27FC236}">
                <a16:creationId xmlns:a16="http://schemas.microsoft.com/office/drawing/2014/main" id="{575E0D68-BC20-EC4A-9B9C-B08B4A354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724400"/>
            <a:ext cx="11430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9576" name="Rectangle 6">
            <a:extLst>
              <a:ext uri="{FF2B5EF4-FFF2-40B4-BE49-F238E27FC236}">
                <a16:creationId xmlns:a16="http://schemas.microsoft.com/office/drawing/2014/main" id="{DEDA3671-9CEF-754F-A049-8970D9F5C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724400"/>
            <a:ext cx="152400" cy="11430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9577" name="Group 7">
            <a:extLst>
              <a:ext uri="{FF2B5EF4-FFF2-40B4-BE49-F238E27FC236}">
                <a16:creationId xmlns:a16="http://schemas.microsoft.com/office/drawing/2014/main" id="{AD054A62-6E14-3E44-9201-BB0B52988B24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2895600"/>
            <a:ext cx="1219200" cy="914400"/>
            <a:chOff x="720" y="2676"/>
            <a:chExt cx="847" cy="540"/>
          </a:xfrm>
        </p:grpSpPr>
        <p:sp>
          <p:nvSpPr>
            <p:cNvPr id="109581" name="Oval 8">
              <a:extLst>
                <a:ext uri="{FF2B5EF4-FFF2-40B4-BE49-F238E27FC236}">
                  <a16:creationId xmlns:a16="http://schemas.microsoft.com/office/drawing/2014/main" id="{ADF24CC6-02E2-0741-9538-29EFD4FFA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036"/>
              <a:ext cx="101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2" name="Oval 9">
              <a:extLst>
                <a:ext uri="{FF2B5EF4-FFF2-40B4-BE49-F238E27FC236}">
                  <a16:creationId xmlns:a16="http://schemas.microsoft.com/office/drawing/2014/main" id="{84C85B06-F8DA-7A4A-BE84-33A2E6041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3" name="Oval 10">
              <a:extLst>
                <a:ext uri="{FF2B5EF4-FFF2-40B4-BE49-F238E27FC236}">
                  <a16:creationId xmlns:a16="http://schemas.microsoft.com/office/drawing/2014/main" id="{5999ABB1-B7BC-AA43-A1B5-C00D3B995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676"/>
              <a:ext cx="102" cy="108"/>
            </a:xfrm>
            <a:prstGeom prst="ellipse">
              <a:avLst/>
            </a:prstGeom>
            <a:solidFill>
              <a:schemeClr val="tx2"/>
            </a:solidFill>
            <a:ln w="15875">
              <a:noFill/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4" name="Oval 11">
              <a:extLst>
                <a:ext uri="{FF2B5EF4-FFF2-40B4-BE49-F238E27FC236}">
                  <a16:creationId xmlns:a16="http://schemas.microsoft.com/office/drawing/2014/main" id="{608C92A2-FDE1-194D-BD1A-89660C6A6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3108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9585" name="Oval 12">
              <a:extLst>
                <a:ext uri="{FF2B5EF4-FFF2-40B4-BE49-F238E27FC236}">
                  <a16:creationId xmlns:a16="http://schemas.microsoft.com/office/drawing/2014/main" id="{907E37EC-7582-D443-97E5-5238AD95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09586" name="AutoShape 13">
              <a:extLst>
                <a:ext uri="{FF2B5EF4-FFF2-40B4-BE49-F238E27FC236}">
                  <a16:creationId xmlns:a16="http://schemas.microsoft.com/office/drawing/2014/main" id="{A1C53C2E-2449-8E42-9B55-E10066450C3D}"/>
                </a:ext>
              </a:extLst>
            </p:cNvPr>
            <p:cNvCxnSpPr>
              <a:cxnSpLocks noChangeShapeType="1"/>
              <a:stCxn id="109583" idx="6"/>
              <a:endCxn id="109582" idx="2"/>
            </p:cNvCxnSpPr>
            <p:nvPr/>
          </p:nvCxnSpPr>
          <p:spPr bwMode="auto">
            <a:xfrm>
              <a:off x="1266" y="2730"/>
              <a:ext cx="196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87" name="AutoShape 14">
              <a:extLst>
                <a:ext uri="{FF2B5EF4-FFF2-40B4-BE49-F238E27FC236}">
                  <a16:creationId xmlns:a16="http://schemas.microsoft.com/office/drawing/2014/main" id="{CDC0F086-9BCE-DB4A-B5F7-12F76E246889}"/>
                </a:ext>
              </a:extLst>
            </p:cNvPr>
            <p:cNvCxnSpPr>
              <a:cxnSpLocks noChangeShapeType="1"/>
              <a:stCxn id="109584" idx="6"/>
              <a:endCxn id="109582" idx="3"/>
            </p:cNvCxnSpPr>
            <p:nvPr/>
          </p:nvCxnSpPr>
          <p:spPr bwMode="auto">
            <a:xfrm flipV="1">
              <a:off x="1300" y="2808"/>
              <a:ext cx="180" cy="354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88" name="AutoShape 15">
              <a:extLst>
                <a:ext uri="{FF2B5EF4-FFF2-40B4-BE49-F238E27FC236}">
                  <a16:creationId xmlns:a16="http://schemas.microsoft.com/office/drawing/2014/main" id="{8DAF39AB-FED4-8941-B6A6-5F99AF769006}"/>
                </a:ext>
              </a:extLst>
            </p:cNvPr>
            <p:cNvCxnSpPr>
              <a:cxnSpLocks noChangeShapeType="1"/>
              <a:stCxn id="109585" idx="6"/>
              <a:endCxn id="109583" idx="2"/>
            </p:cNvCxnSpPr>
            <p:nvPr/>
          </p:nvCxnSpPr>
          <p:spPr bwMode="auto">
            <a:xfrm flipV="1">
              <a:off x="825" y="2730"/>
              <a:ext cx="332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89" name="AutoShape 16">
              <a:extLst>
                <a:ext uri="{FF2B5EF4-FFF2-40B4-BE49-F238E27FC236}">
                  <a16:creationId xmlns:a16="http://schemas.microsoft.com/office/drawing/2014/main" id="{B37EE7FA-DA19-D442-9AE6-068E95BFB6D4}"/>
                </a:ext>
              </a:extLst>
            </p:cNvPr>
            <p:cNvCxnSpPr>
              <a:cxnSpLocks noChangeShapeType="1"/>
              <a:stCxn id="109581" idx="7"/>
              <a:endCxn id="109583" idx="3"/>
            </p:cNvCxnSpPr>
            <p:nvPr/>
          </p:nvCxnSpPr>
          <p:spPr bwMode="auto">
            <a:xfrm flipV="1">
              <a:off x="875" y="2772"/>
              <a:ext cx="300" cy="27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90" name="AutoShape 17">
              <a:extLst>
                <a:ext uri="{FF2B5EF4-FFF2-40B4-BE49-F238E27FC236}">
                  <a16:creationId xmlns:a16="http://schemas.microsoft.com/office/drawing/2014/main" id="{67F1F9CA-E40F-E64D-BC11-4D9D7F98A408}"/>
                </a:ext>
              </a:extLst>
            </p:cNvPr>
            <p:cNvCxnSpPr>
              <a:cxnSpLocks noChangeShapeType="1"/>
              <a:stCxn id="109584" idx="2"/>
              <a:endCxn id="109581" idx="6"/>
            </p:cNvCxnSpPr>
            <p:nvPr/>
          </p:nvCxnSpPr>
          <p:spPr bwMode="auto">
            <a:xfrm flipH="1" flipV="1">
              <a:off x="894" y="3090"/>
              <a:ext cx="295" cy="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91" name="AutoShape 18">
              <a:extLst>
                <a:ext uri="{FF2B5EF4-FFF2-40B4-BE49-F238E27FC236}">
                  <a16:creationId xmlns:a16="http://schemas.microsoft.com/office/drawing/2014/main" id="{FE4CD5D9-26F3-3F45-8039-0A556BE7B016}"/>
                </a:ext>
              </a:extLst>
            </p:cNvPr>
            <p:cNvCxnSpPr>
              <a:cxnSpLocks noChangeShapeType="1"/>
              <a:stCxn id="109582" idx="0"/>
              <a:endCxn id="109585" idx="1"/>
            </p:cNvCxnSpPr>
            <p:nvPr/>
          </p:nvCxnSpPr>
          <p:spPr bwMode="auto">
            <a:xfrm rot="-5400000" flipH="1" flipV="1">
              <a:off x="1118" y="2324"/>
              <a:ext cx="16" cy="781"/>
            </a:xfrm>
            <a:prstGeom prst="curvedConnector3">
              <a:avLst>
                <a:gd name="adj1" fmla="val -868750"/>
              </a:avLst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92" name="AutoShape 19">
              <a:extLst>
                <a:ext uri="{FF2B5EF4-FFF2-40B4-BE49-F238E27FC236}">
                  <a16:creationId xmlns:a16="http://schemas.microsoft.com/office/drawing/2014/main" id="{85720F92-3885-C247-A52D-9C65B0656373}"/>
                </a:ext>
              </a:extLst>
            </p:cNvPr>
            <p:cNvCxnSpPr>
              <a:cxnSpLocks noChangeShapeType="1"/>
              <a:stCxn id="109583" idx="5"/>
              <a:endCxn id="109584" idx="0"/>
            </p:cNvCxnSpPr>
            <p:nvPr/>
          </p:nvCxnSpPr>
          <p:spPr bwMode="auto">
            <a:xfrm flipH="1">
              <a:off x="1245" y="2773"/>
              <a:ext cx="2" cy="33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09578" name="Picture 24" descr="latex-image-1.pdf">
            <a:extLst>
              <a:ext uri="{FF2B5EF4-FFF2-40B4-BE49-F238E27FC236}">
                <a16:creationId xmlns:a16="http://schemas.microsoft.com/office/drawing/2014/main" id="{A6C001D7-12FC-3646-8975-CA278E501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4900" y="4165600"/>
            <a:ext cx="11684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9579" name="Straight Connector 27">
            <a:extLst>
              <a:ext uri="{FF2B5EF4-FFF2-40B4-BE49-F238E27FC236}">
                <a16:creationId xmlns:a16="http://schemas.microsoft.com/office/drawing/2014/main" id="{F3226030-74C1-684E-BCEA-7352C6B5D6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29200" y="4267200"/>
            <a:ext cx="914400" cy="381000"/>
          </a:xfrm>
          <a:prstGeom prst="line">
            <a:avLst/>
          </a:prstGeom>
          <a:noFill/>
          <a:ln w="3175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580" name="Straight Connector 29">
            <a:extLst>
              <a:ext uri="{FF2B5EF4-FFF2-40B4-BE49-F238E27FC236}">
                <a16:creationId xmlns:a16="http://schemas.microsoft.com/office/drawing/2014/main" id="{E4918C63-5455-2847-90A3-B5DAC8BB1A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53000" y="5943600"/>
            <a:ext cx="990600" cy="152400"/>
          </a:xfrm>
          <a:prstGeom prst="line">
            <a:avLst/>
          </a:prstGeom>
          <a:noFill/>
          <a:ln w="3175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6FCA5-E1C6-9747-BDBA-56EA0751A165}"/>
              </a:ext>
            </a:extLst>
          </p:cNvPr>
          <p:cNvSpPr txBox="1"/>
          <p:nvPr/>
        </p:nvSpPr>
        <p:spPr>
          <a:xfrm rot="21019518">
            <a:off x="6663795" y="1040441"/>
            <a:ext cx="2206053" cy="492443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your favorite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60745A5B-2CAE-5D42-B976-BCD543DC6B0C}"/>
              </a:ext>
            </a:extLst>
          </p:cNvPr>
          <p:cNvSpPr/>
          <p:nvPr/>
        </p:nvSpPr>
        <p:spPr bwMode="auto">
          <a:xfrm>
            <a:off x="6579994" y="4195762"/>
            <a:ext cx="378211" cy="323850"/>
          </a:xfrm>
          <a:prstGeom prst="noSmoking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&quot;No&quot; Symbol 27">
            <a:extLst>
              <a:ext uri="{FF2B5EF4-FFF2-40B4-BE49-F238E27FC236}">
                <a16:creationId xmlns:a16="http://schemas.microsoft.com/office/drawing/2014/main" id="{8D496CFD-D909-1647-A03C-037127F384DA}"/>
              </a:ext>
            </a:extLst>
          </p:cNvPr>
          <p:cNvSpPr/>
          <p:nvPr/>
        </p:nvSpPr>
        <p:spPr bwMode="auto">
          <a:xfrm>
            <a:off x="6579994" y="5673725"/>
            <a:ext cx="378211" cy="323850"/>
          </a:xfrm>
          <a:prstGeom prst="noSmoking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65095A2-7BFD-FD43-9D97-78498F4AB35F}"/>
              </a:ext>
            </a:extLst>
          </p:cNvPr>
          <p:cNvSpPr/>
          <p:nvPr/>
        </p:nvSpPr>
        <p:spPr bwMode="auto">
          <a:xfrm>
            <a:off x="1055076" y="3657600"/>
            <a:ext cx="3745523" cy="508000"/>
          </a:xfrm>
          <a:prstGeom prst="round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3D1156-6D6C-DB41-B05E-0FBBCE90BEEF}"/>
              </a:ext>
            </a:extLst>
          </p:cNvPr>
          <p:cNvCxnSpPr/>
          <p:nvPr/>
        </p:nvCxnSpPr>
        <p:spPr bwMode="auto">
          <a:xfrm flipV="1">
            <a:off x="4004268" y="3205777"/>
            <a:ext cx="361741" cy="2669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E3F35A-1240-0F4A-BE7E-10F45DCA180A}"/>
                  </a:ext>
                </a:extLst>
              </p:cNvPr>
              <p:cNvSpPr txBox="1"/>
              <p:nvPr/>
            </p:nvSpPr>
            <p:spPr>
              <a:xfrm>
                <a:off x="4291269" y="2764098"/>
                <a:ext cx="481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E3F35A-1240-0F4A-BE7E-10F45DCA1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269" y="2764098"/>
                <a:ext cx="48122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DC2D09-1E6A-F544-A255-A1C41C76EF0C}"/>
              </a:ext>
            </a:extLst>
          </p:cNvPr>
          <p:cNvCxnSpPr/>
          <p:nvPr/>
        </p:nvCxnSpPr>
        <p:spPr bwMode="auto">
          <a:xfrm flipV="1">
            <a:off x="4518405" y="3719919"/>
            <a:ext cx="361741" cy="2669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C474ED-86EC-9E48-A89D-32EB5F4E154C}"/>
                  </a:ext>
                </a:extLst>
              </p:cNvPr>
              <p:cNvSpPr txBox="1"/>
              <p:nvPr/>
            </p:nvSpPr>
            <p:spPr>
              <a:xfrm>
                <a:off x="4805406" y="3278240"/>
                <a:ext cx="481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C474ED-86EC-9E48-A89D-32EB5F4E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406" y="3278240"/>
                <a:ext cx="48122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767765-412B-C44D-BF73-2D7C3DB248D2}"/>
                  </a:ext>
                </a:extLst>
              </p:cNvPr>
              <p:cNvSpPr txBox="1"/>
              <p:nvPr/>
            </p:nvSpPr>
            <p:spPr>
              <a:xfrm>
                <a:off x="6565743" y="3548390"/>
                <a:ext cx="481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767765-412B-C44D-BF73-2D7C3DB24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743" y="3548390"/>
                <a:ext cx="48122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344311"/>
      </p:ext>
    </p:extLst>
  </p:cSld>
  <p:clrMapOvr>
    <a:masterClrMapping/>
  </p:clrMapOvr>
  <p:transition advTm="7778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Date Placeholder 3">
            <a:extLst>
              <a:ext uri="{FF2B5EF4-FFF2-40B4-BE49-F238E27FC236}">
                <a16:creationId xmlns:a16="http://schemas.microsoft.com/office/drawing/2014/main" id="{D04F48D9-0D15-5F44-B499-5E44ABE78F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WWW 2021</a:t>
            </a:r>
          </a:p>
        </p:txBody>
      </p:sp>
      <p:sp>
        <p:nvSpPr>
          <p:cNvPr id="109570" name="Footer Placeholder 4">
            <a:extLst>
              <a:ext uri="{FF2B5EF4-FFF2-40B4-BE49-F238E27FC236}">
                <a16:creationId xmlns:a16="http://schemas.microsoft.com/office/drawing/2014/main" id="{74B3C787-ECCB-2A4F-9558-77796BFF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S. Fakhraei and  C. Faloutsos</a:t>
            </a:r>
          </a:p>
        </p:txBody>
      </p:sp>
      <p:sp>
        <p:nvSpPr>
          <p:cNvPr id="109571" name="Slide Number Placeholder 5">
            <a:extLst>
              <a:ext uri="{FF2B5EF4-FFF2-40B4-BE49-F238E27FC236}">
                <a16:creationId xmlns:a16="http://schemas.microsoft.com/office/drawing/2014/main" id="{4E77DFE3-9C31-2542-A811-1D141F20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8D018-D970-9B44-A251-113D2BE20CE3}" type="slidenum">
              <a:rPr lang="en-US" altLang="en-US" sz="1400"/>
              <a:pPr/>
              <a:t>54</a:t>
            </a:fld>
            <a:endParaRPr lang="en-US" altLang="en-US" sz="1400"/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6DE1AED8-F2A9-7146-A1D7-35084D8AB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Extension: Personalized P.R.</a:t>
            </a:r>
          </a:p>
        </p:txBody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5754C47-6A54-C240-BEDC-EF15D2388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close is ‘4’ to ‘2’?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A: compute Personalized P.R. of ‘4’, restarting from ‘2’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929FF76E-FE21-2F48-BFD6-CD725CD1F81F}"/>
              </a:ext>
            </a:extLst>
          </p:cNvPr>
          <p:cNvGrpSpPr>
            <a:grpSpLocks/>
          </p:cNvGrpSpPr>
          <p:nvPr/>
        </p:nvGrpSpPr>
        <p:grpSpPr bwMode="auto">
          <a:xfrm>
            <a:off x="2686050" y="3771900"/>
            <a:ext cx="2571750" cy="1966913"/>
            <a:chOff x="432" y="2400"/>
            <a:chExt cx="1620" cy="1239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70424A47-C868-1A4D-B765-32998566F2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48"/>
              <a:ext cx="1584" cy="1104"/>
              <a:chOff x="720" y="2676"/>
              <a:chExt cx="847" cy="540"/>
            </a:xfrm>
          </p:grpSpPr>
          <p:sp>
            <p:nvSpPr>
              <p:cNvPr id="27" name="Oval 6">
                <a:extLst>
                  <a:ext uri="{FF2B5EF4-FFF2-40B4-BE49-F238E27FC236}">
                    <a16:creationId xmlns:a16="http://schemas.microsoft.com/office/drawing/2014/main" id="{9B598D48-F193-5F43-97E3-B7855EC39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" y="3036"/>
                <a:ext cx="101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Oval 7">
                <a:extLst>
                  <a:ext uri="{FF2B5EF4-FFF2-40B4-BE49-F238E27FC236}">
                    <a16:creationId xmlns:a16="http://schemas.microsoft.com/office/drawing/2014/main" id="{88EE4935-6884-4045-B011-09C0AE975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Oval 8">
                <a:extLst>
                  <a:ext uri="{FF2B5EF4-FFF2-40B4-BE49-F238E27FC236}">
                    <a16:creationId xmlns:a16="http://schemas.microsoft.com/office/drawing/2014/main" id="{EE945175-233F-5D40-B8E9-820698CA6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676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Oval 9">
                <a:extLst>
                  <a:ext uri="{FF2B5EF4-FFF2-40B4-BE49-F238E27FC236}">
                    <a16:creationId xmlns:a16="http://schemas.microsoft.com/office/drawing/2014/main" id="{672A0D63-C884-064D-B982-70F6FFB26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3108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Oval 10">
                <a:extLst>
                  <a:ext uri="{FF2B5EF4-FFF2-40B4-BE49-F238E27FC236}">
                    <a16:creationId xmlns:a16="http://schemas.microsoft.com/office/drawing/2014/main" id="{3AD97497-6137-C242-B6A7-93AE03C29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32" name="AutoShape 11">
                <a:extLst>
                  <a:ext uri="{FF2B5EF4-FFF2-40B4-BE49-F238E27FC236}">
                    <a16:creationId xmlns:a16="http://schemas.microsoft.com/office/drawing/2014/main" id="{9EFB363D-640A-9E48-9BE3-8D4EA9C68BD9}"/>
                  </a:ext>
                </a:extLst>
              </p:cNvPr>
              <p:cNvCxnSpPr>
                <a:cxnSpLocks noChangeShapeType="1"/>
                <a:stCxn id="29" idx="6"/>
                <a:endCxn id="28" idx="2"/>
              </p:cNvCxnSpPr>
              <p:nvPr/>
            </p:nvCxnSpPr>
            <p:spPr bwMode="auto">
              <a:xfrm>
                <a:off x="1266" y="2730"/>
                <a:ext cx="196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12">
                <a:extLst>
                  <a:ext uri="{FF2B5EF4-FFF2-40B4-BE49-F238E27FC236}">
                    <a16:creationId xmlns:a16="http://schemas.microsoft.com/office/drawing/2014/main" id="{C6ED4193-A032-494A-BCFE-54EB08712B61}"/>
                  </a:ext>
                </a:extLst>
              </p:cNvPr>
              <p:cNvCxnSpPr>
                <a:cxnSpLocks noChangeShapeType="1"/>
                <a:stCxn id="30" idx="6"/>
                <a:endCxn id="28" idx="3"/>
              </p:cNvCxnSpPr>
              <p:nvPr/>
            </p:nvCxnSpPr>
            <p:spPr bwMode="auto">
              <a:xfrm flipV="1">
                <a:off x="1300" y="2808"/>
                <a:ext cx="180" cy="354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13">
                <a:extLst>
                  <a:ext uri="{FF2B5EF4-FFF2-40B4-BE49-F238E27FC236}">
                    <a16:creationId xmlns:a16="http://schemas.microsoft.com/office/drawing/2014/main" id="{559FDF69-6E75-374B-8F77-DC3D8FA6A19E}"/>
                  </a:ext>
                </a:extLst>
              </p:cNvPr>
              <p:cNvCxnSpPr>
                <a:cxnSpLocks noChangeShapeType="1"/>
                <a:stCxn id="31" idx="6"/>
                <a:endCxn id="29" idx="2"/>
              </p:cNvCxnSpPr>
              <p:nvPr/>
            </p:nvCxnSpPr>
            <p:spPr bwMode="auto">
              <a:xfrm flipV="1">
                <a:off x="825" y="2730"/>
                <a:ext cx="332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14">
                <a:extLst>
                  <a:ext uri="{FF2B5EF4-FFF2-40B4-BE49-F238E27FC236}">
                    <a16:creationId xmlns:a16="http://schemas.microsoft.com/office/drawing/2014/main" id="{757CE96A-6783-3947-924A-AA9F7471264A}"/>
                  </a:ext>
                </a:extLst>
              </p:cNvPr>
              <p:cNvCxnSpPr>
                <a:cxnSpLocks noChangeShapeType="1"/>
                <a:stCxn id="27" idx="7"/>
                <a:endCxn id="29" idx="3"/>
              </p:cNvCxnSpPr>
              <p:nvPr/>
            </p:nvCxnSpPr>
            <p:spPr bwMode="auto">
              <a:xfrm flipV="1">
                <a:off x="875" y="2772"/>
                <a:ext cx="300" cy="27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15">
                <a:extLst>
                  <a:ext uri="{FF2B5EF4-FFF2-40B4-BE49-F238E27FC236}">
                    <a16:creationId xmlns:a16="http://schemas.microsoft.com/office/drawing/2014/main" id="{7C19255B-7A89-434B-B66E-3BE934413FB2}"/>
                  </a:ext>
                </a:extLst>
              </p:cNvPr>
              <p:cNvCxnSpPr>
                <a:cxnSpLocks noChangeShapeType="1"/>
                <a:stCxn id="30" idx="2"/>
                <a:endCxn id="27" idx="6"/>
              </p:cNvCxnSpPr>
              <p:nvPr/>
            </p:nvCxnSpPr>
            <p:spPr bwMode="auto">
              <a:xfrm flipH="1" flipV="1">
                <a:off x="894" y="3090"/>
                <a:ext cx="295" cy="72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AutoShape 16">
                <a:extLst>
                  <a:ext uri="{FF2B5EF4-FFF2-40B4-BE49-F238E27FC236}">
                    <a16:creationId xmlns:a16="http://schemas.microsoft.com/office/drawing/2014/main" id="{F036E902-F916-094B-81DC-142A983F8721}"/>
                  </a:ext>
                </a:extLst>
              </p:cNvPr>
              <p:cNvCxnSpPr>
                <a:cxnSpLocks noChangeShapeType="1"/>
                <a:stCxn id="28" idx="0"/>
                <a:endCxn id="31" idx="1"/>
              </p:cNvCxnSpPr>
              <p:nvPr/>
            </p:nvCxnSpPr>
            <p:spPr bwMode="auto">
              <a:xfrm rot="16200000" flipH="1" flipV="1">
                <a:off x="1118" y="2324"/>
                <a:ext cx="16" cy="781"/>
              </a:xfrm>
              <a:prstGeom prst="curvedConnector3">
                <a:avLst>
                  <a:gd name="adj1" fmla="val -868750"/>
                </a:avLst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AutoShape 17">
                <a:extLst>
                  <a:ext uri="{FF2B5EF4-FFF2-40B4-BE49-F238E27FC236}">
                    <a16:creationId xmlns:a16="http://schemas.microsoft.com/office/drawing/2014/main" id="{AA9EC1B8-F328-EE4C-B8C4-7F67D56E1506}"/>
                  </a:ext>
                </a:extLst>
              </p:cNvPr>
              <p:cNvCxnSpPr>
                <a:cxnSpLocks noChangeShapeType="1"/>
                <a:stCxn id="29" idx="5"/>
                <a:endCxn id="30" idx="0"/>
              </p:cNvCxnSpPr>
              <p:nvPr/>
            </p:nvCxnSpPr>
            <p:spPr bwMode="auto">
              <a:xfrm flipH="1">
                <a:off x="1245" y="2773"/>
                <a:ext cx="2" cy="330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A3EDFC3A-9002-E64A-8201-11E61E5B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C4E65F0A-F68F-B44E-B299-0705CD463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0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CA74EED5-1C91-8640-A119-07DE0CE64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AF4B7C8B-FCD3-864D-88CF-757DBCB9D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" y="314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6" name="Text Box 22">
              <a:extLst>
                <a:ext uri="{FF2B5EF4-FFF2-40B4-BE49-F238E27FC236}">
                  <a16:creationId xmlns:a16="http://schemas.microsoft.com/office/drawing/2014/main" id="{5ABB1886-DD1F-6540-995B-09B4EFA8B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31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5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F404616-2F5E-1241-9E94-8CDDFD86FC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333" y="1295400"/>
            <a:ext cx="1170897" cy="1290376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44636FCC-93D1-DB41-BC21-5F7EE6EED2F7}"/>
              </a:ext>
            </a:extLst>
          </p:cNvPr>
          <p:cNvSpPr/>
          <p:nvPr/>
        </p:nvSpPr>
        <p:spPr bwMode="auto">
          <a:xfrm>
            <a:off x="3199863" y="4162425"/>
            <a:ext cx="1381662" cy="1695450"/>
          </a:xfrm>
          <a:custGeom>
            <a:avLst/>
            <a:gdLst>
              <a:gd name="connsiteX0" fmla="*/ 1248312 w 1381662"/>
              <a:gd name="connsiteY0" fmla="*/ 0 h 1695450"/>
              <a:gd name="connsiteX1" fmla="*/ 1257837 w 1381662"/>
              <a:gd name="connsiteY1" fmla="*/ 95250 h 1695450"/>
              <a:gd name="connsiteX2" fmla="*/ 1286412 w 1381662"/>
              <a:gd name="connsiteY2" fmla="*/ 542925 h 1695450"/>
              <a:gd name="connsiteX3" fmla="*/ 1295937 w 1381662"/>
              <a:gd name="connsiteY3" fmla="*/ 828675 h 1695450"/>
              <a:gd name="connsiteX4" fmla="*/ 1305462 w 1381662"/>
              <a:gd name="connsiteY4" fmla="*/ 876300 h 1695450"/>
              <a:gd name="connsiteX5" fmla="*/ 1314987 w 1381662"/>
              <a:gd name="connsiteY5" fmla="*/ 942975 h 1695450"/>
              <a:gd name="connsiteX6" fmla="*/ 1324512 w 1381662"/>
              <a:gd name="connsiteY6" fmla="*/ 990600 h 1695450"/>
              <a:gd name="connsiteX7" fmla="*/ 1334037 w 1381662"/>
              <a:gd name="connsiteY7" fmla="*/ 1066800 h 1695450"/>
              <a:gd name="connsiteX8" fmla="*/ 1343562 w 1381662"/>
              <a:gd name="connsiteY8" fmla="*/ 1133475 h 1695450"/>
              <a:gd name="connsiteX9" fmla="*/ 1362612 w 1381662"/>
              <a:gd name="connsiteY9" fmla="*/ 1219200 h 1695450"/>
              <a:gd name="connsiteX10" fmla="*/ 1381662 w 1381662"/>
              <a:gd name="connsiteY10" fmla="*/ 1362075 h 1695450"/>
              <a:gd name="connsiteX11" fmla="*/ 1372137 w 1381662"/>
              <a:gd name="connsiteY11" fmla="*/ 1581150 h 1695450"/>
              <a:gd name="connsiteX12" fmla="*/ 1353087 w 1381662"/>
              <a:gd name="connsiteY12" fmla="*/ 1638300 h 1695450"/>
              <a:gd name="connsiteX13" fmla="*/ 1276887 w 1381662"/>
              <a:gd name="connsiteY13" fmla="*/ 1685925 h 1695450"/>
              <a:gd name="connsiteX14" fmla="*/ 1248312 w 1381662"/>
              <a:gd name="connsiteY14" fmla="*/ 1695450 h 1695450"/>
              <a:gd name="connsiteX15" fmla="*/ 1162587 w 1381662"/>
              <a:gd name="connsiteY15" fmla="*/ 1676400 h 1695450"/>
              <a:gd name="connsiteX16" fmla="*/ 1134012 w 1381662"/>
              <a:gd name="connsiteY16" fmla="*/ 1657350 h 1695450"/>
              <a:gd name="connsiteX17" fmla="*/ 1086387 w 1381662"/>
              <a:gd name="connsiteY17" fmla="*/ 1647825 h 1695450"/>
              <a:gd name="connsiteX18" fmla="*/ 1029237 w 1381662"/>
              <a:gd name="connsiteY18" fmla="*/ 1628775 h 1695450"/>
              <a:gd name="connsiteX19" fmla="*/ 924462 w 1381662"/>
              <a:gd name="connsiteY19" fmla="*/ 1581150 h 1695450"/>
              <a:gd name="connsiteX20" fmla="*/ 895887 w 1381662"/>
              <a:gd name="connsiteY20" fmla="*/ 1562100 h 1695450"/>
              <a:gd name="connsiteX21" fmla="*/ 867312 w 1381662"/>
              <a:gd name="connsiteY21" fmla="*/ 1552575 h 1695450"/>
              <a:gd name="connsiteX22" fmla="*/ 838737 w 1381662"/>
              <a:gd name="connsiteY22" fmla="*/ 1533525 h 1695450"/>
              <a:gd name="connsiteX23" fmla="*/ 781587 w 1381662"/>
              <a:gd name="connsiteY23" fmla="*/ 1514475 h 1695450"/>
              <a:gd name="connsiteX24" fmla="*/ 753012 w 1381662"/>
              <a:gd name="connsiteY24" fmla="*/ 1495425 h 1695450"/>
              <a:gd name="connsiteX25" fmla="*/ 714912 w 1381662"/>
              <a:gd name="connsiteY25" fmla="*/ 1485900 h 1695450"/>
              <a:gd name="connsiteX26" fmla="*/ 676812 w 1381662"/>
              <a:gd name="connsiteY26" fmla="*/ 1466850 h 1695450"/>
              <a:gd name="connsiteX27" fmla="*/ 648237 w 1381662"/>
              <a:gd name="connsiteY27" fmla="*/ 1457325 h 1695450"/>
              <a:gd name="connsiteX28" fmla="*/ 619662 w 1381662"/>
              <a:gd name="connsiteY28" fmla="*/ 1438275 h 1695450"/>
              <a:gd name="connsiteX29" fmla="*/ 543462 w 1381662"/>
              <a:gd name="connsiteY29" fmla="*/ 1419225 h 1695450"/>
              <a:gd name="connsiteX30" fmla="*/ 514887 w 1381662"/>
              <a:gd name="connsiteY30" fmla="*/ 1409700 h 1695450"/>
              <a:gd name="connsiteX31" fmla="*/ 410112 w 1381662"/>
              <a:gd name="connsiteY31" fmla="*/ 1381125 h 1695450"/>
              <a:gd name="connsiteX32" fmla="*/ 372012 w 1381662"/>
              <a:gd name="connsiteY32" fmla="*/ 1362075 h 1695450"/>
              <a:gd name="connsiteX33" fmla="*/ 267237 w 1381662"/>
              <a:gd name="connsiteY33" fmla="*/ 1323975 h 1695450"/>
              <a:gd name="connsiteX34" fmla="*/ 238662 w 1381662"/>
              <a:gd name="connsiteY34" fmla="*/ 1314450 h 1695450"/>
              <a:gd name="connsiteX35" fmla="*/ 171987 w 1381662"/>
              <a:gd name="connsiteY35" fmla="*/ 1295400 h 1695450"/>
              <a:gd name="connsiteX36" fmla="*/ 143412 w 1381662"/>
              <a:gd name="connsiteY36" fmla="*/ 1276350 h 1695450"/>
              <a:gd name="connsiteX37" fmla="*/ 86262 w 1381662"/>
              <a:gd name="connsiteY37" fmla="*/ 1257300 h 1695450"/>
              <a:gd name="connsiteX38" fmla="*/ 57687 w 1381662"/>
              <a:gd name="connsiteY38" fmla="*/ 1247775 h 1695450"/>
              <a:gd name="connsiteX39" fmla="*/ 537 w 1381662"/>
              <a:gd name="connsiteY39" fmla="*/ 1219200 h 1695450"/>
              <a:gd name="connsiteX40" fmla="*/ 10062 w 1381662"/>
              <a:gd name="connsiteY40" fmla="*/ 121920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81662" h="1695450">
                <a:moveTo>
                  <a:pt x="1248312" y="0"/>
                </a:moveTo>
                <a:cubicBezTo>
                  <a:pt x="1251487" y="31750"/>
                  <a:pt x="1254948" y="63473"/>
                  <a:pt x="1257837" y="95250"/>
                </a:cubicBezTo>
                <a:cubicBezTo>
                  <a:pt x="1271374" y="244157"/>
                  <a:pt x="1280436" y="393534"/>
                  <a:pt x="1286412" y="542925"/>
                </a:cubicBezTo>
                <a:cubicBezTo>
                  <a:pt x="1290221" y="638152"/>
                  <a:pt x="1290500" y="733527"/>
                  <a:pt x="1295937" y="828675"/>
                </a:cubicBezTo>
                <a:cubicBezTo>
                  <a:pt x="1296861" y="844838"/>
                  <a:pt x="1302800" y="860331"/>
                  <a:pt x="1305462" y="876300"/>
                </a:cubicBezTo>
                <a:cubicBezTo>
                  <a:pt x="1309153" y="898445"/>
                  <a:pt x="1311296" y="920830"/>
                  <a:pt x="1314987" y="942975"/>
                </a:cubicBezTo>
                <a:cubicBezTo>
                  <a:pt x="1317649" y="958944"/>
                  <a:pt x="1322050" y="974599"/>
                  <a:pt x="1324512" y="990600"/>
                </a:cubicBezTo>
                <a:cubicBezTo>
                  <a:pt x="1328404" y="1015900"/>
                  <a:pt x="1330654" y="1041427"/>
                  <a:pt x="1334037" y="1066800"/>
                </a:cubicBezTo>
                <a:cubicBezTo>
                  <a:pt x="1337004" y="1089054"/>
                  <a:pt x="1340148" y="1111285"/>
                  <a:pt x="1343562" y="1133475"/>
                </a:cubicBezTo>
                <a:cubicBezTo>
                  <a:pt x="1374496" y="1334543"/>
                  <a:pt x="1336708" y="1102632"/>
                  <a:pt x="1362612" y="1219200"/>
                </a:cubicBezTo>
                <a:cubicBezTo>
                  <a:pt x="1372113" y="1261955"/>
                  <a:pt x="1377076" y="1320804"/>
                  <a:pt x="1381662" y="1362075"/>
                </a:cubicBezTo>
                <a:cubicBezTo>
                  <a:pt x="1378487" y="1435100"/>
                  <a:pt x="1379658" y="1508444"/>
                  <a:pt x="1372137" y="1581150"/>
                </a:cubicBezTo>
                <a:cubicBezTo>
                  <a:pt x="1370071" y="1601124"/>
                  <a:pt x="1364226" y="1621592"/>
                  <a:pt x="1353087" y="1638300"/>
                </a:cubicBezTo>
                <a:cubicBezTo>
                  <a:pt x="1322898" y="1683583"/>
                  <a:pt x="1344897" y="1663255"/>
                  <a:pt x="1276887" y="1685925"/>
                </a:cubicBezTo>
                <a:lnTo>
                  <a:pt x="1248312" y="1695450"/>
                </a:lnTo>
                <a:cubicBezTo>
                  <a:pt x="1239836" y="1693755"/>
                  <a:pt x="1174357" y="1681444"/>
                  <a:pt x="1162587" y="1676400"/>
                </a:cubicBezTo>
                <a:cubicBezTo>
                  <a:pt x="1152065" y="1671891"/>
                  <a:pt x="1144731" y="1661370"/>
                  <a:pt x="1134012" y="1657350"/>
                </a:cubicBezTo>
                <a:cubicBezTo>
                  <a:pt x="1118853" y="1651666"/>
                  <a:pt x="1102006" y="1652085"/>
                  <a:pt x="1086387" y="1647825"/>
                </a:cubicBezTo>
                <a:cubicBezTo>
                  <a:pt x="1067014" y="1642541"/>
                  <a:pt x="1047979" y="1635983"/>
                  <a:pt x="1029237" y="1628775"/>
                </a:cubicBezTo>
                <a:cubicBezTo>
                  <a:pt x="1007160" y="1620284"/>
                  <a:pt x="950337" y="1595936"/>
                  <a:pt x="924462" y="1581150"/>
                </a:cubicBezTo>
                <a:cubicBezTo>
                  <a:pt x="914523" y="1575470"/>
                  <a:pt x="906126" y="1567220"/>
                  <a:pt x="895887" y="1562100"/>
                </a:cubicBezTo>
                <a:cubicBezTo>
                  <a:pt x="886907" y="1557610"/>
                  <a:pt x="876292" y="1557065"/>
                  <a:pt x="867312" y="1552575"/>
                </a:cubicBezTo>
                <a:cubicBezTo>
                  <a:pt x="857073" y="1547455"/>
                  <a:pt x="849198" y="1538174"/>
                  <a:pt x="838737" y="1533525"/>
                </a:cubicBezTo>
                <a:cubicBezTo>
                  <a:pt x="820387" y="1525370"/>
                  <a:pt x="798295" y="1525614"/>
                  <a:pt x="781587" y="1514475"/>
                </a:cubicBezTo>
                <a:cubicBezTo>
                  <a:pt x="772062" y="1508125"/>
                  <a:pt x="763534" y="1499934"/>
                  <a:pt x="753012" y="1495425"/>
                </a:cubicBezTo>
                <a:cubicBezTo>
                  <a:pt x="740980" y="1490268"/>
                  <a:pt x="727169" y="1490497"/>
                  <a:pt x="714912" y="1485900"/>
                </a:cubicBezTo>
                <a:cubicBezTo>
                  <a:pt x="701617" y="1480914"/>
                  <a:pt x="689863" y="1472443"/>
                  <a:pt x="676812" y="1466850"/>
                </a:cubicBezTo>
                <a:cubicBezTo>
                  <a:pt x="667584" y="1462895"/>
                  <a:pt x="657217" y="1461815"/>
                  <a:pt x="648237" y="1457325"/>
                </a:cubicBezTo>
                <a:cubicBezTo>
                  <a:pt x="637998" y="1452205"/>
                  <a:pt x="630420" y="1442187"/>
                  <a:pt x="619662" y="1438275"/>
                </a:cubicBezTo>
                <a:cubicBezTo>
                  <a:pt x="595057" y="1429328"/>
                  <a:pt x="568300" y="1427504"/>
                  <a:pt x="543462" y="1419225"/>
                </a:cubicBezTo>
                <a:cubicBezTo>
                  <a:pt x="533937" y="1416050"/>
                  <a:pt x="524573" y="1412342"/>
                  <a:pt x="514887" y="1409700"/>
                </a:cubicBezTo>
                <a:cubicBezTo>
                  <a:pt x="501532" y="1406058"/>
                  <a:pt x="435690" y="1392087"/>
                  <a:pt x="410112" y="1381125"/>
                </a:cubicBezTo>
                <a:cubicBezTo>
                  <a:pt x="397061" y="1375532"/>
                  <a:pt x="384987" y="1367842"/>
                  <a:pt x="372012" y="1362075"/>
                </a:cubicBezTo>
                <a:cubicBezTo>
                  <a:pt x="332250" y="1344403"/>
                  <a:pt x="309476" y="1338055"/>
                  <a:pt x="267237" y="1323975"/>
                </a:cubicBezTo>
                <a:cubicBezTo>
                  <a:pt x="257712" y="1320800"/>
                  <a:pt x="248402" y="1316885"/>
                  <a:pt x="238662" y="1314450"/>
                </a:cubicBezTo>
                <a:cubicBezTo>
                  <a:pt x="226455" y="1311398"/>
                  <a:pt x="185652" y="1302232"/>
                  <a:pt x="171987" y="1295400"/>
                </a:cubicBezTo>
                <a:cubicBezTo>
                  <a:pt x="161748" y="1290280"/>
                  <a:pt x="153873" y="1280999"/>
                  <a:pt x="143412" y="1276350"/>
                </a:cubicBezTo>
                <a:cubicBezTo>
                  <a:pt x="125062" y="1268195"/>
                  <a:pt x="105312" y="1263650"/>
                  <a:pt x="86262" y="1257300"/>
                </a:cubicBezTo>
                <a:cubicBezTo>
                  <a:pt x="76737" y="1254125"/>
                  <a:pt x="66041" y="1253344"/>
                  <a:pt x="57687" y="1247775"/>
                </a:cubicBezTo>
                <a:cubicBezTo>
                  <a:pt x="-24205" y="1193180"/>
                  <a:pt x="79407" y="1258635"/>
                  <a:pt x="537" y="1219200"/>
                </a:cubicBezTo>
                <a:cubicBezTo>
                  <a:pt x="-2303" y="1217780"/>
                  <a:pt x="6887" y="1219200"/>
                  <a:pt x="10062" y="1219200"/>
                </a:cubicBezTo>
              </a:path>
            </a:pathLst>
          </a:cu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758BC9-16F3-2547-B0BD-F24332368C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551" y="3423421"/>
            <a:ext cx="258390" cy="392158"/>
          </a:xfrm>
          <a:prstGeom prst="rect">
            <a:avLst/>
          </a:prstGeom>
          <a:solidFill>
            <a:srgbClr val="FF7E79"/>
          </a:solidFill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69CDB35-D7E1-4D45-BE64-993D46C144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614" y="1377563"/>
            <a:ext cx="468086" cy="710413"/>
          </a:xfrm>
          <a:prstGeom prst="rect">
            <a:avLst/>
          </a:prstGeom>
          <a:solidFill>
            <a:srgbClr val="FF7E79"/>
          </a:solidFill>
        </p:spPr>
      </p:pic>
    </p:spTree>
    <p:extLst>
      <p:ext uri="{BB962C8B-B14F-4D97-AF65-F5344CB8AC3E}">
        <p14:creationId xmlns:p14="http://schemas.microsoft.com/office/powerpoint/2010/main" val="3033173623"/>
      </p:ext>
    </p:extLst>
  </p:cSld>
  <p:clrMapOvr>
    <a:masterClrMapping/>
  </p:clrMapOvr>
  <p:transition advTm="7778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Date Placeholder 3">
            <a:extLst>
              <a:ext uri="{FF2B5EF4-FFF2-40B4-BE49-F238E27FC236}">
                <a16:creationId xmlns:a16="http://schemas.microsoft.com/office/drawing/2014/main" id="{D04F48D9-0D15-5F44-B499-5E44ABE78F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WWW 2021</a:t>
            </a:r>
          </a:p>
        </p:txBody>
      </p:sp>
      <p:sp>
        <p:nvSpPr>
          <p:cNvPr id="109570" name="Footer Placeholder 4">
            <a:extLst>
              <a:ext uri="{FF2B5EF4-FFF2-40B4-BE49-F238E27FC236}">
                <a16:creationId xmlns:a16="http://schemas.microsoft.com/office/drawing/2014/main" id="{74B3C787-ECCB-2A4F-9558-77796BFF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S. Fakhraei and  C. Faloutsos</a:t>
            </a:r>
          </a:p>
        </p:txBody>
      </p:sp>
      <p:sp>
        <p:nvSpPr>
          <p:cNvPr id="109571" name="Slide Number Placeholder 5">
            <a:extLst>
              <a:ext uri="{FF2B5EF4-FFF2-40B4-BE49-F238E27FC236}">
                <a16:creationId xmlns:a16="http://schemas.microsoft.com/office/drawing/2014/main" id="{4E77DFE3-9C31-2542-A811-1D141F20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8D018-D970-9B44-A251-113D2BE20CE3}" type="slidenum">
              <a:rPr lang="en-US" altLang="en-US" sz="1400"/>
              <a:pPr/>
              <a:t>55</a:t>
            </a:fld>
            <a:endParaRPr lang="en-US" altLang="en-US" sz="1400"/>
          </a:p>
        </p:txBody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6DE1AED8-F2A9-7146-A1D7-35084D8AB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Extension: Personalized P.R.</a:t>
            </a:r>
          </a:p>
        </p:txBody>
      </p:sp>
      <p:sp>
        <p:nvSpPr>
          <p:cNvPr id="109573" name="Rectangle 3">
            <a:extLst>
              <a:ext uri="{FF2B5EF4-FFF2-40B4-BE49-F238E27FC236}">
                <a16:creationId xmlns:a16="http://schemas.microsoft.com/office/drawing/2014/main" id="{65754C47-6A54-C240-BEDC-EF15D2388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close is ‘4’ to ‘2’?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A: compute Personalized P.R. of ‘4’, restarting from ‘2’ – Related to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‘escape’ probability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‘round trip’ probability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…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929FF76E-FE21-2F48-BFD6-CD725CD1F8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48926" y="4388486"/>
            <a:ext cx="1489611" cy="1363800"/>
            <a:chOff x="389" y="2239"/>
            <a:chExt cx="1705" cy="1561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70424A47-C868-1A4D-B765-32998566F2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448"/>
              <a:ext cx="1584" cy="1104"/>
              <a:chOff x="720" y="2676"/>
              <a:chExt cx="847" cy="540"/>
            </a:xfrm>
          </p:grpSpPr>
          <p:sp>
            <p:nvSpPr>
              <p:cNvPr id="27" name="Oval 6">
                <a:extLst>
                  <a:ext uri="{FF2B5EF4-FFF2-40B4-BE49-F238E27FC236}">
                    <a16:creationId xmlns:a16="http://schemas.microsoft.com/office/drawing/2014/main" id="{9B598D48-F193-5F43-97E3-B7855EC39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" y="3036"/>
                <a:ext cx="101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Oval 7">
                <a:extLst>
                  <a:ext uri="{FF2B5EF4-FFF2-40B4-BE49-F238E27FC236}">
                    <a16:creationId xmlns:a16="http://schemas.microsoft.com/office/drawing/2014/main" id="{88EE4935-6884-4045-B011-09C0AE975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Oval 8">
                <a:extLst>
                  <a:ext uri="{FF2B5EF4-FFF2-40B4-BE49-F238E27FC236}">
                    <a16:creationId xmlns:a16="http://schemas.microsoft.com/office/drawing/2014/main" id="{EE945175-233F-5D40-B8E9-820698CA6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2676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Oval 9">
                <a:extLst>
                  <a:ext uri="{FF2B5EF4-FFF2-40B4-BE49-F238E27FC236}">
                    <a16:creationId xmlns:a16="http://schemas.microsoft.com/office/drawing/2014/main" id="{672A0D63-C884-064D-B982-70F6FFB26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3108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Oval 10">
                <a:extLst>
                  <a:ext uri="{FF2B5EF4-FFF2-40B4-BE49-F238E27FC236}">
                    <a16:creationId xmlns:a16="http://schemas.microsoft.com/office/drawing/2014/main" id="{3AD97497-6137-C242-B6A7-93AE03C29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2712"/>
                <a:ext cx="102" cy="10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8794" tIns="74398" rIns="148794" bIns="74398" anchor="ctr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32" name="AutoShape 11">
                <a:extLst>
                  <a:ext uri="{FF2B5EF4-FFF2-40B4-BE49-F238E27FC236}">
                    <a16:creationId xmlns:a16="http://schemas.microsoft.com/office/drawing/2014/main" id="{9EFB363D-640A-9E48-9BE3-8D4EA9C68BD9}"/>
                  </a:ext>
                </a:extLst>
              </p:cNvPr>
              <p:cNvCxnSpPr>
                <a:cxnSpLocks noChangeShapeType="1"/>
                <a:stCxn id="29" idx="6"/>
                <a:endCxn id="28" idx="2"/>
              </p:cNvCxnSpPr>
              <p:nvPr/>
            </p:nvCxnSpPr>
            <p:spPr bwMode="auto">
              <a:xfrm>
                <a:off x="1266" y="2730"/>
                <a:ext cx="196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12">
                <a:extLst>
                  <a:ext uri="{FF2B5EF4-FFF2-40B4-BE49-F238E27FC236}">
                    <a16:creationId xmlns:a16="http://schemas.microsoft.com/office/drawing/2014/main" id="{C6ED4193-A032-494A-BCFE-54EB08712B61}"/>
                  </a:ext>
                </a:extLst>
              </p:cNvPr>
              <p:cNvCxnSpPr>
                <a:cxnSpLocks noChangeShapeType="1"/>
                <a:stCxn id="30" idx="6"/>
                <a:endCxn id="28" idx="3"/>
              </p:cNvCxnSpPr>
              <p:nvPr/>
            </p:nvCxnSpPr>
            <p:spPr bwMode="auto">
              <a:xfrm flipV="1">
                <a:off x="1300" y="2808"/>
                <a:ext cx="180" cy="354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13">
                <a:extLst>
                  <a:ext uri="{FF2B5EF4-FFF2-40B4-BE49-F238E27FC236}">
                    <a16:creationId xmlns:a16="http://schemas.microsoft.com/office/drawing/2014/main" id="{559FDF69-6E75-374B-8F77-DC3D8FA6A19E}"/>
                  </a:ext>
                </a:extLst>
              </p:cNvPr>
              <p:cNvCxnSpPr>
                <a:cxnSpLocks noChangeShapeType="1"/>
                <a:stCxn id="31" idx="6"/>
                <a:endCxn id="29" idx="2"/>
              </p:cNvCxnSpPr>
              <p:nvPr/>
            </p:nvCxnSpPr>
            <p:spPr bwMode="auto">
              <a:xfrm flipV="1">
                <a:off x="825" y="2730"/>
                <a:ext cx="332" cy="3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14">
                <a:extLst>
                  <a:ext uri="{FF2B5EF4-FFF2-40B4-BE49-F238E27FC236}">
                    <a16:creationId xmlns:a16="http://schemas.microsoft.com/office/drawing/2014/main" id="{757CE96A-6783-3947-924A-AA9F7471264A}"/>
                  </a:ext>
                </a:extLst>
              </p:cNvPr>
              <p:cNvCxnSpPr>
                <a:cxnSpLocks noChangeShapeType="1"/>
                <a:stCxn id="27" idx="7"/>
                <a:endCxn id="29" idx="3"/>
              </p:cNvCxnSpPr>
              <p:nvPr/>
            </p:nvCxnSpPr>
            <p:spPr bwMode="auto">
              <a:xfrm flipV="1">
                <a:off x="875" y="2772"/>
                <a:ext cx="300" cy="276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15">
                <a:extLst>
                  <a:ext uri="{FF2B5EF4-FFF2-40B4-BE49-F238E27FC236}">
                    <a16:creationId xmlns:a16="http://schemas.microsoft.com/office/drawing/2014/main" id="{7C19255B-7A89-434B-B66E-3BE934413FB2}"/>
                  </a:ext>
                </a:extLst>
              </p:cNvPr>
              <p:cNvCxnSpPr>
                <a:cxnSpLocks noChangeShapeType="1"/>
                <a:stCxn id="30" idx="2"/>
                <a:endCxn id="27" idx="6"/>
              </p:cNvCxnSpPr>
              <p:nvPr/>
            </p:nvCxnSpPr>
            <p:spPr bwMode="auto">
              <a:xfrm flipH="1" flipV="1">
                <a:off x="894" y="3090"/>
                <a:ext cx="295" cy="72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AutoShape 16">
                <a:extLst>
                  <a:ext uri="{FF2B5EF4-FFF2-40B4-BE49-F238E27FC236}">
                    <a16:creationId xmlns:a16="http://schemas.microsoft.com/office/drawing/2014/main" id="{F036E902-F916-094B-81DC-142A983F8721}"/>
                  </a:ext>
                </a:extLst>
              </p:cNvPr>
              <p:cNvCxnSpPr>
                <a:cxnSpLocks noChangeShapeType="1"/>
                <a:stCxn id="28" idx="0"/>
                <a:endCxn id="31" idx="1"/>
              </p:cNvCxnSpPr>
              <p:nvPr/>
            </p:nvCxnSpPr>
            <p:spPr bwMode="auto">
              <a:xfrm rot="16200000" flipH="1" flipV="1">
                <a:off x="1118" y="2324"/>
                <a:ext cx="16" cy="781"/>
              </a:xfrm>
              <a:prstGeom prst="curvedConnector3">
                <a:avLst>
                  <a:gd name="adj1" fmla="val -868750"/>
                </a:avLst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AutoShape 17">
                <a:extLst>
                  <a:ext uri="{FF2B5EF4-FFF2-40B4-BE49-F238E27FC236}">
                    <a16:creationId xmlns:a16="http://schemas.microsoft.com/office/drawing/2014/main" id="{AA9EC1B8-F328-EE4C-B8C4-7F67D56E1506}"/>
                  </a:ext>
                </a:extLst>
              </p:cNvPr>
              <p:cNvCxnSpPr>
                <a:cxnSpLocks noChangeShapeType="1"/>
                <a:stCxn id="29" idx="5"/>
                <a:endCxn id="30" idx="0"/>
              </p:cNvCxnSpPr>
              <p:nvPr/>
            </p:nvCxnSpPr>
            <p:spPr bwMode="auto">
              <a:xfrm flipH="1">
                <a:off x="1245" y="2773"/>
                <a:ext cx="2" cy="330"/>
              </a:xfrm>
              <a:prstGeom prst="straightConnector1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A3EDFC3A-9002-E64A-8201-11E61E5B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" y="2335"/>
              <a:ext cx="312" cy="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endParaRPr kumimoji="0" lang="en-US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C4E65F0A-F68F-B44E-B299-0705CD463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6" y="2239"/>
              <a:ext cx="312" cy="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endParaRPr kumimoji="0" lang="en-US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CA74EED5-1C91-8640-A119-07DE0CE64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2" y="2335"/>
              <a:ext cx="312" cy="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endParaRPr kumimoji="0" lang="en-US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AF4B7C8B-FCD3-864D-88CF-757DBCB9D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" y="2988"/>
              <a:ext cx="312" cy="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endParaRPr kumimoji="0" lang="en-US" altLang="en-US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26" name="Text Box 22">
              <a:extLst>
                <a:ext uri="{FF2B5EF4-FFF2-40B4-BE49-F238E27FC236}">
                  <a16:creationId xmlns:a16="http://schemas.microsoft.com/office/drawing/2014/main" id="{5ABB1886-DD1F-6540-995B-09B4EFA8B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4" y="3151"/>
              <a:ext cx="312" cy="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4971" tIns="67486" rIns="134971" bIns="67486" anchor="ctr">
              <a:spAutoFit/>
            </a:bodyPr>
            <a:lstStyle/>
            <a:p>
              <a:pPr eaLnBrk="0" hangingPunct="0"/>
              <a:endParaRPr kumimoji="0" lang="en-US" altLang="en-US" sz="2800" dirty="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200029"/>
      </p:ext>
    </p:extLst>
  </p:cSld>
  <p:clrMapOvr>
    <a:masterClrMapping/>
  </p:clrMapOvr>
  <p:transition advTm="7778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4837-C954-DF4A-B696-EF133214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node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2FD1F-5560-8441-B6A9-FC82D53AD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  <a:p>
            <a:r>
              <a:rPr lang="en-US" dirty="0"/>
              <a:t>Link prediction</a:t>
            </a:r>
          </a:p>
          <a:p>
            <a:r>
              <a:rPr lang="en-US" dirty="0"/>
              <a:t>‘Center Piece Subgraphs’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B5967-8E9D-7447-BC2A-FB7CA3C7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3CE22-C434-8741-8FA4-09421515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1D5DB-3071-9844-A2FD-D9434DD2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A8CAA84-88D2-5843-883B-E42872EC5594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1752600"/>
            <a:ext cx="1219200" cy="914400"/>
            <a:chOff x="720" y="2676"/>
            <a:chExt cx="847" cy="540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26167D6D-F926-A142-98E9-A2B2ADF2D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3036"/>
              <a:ext cx="101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25337358-C6A0-354D-B0AD-DD632D7FF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529B17A4-6DA9-9740-91C1-899DF72CC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676"/>
              <a:ext cx="102" cy="108"/>
            </a:xfrm>
            <a:prstGeom prst="ellipse">
              <a:avLst/>
            </a:prstGeom>
            <a:solidFill>
              <a:schemeClr val="tx2"/>
            </a:solidFill>
            <a:ln w="15875">
              <a:noFill/>
              <a:round/>
              <a:headEnd type="none" w="sm" len="sm"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7737036A-18C2-1145-A26C-F80B62E74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" y="3108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6AD4DD7B-DF19-8A4F-9A86-387DA2DA1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12"/>
              <a:ext cx="102" cy="108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13" name="AutoShape 13">
              <a:extLst>
                <a:ext uri="{FF2B5EF4-FFF2-40B4-BE49-F238E27FC236}">
                  <a16:creationId xmlns:a16="http://schemas.microsoft.com/office/drawing/2014/main" id="{22A782A1-4C80-1648-A10E-65A864D68DC3}"/>
                </a:ext>
              </a:extLst>
            </p:cNvPr>
            <p:cNvCxnSpPr>
              <a:cxnSpLocks noChangeShapeType="1"/>
              <a:stCxn id="10" idx="6"/>
              <a:endCxn id="9" idx="2"/>
            </p:cNvCxnSpPr>
            <p:nvPr/>
          </p:nvCxnSpPr>
          <p:spPr bwMode="auto">
            <a:xfrm>
              <a:off x="1266" y="2730"/>
              <a:ext cx="196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4">
              <a:extLst>
                <a:ext uri="{FF2B5EF4-FFF2-40B4-BE49-F238E27FC236}">
                  <a16:creationId xmlns:a16="http://schemas.microsoft.com/office/drawing/2014/main" id="{DA41014E-BDB3-E141-832C-6F1F9F72EB0B}"/>
                </a:ext>
              </a:extLst>
            </p:cNvPr>
            <p:cNvCxnSpPr>
              <a:cxnSpLocks noChangeShapeType="1"/>
              <a:stCxn id="11" idx="6"/>
              <a:endCxn id="9" idx="3"/>
            </p:cNvCxnSpPr>
            <p:nvPr/>
          </p:nvCxnSpPr>
          <p:spPr bwMode="auto">
            <a:xfrm flipV="1">
              <a:off x="1300" y="2808"/>
              <a:ext cx="180" cy="354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5">
              <a:extLst>
                <a:ext uri="{FF2B5EF4-FFF2-40B4-BE49-F238E27FC236}">
                  <a16:creationId xmlns:a16="http://schemas.microsoft.com/office/drawing/2014/main" id="{AE7EE7AE-8686-FF41-807D-09CA8589D961}"/>
                </a:ext>
              </a:extLst>
            </p:cNvPr>
            <p:cNvCxnSpPr>
              <a:cxnSpLocks noChangeShapeType="1"/>
              <a:stCxn id="12" idx="6"/>
              <a:endCxn id="10" idx="2"/>
            </p:cNvCxnSpPr>
            <p:nvPr/>
          </p:nvCxnSpPr>
          <p:spPr bwMode="auto">
            <a:xfrm flipV="1">
              <a:off x="825" y="2730"/>
              <a:ext cx="332" cy="3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6">
              <a:extLst>
                <a:ext uri="{FF2B5EF4-FFF2-40B4-BE49-F238E27FC236}">
                  <a16:creationId xmlns:a16="http://schemas.microsoft.com/office/drawing/2014/main" id="{EC9C3A82-33DA-A041-B0B0-D0D96CA18861}"/>
                </a:ext>
              </a:extLst>
            </p:cNvPr>
            <p:cNvCxnSpPr>
              <a:cxnSpLocks noChangeShapeType="1"/>
              <a:stCxn id="8" idx="7"/>
              <a:endCxn id="10" idx="3"/>
            </p:cNvCxnSpPr>
            <p:nvPr/>
          </p:nvCxnSpPr>
          <p:spPr bwMode="auto">
            <a:xfrm flipV="1">
              <a:off x="875" y="2772"/>
              <a:ext cx="300" cy="27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7">
              <a:extLst>
                <a:ext uri="{FF2B5EF4-FFF2-40B4-BE49-F238E27FC236}">
                  <a16:creationId xmlns:a16="http://schemas.microsoft.com/office/drawing/2014/main" id="{E20405DC-9A0C-3342-8ACA-F2F8A8745839}"/>
                </a:ext>
              </a:extLst>
            </p:cNvPr>
            <p:cNvCxnSpPr>
              <a:cxnSpLocks noChangeShapeType="1"/>
              <a:stCxn id="11" idx="2"/>
              <a:endCxn id="8" idx="6"/>
            </p:cNvCxnSpPr>
            <p:nvPr/>
          </p:nvCxnSpPr>
          <p:spPr bwMode="auto">
            <a:xfrm flipH="1" flipV="1">
              <a:off x="894" y="3090"/>
              <a:ext cx="295" cy="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8">
              <a:extLst>
                <a:ext uri="{FF2B5EF4-FFF2-40B4-BE49-F238E27FC236}">
                  <a16:creationId xmlns:a16="http://schemas.microsoft.com/office/drawing/2014/main" id="{B2A452D1-CDB1-214D-89A8-9C52B3B8443D}"/>
                </a:ext>
              </a:extLst>
            </p:cNvPr>
            <p:cNvCxnSpPr>
              <a:cxnSpLocks noChangeShapeType="1"/>
              <a:stCxn id="9" idx="0"/>
              <a:endCxn id="12" idx="1"/>
            </p:cNvCxnSpPr>
            <p:nvPr/>
          </p:nvCxnSpPr>
          <p:spPr bwMode="auto">
            <a:xfrm rot="-5400000" flipH="1" flipV="1">
              <a:off x="1118" y="2324"/>
              <a:ext cx="16" cy="781"/>
            </a:xfrm>
            <a:prstGeom prst="curvedConnector3">
              <a:avLst>
                <a:gd name="adj1" fmla="val -868750"/>
              </a:avLst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9">
              <a:extLst>
                <a:ext uri="{FF2B5EF4-FFF2-40B4-BE49-F238E27FC236}">
                  <a16:creationId xmlns:a16="http://schemas.microsoft.com/office/drawing/2014/main" id="{9D9EED39-F85E-6D4E-B088-D11E164717DA}"/>
                </a:ext>
              </a:extLst>
            </p:cNvPr>
            <p:cNvCxnSpPr>
              <a:cxnSpLocks noChangeShapeType="1"/>
              <a:stCxn id="10" idx="5"/>
              <a:endCxn id="11" idx="0"/>
            </p:cNvCxnSpPr>
            <p:nvPr/>
          </p:nvCxnSpPr>
          <p:spPr bwMode="auto">
            <a:xfrm flipH="1">
              <a:off x="1245" y="2773"/>
              <a:ext cx="2" cy="33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CC9AA8-CAAA-C44F-A3CE-659B42D535D1}"/>
              </a:ext>
            </a:extLst>
          </p:cNvPr>
          <p:cNvGrpSpPr>
            <a:grpSpLocks noChangeAspect="1"/>
          </p:cNvGrpSpPr>
          <p:nvPr/>
        </p:nvGrpSpPr>
        <p:grpSpPr>
          <a:xfrm>
            <a:off x="2379677" y="3944953"/>
            <a:ext cx="3918929" cy="1256806"/>
            <a:chOff x="1096963" y="3741738"/>
            <a:chExt cx="6922210" cy="221996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F419AF-7AE3-F14F-B6AF-5BF082A72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6963" y="3741738"/>
              <a:ext cx="2540000" cy="221996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3C07CF-74D4-1F47-855D-3D3850E85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79453" y="3741738"/>
              <a:ext cx="2839720" cy="2168653"/>
            </a:xfrm>
            <a:prstGeom prst="rect">
              <a:avLst/>
            </a:prstGeom>
          </p:spPr>
        </p:pic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A54C2917-4899-5A4D-8E94-6412C0338549}"/>
                </a:ext>
              </a:extLst>
            </p:cNvPr>
            <p:cNvSpPr/>
            <p:nvPr/>
          </p:nvSpPr>
          <p:spPr bwMode="auto">
            <a:xfrm>
              <a:off x="4084358" y="4762818"/>
              <a:ext cx="647700" cy="177800"/>
            </a:xfrm>
            <a:prstGeom prst="rightArrow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969F6F7-6198-FC43-83BC-F24768D80912}"/>
              </a:ext>
            </a:extLst>
          </p:cNvPr>
          <p:cNvSpPr txBox="1"/>
          <p:nvPr/>
        </p:nvSpPr>
        <p:spPr>
          <a:xfrm>
            <a:off x="0" y="5550879"/>
            <a:ext cx="9144000" cy="1292662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solidFill>
                  <a:schemeClr val="bg1"/>
                </a:solidFill>
                <a:hlinkClick r:id="rId4"/>
              </a:rPr>
              <a:t>Fast Algorithms for Querying and Mining Large Graphs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Hanghang</a:t>
            </a:r>
            <a:r>
              <a:rPr lang="en-US" dirty="0">
                <a:solidFill>
                  <a:schemeClr val="bg1"/>
                </a:solidFill>
              </a:rPr>
              <a:t> Tong, PhD dissertation, CMU, 2009. TR: CMU-ML-09-112.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56CAF7-2354-C447-965B-EFDC9CBEB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166" y="4140200"/>
            <a:ext cx="1347179" cy="134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5067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642237-CC12-664A-994E-9814836AF4E9}"/>
              </a:ext>
            </a:extLst>
          </p:cNvPr>
          <p:cNvSpPr/>
          <p:nvPr/>
        </p:nvSpPr>
        <p:spPr bwMode="auto">
          <a:xfrm>
            <a:off x="166378" y="3330905"/>
            <a:ext cx="3007469" cy="33609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27" name="Graphic 26" descr="Thumbs up sign">
            <a:extLst>
              <a:ext uri="{FF2B5EF4-FFF2-40B4-BE49-F238E27FC236}">
                <a16:creationId xmlns:a16="http://schemas.microsoft.com/office/drawing/2014/main" id="{8AF3FAC6-B9AD-AE47-9328-57A29155E3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5834" y="2922344"/>
            <a:ext cx="336090" cy="336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17" name="Graphic 16" descr="Thumbs up sign">
            <a:extLst>
              <a:ext uri="{FF2B5EF4-FFF2-40B4-BE49-F238E27FC236}">
                <a16:creationId xmlns:a16="http://schemas.microsoft.com/office/drawing/2014/main" id="{D757770B-3B3B-F54B-98F5-0A7733D61D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7613" y="3280411"/>
            <a:ext cx="336090" cy="3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24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642237-CC12-664A-994E-9814836AF4E9}"/>
              </a:ext>
            </a:extLst>
          </p:cNvPr>
          <p:cNvSpPr/>
          <p:nvPr/>
        </p:nvSpPr>
        <p:spPr bwMode="auto">
          <a:xfrm>
            <a:off x="177113" y="2944321"/>
            <a:ext cx="3007469" cy="33609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27" name="Graphic 26" descr="Thumbs up sign">
            <a:extLst>
              <a:ext uri="{FF2B5EF4-FFF2-40B4-BE49-F238E27FC236}">
                <a16:creationId xmlns:a16="http://schemas.microsoft.com/office/drawing/2014/main" id="{8AF3FAC6-B9AD-AE47-9328-57A29155E3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5834" y="2922344"/>
            <a:ext cx="336090" cy="336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E4BA9EF-49D9-FC4B-9057-490C8427847C}"/>
              </a:ext>
            </a:extLst>
          </p:cNvPr>
          <p:cNvSpPr/>
          <p:nvPr/>
        </p:nvSpPr>
        <p:spPr bwMode="auto">
          <a:xfrm>
            <a:off x="3254057" y="1351519"/>
            <a:ext cx="447867" cy="679454"/>
          </a:xfrm>
          <a:prstGeom prst="round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Thumbs up sign">
            <a:extLst>
              <a:ext uri="{FF2B5EF4-FFF2-40B4-BE49-F238E27FC236}">
                <a16:creationId xmlns:a16="http://schemas.microsoft.com/office/drawing/2014/main" id="{D757770B-3B3B-F54B-98F5-0A7733D61D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7613" y="3280411"/>
            <a:ext cx="336090" cy="3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37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A2C3095-A401-1C43-B2C3-B31DC9065593}"/>
              </a:ext>
            </a:extLst>
          </p:cNvPr>
          <p:cNvSpPr/>
          <p:nvPr/>
        </p:nvSpPr>
        <p:spPr bwMode="auto">
          <a:xfrm>
            <a:off x="567233" y="4607530"/>
            <a:ext cx="5985967" cy="457199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FF1EF1-7A14-1E49-841E-1F4EE5915A09}"/>
              </a:ext>
            </a:extLst>
          </p:cNvPr>
          <p:cNvSpPr/>
          <p:nvPr/>
        </p:nvSpPr>
        <p:spPr bwMode="auto">
          <a:xfrm>
            <a:off x="567234" y="4111282"/>
            <a:ext cx="5985966" cy="457199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Bird’s eye view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(simple) Graphs</a:t>
            </a:r>
          </a:p>
          <a:p>
            <a:pPr lvl="1"/>
            <a:r>
              <a:rPr lang="en-US" dirty="0"/>
              <a:t>P1.1: node importance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PageRank and Personalized PR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HITS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SVD (Singular Value Decomposition)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/>
              <a:t>WWW 2021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S. Fakhraei and  C. Faloutsos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C0BD-DFA4-7F4C-A99B-902E20B6E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6530"/>
            <a:ext cx="1097280" cy="822960"/>
          </a:xfrm>
          <a:prstGeom prst="rect">
            <a:avLst/>
          </a:prstGeom>
        </p:spPr>
      </p:pic>
      <p:pic>
        <p:nvPicPr>
          <p:cNvPr id="8" name="Picture 4" descr="0iterations">
            <a:extLst>
              <a:ext uri="{FF2B5EF4-FFF2-40B4-BE49-F238E27FC236}">
                <a16:creationId xmlns:a16="http://schemas.microsoft.com/office/drawing/2014/main" id="{4FD9AD1A-FDB7-E143-BDFD-8920218D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8449" y="3513561"/>
            <a:ext cx="840014" cy="92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945338-E2FD-2245-A9BA-91C00040C66B}"/>
              </a:ext>
            </a:extLst>
          </p:cNvPr>
          <p:cNvGrpSpPr/>
          <p:nvPr/>
        </p:nvGrpSpPr>
        <p:grpSpPr>
          <a:xfrm>
            <a:off x="7734200" y="3518460"/>
            <a:ext cx="496887" cy="657039"/>
            <a:chOff x="7510462" y="2908860"/>
            <a:chExt cx="496887" cy="65703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3788A3-4222-CF43-A087-F47E9023C67D}"/>
                </a:ext>
              </a:extLst>
            </p:cNvPr>
            <p:cNvSpPr/>
            <p:nvPr/>
          </p:nvSpPr>
          <p:spPr bwMode="auto">
            <a:xfrm>
              <a:off x="7718401" y="2908860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4A6B8D-2BBB-7D47-935C-A7CBA64E5056}"/>
                </a:ext>
              </a:extLst>
            </p:cNvPr>
            <p:cNvSpPr/>
            <p:nvPr/>
          </p:nvSpPr>
          <p:spPr bwMode="auto">
            <a:xfrm>
              <a:off x="7510462" y="3158066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C18534-1C26-8545-9AD4-4B1739483668}"/>
                </a:ext>
              </a:extLst>
            </p:cNvPr>
            <p:cNvSpPr/>
            <p:nvPr/>
          </p:nvSpPr>
          <p:spPr bwMode="auto">
            <a:xfrm>
              <a:off x="7931149" y="3158065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72201F-8925-974B-B1F2-BE6BFA19FFF2}"/>
                </a:ext>
              </a:extLst>
            </p:cNvPr>
            <p:cNvSpPr/>
            <p:nvPr/>
          </p:nvSpPr>
          <p:spPr bwMode="auto">
            <a:xfrm>
              <a:off x="7510462" y="3501682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F15CDF-EC05-1049-99D1-4B0D6BBB05D2}"/>
                </a:ext>
              </a:extLst>
            </p:cNvPr>
            <p:cNvSpPr/>
            <p:nvPr/>
          </p:nvSpPr>
          <p:spPr bwMode="auto">
            <a:xfrm>
              <a:off x="7931149" y="3501682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0552A9-7CE0-234D-9B8F-8D996E8CB224}"/>
                </a:ext>
              </a:extLst>
            </p:cNvPr>
            <p:cNvCxnSpPr>
              <a:stCxn id="11" idx="7"/>
              <a:endCxn id="13" idx="3"/>
            </p:cNvCxnSpPr>
            <p:nvPr/>
          </p:nvCxnSpPr>
          <p:spPr bwMode="auto">
            <a:xfrm>
              <a:off x="7783442" y="2918264"/>
              <a:ext cx="158866" cy="29461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0D223F-AD1B-064F-B8CA-4CC38360EF25}"/>
                </a:ext>
              </a:extLst>
            </p:cNvPr>
            <p:cNvCxnSpPr>
              <a:stCxn id="11" idx="5"/>
              <a:endCxn id="15" idx="1"/>
            </p:cNvCxnSpPr>
            <p:nvPr/>
          </p:nvCxnSpPr>
          <p:spPr bwMode="auto">
            <a:xfrm>
              <a:off x="7783442" y="2963673"/>
              <a:ext cx="158866" cy="54741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A3F361-AE44-AD41-A540-D64E2380E7CD}"/>
                </a:ext>
              </a:extLst>
            </p:cNvPr>
            <p:cNvCxnSpPr>
              <a:stCxn id="11" idx="3"/>
              <a:endCxn id="14" idx="7"/>
            </p:cNvCxnSpPr>
            <p:nvPr/>
          </p:nvCxnSpPr>
          <p:spPr bwMode="auto">
            <a:xfrm flipH="1">
              <a:off x="7575503" y="2963673"/>
              <a:ext cx="154057" cy="54741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A0CC66-9EF0-9A4F-A97A-E189A5497754}"/>
                </a:ext>
              </a:extLst>
            </p:cNvPr>
            <p:cNvCxnSpPr>
              <a:stCxn id="11" idx="1"/>
              <a:endCxn id="12" idx="5"/>
            </p:cNvCxnSpPr>
            <p:nvPr/>
          </p:nvCxnSpPr>
          <p:spPr bwMode="auto">
            <a:xfrm flipH="1">
              <a:off x="7575503" y="2918264"/>
              <a:ext cx="154057" cy="29461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382F60-0F2E-5442-9286-9D13446BCEF4}"/>
              </a:ext>
            </a:extLst>
          </p:cNvPr>
          <p:cNvSpPr txBox="1"/>
          <p:nvPr/>
        </p:nvSpPr>
        <p:spPr>
          <a:xfrm>
            <a:off x="6949994" y="3035421"/>
            <a:ext cx="3706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C26321-3E43-8145-92DA-72680A231FF8}"/>
              </a:ext>
            </a:extLst>
          </p:cNvPr>
          <p:cNvSpPr/>
          <p:nvPr/>
        </p:nvSpPr>
        <p:spPr bwMode="auto">
          <a:xfrm>
            <a:off x="7876269" y="3421626"/>
            <a:ext cx="210344" cy="253545"/>
          </a:xfrm>
          <a:prstGeom prst="ellipse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89C5-8F30-2345-AA54-1955B38D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E947-2102-AA44-98A9-54D5FDC36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Who-buys-what</a:t>
            </a:r>
          </a:p>
          <a:p>
            <a:pPr marL="0" indent="0">
              <a:buNone/>
            </a:pPr>
            <a:r>
              <a:rPr lang="en-US" dirty="0"/>
              <a:t>Who-sells-what</a:t>
            </a:r>
          </a:p>
          <a:p>
            <a:pPr marL="0" indent="0">
              <a:buNone/>
            </a:pPr>
            <a:r>
              <a:rPr lang="en-US" dirty="0"/>
              <a:t>Who-reviews-what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DE168-F18C-944F-95DE-ADCDAD3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009C-A1B4-024B-AA5A-B10844C7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B894D-8CC4-7943-9BD6-F036C150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D31CF-2369-0C40-AF0C-024C42A763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680" y="1695794"/>
            <a:ext cx="389533" cy="464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603984-09F1-4145-B818-0F43C4BF18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680" y="2300914"/>
            <a:ext cx="311600" cy="464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440CF-1B45-854A-82BD-A0D2E27CA9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297" y="3276999"/>
            <a:ext cx="266364" cy="464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EE28EC-DB81-F94F-BB33-C9B71CDF67B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3458" y="2519561"/>
            <a:ext cx="479615" cy="479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70C5FB-B786-7045-A182-D4B48B8B206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970" y="1574988"/>
            <a:ext cx="479615" cy="4796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5E7005-0721-284C-B802-A731911354C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5136" y="3097307"/>
            <a:ext cx="433064" cy="4330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6BD5E4-3049-1241-AFE0-DA9544846B9D}"/>
              </a:ext>
            </a:extLst>
          </p:cNvPr>
          <p:cNvSpPr txBox="1"/>
          <p:nvPr/>
        </p:nvSpPr>
        <p:spPr>
          <a:xfrm rot="5400000">
            <a:off x="5843693" y="2418288"/>
            <a:ext cx="576708" cy="127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…</a:t>
            </a:r>
          </a:p>
          <a:p>
            <a:endParaRPr lang="en-US" sz="5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619EAA-80D0-0C4A-972C-0224BB24D66E}"/>
              </a:ext>
            </a:extLst>
          </p:cNvPr>
          <p:cNvSpPr txBox="1"/>
          <p:nvPr/>
        </p:nvSpPr>
        <p:spPr>
          <a:xfrm rot="5400000">
            <a:off x="6925554" y="2535442"/>
            <a:ext cx="642260" cy="1304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  <a:p>
            <a:endParaRPr lang="en-US" sz="5400" b="1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5775ADC-A88C-E244-8B60-CD5BA1B97A7D}"/>
              </a:ext>
            </a:extLst>
          </p:cNvPr>
          <p:cNvSpPr/>
          <p:nvPr/>
        </p:nvSpPr>
        <p:spPr bwMode="auto">
          <a:xfrm rot="20711372">
            <a:off x="6880830" y="1789378"/>
            <a:ext cx="745910" cy="105477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44B87-53D8-6A4A-980F-4A367A7FF2EC}"/>
              </a:ext>
            </a:extLst>
          </p:cNvPr>
          <p:cNvSpPr/>
          <p:nvPr/>
        </p:nvSpPr>
        <p:spPr bwMode="auto">
          <a:xfrm rot="19853098">
            <a:off x="6761752" y="2240224"/>
            <a:ext cx="1061739" cy="103163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EA4F2C5-5F13-C74B-BD2B-6E1467DF5228}"/>
              </a:ext>
            </a:extLst>
          </p:cNvPr>
          <p:cNvSpPr/>
          <p:nvPr/>
        </p:nvSpPr>
        <p:spPr bwMode="auto">
          <a:xfrm rot="1745488">
            <a:off x="6851642" y="2287212"/>
            <a:ext cx="1071880" cy="103081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3EE3C7B-0559-F54A-8868-39A8DA772D3B}"/>
              </a:ext>
            </a:extLst>
          </p:cNvPr>
          <p:cNvSpPr/>
          <p:nvPr/>
        </p:nvSpPr>
        <p:spPr bwMode="auto">
          <a:xfrm>
            <a:off x="6839544" y="2555200"/>
            <a:ext cx="891772" cy="158925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A292127-E1A4-434D-846A-32F892C250E3}"/>
              </a:ext>
            </a:extLst>
          </p:cNvPr>
          <p:cNvSpPr/>
          <p:nvPr/>
        </p:nvSpPr>
        <p:spPr bwMode="auto">
          <a:xfrm rot="20711372">
            <a:off x="6895285" y="3436136"/>
            <a:ext cx="745910" cy="105477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4AD84828-DBDB-9C49-9A36-068961CB89DB}"/>
              </a:ext>
            </a:extLst>
          </p:cNvPr>
          <p:cNvSpPr/>
          <p:nvPr/>
        </p:nvSpPr>
        <p:spPr bwMode="auto">
          <a:xfrm>
            <a:off x="4151387" y="2863860"/>
            <a:ext cx="745910" cy="105477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DC28E1-4337-5D40-A967-35C4042E312E}"/>
              </a:ext>
            </a:extLst>
          </p:cNvPr>
          <p:cNvCxnSpPr>
            <a:cxnSpLocks/>
          </p:cNvCxnSpPr>
          <p:nvPr/>
        </p:nvCxnSpPr>
        <p:spPr bwMode="auto">
          <a:xfrm flipV="1">
            <a:off x="4086389" y="2300914"/>
            <a:ext cx="882386" cy="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E2D51E-C9FB-2544-863A-78172B5520A8}"/>
              </a:ext>
            </a:extLst>
          </p:cNvPr>
          <p:cNvCxnSpPr>
            <a:cxnSpLocks/>
          </p:cNvCxnSpPr>
          <p:nvPr/>
        </p:nvCxnSpPr>
        <p:spPr bwMode="auto">
          <a:xfrm flipV="1">
            <a:off x="4086389" y="1812666"/>
            <a:ext cx="821509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0890975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92CBB9F-22C6-0445-9E15-7BA886364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2AD1D1-2DB2-E348-8BDF-A8281D6F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9B4092-9067-ED42-8D93-26344E5E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595EA-97C5-C843-85A0-9B8E5F18A6CC}" type="slidenum">
              <a:rPr lang="en-US" altLang="en-US" smtClean="0"/>
              <a:pPr/>
              <a:t>60</a:t>
            </a:fld>
            <a:endParaRPr lang="en-US" altLang="en-US" dirty="0"/>
          </a:p>
        </p:txBody>
      </p:sp>
      <p:sp>
        <p:nvSpPr>
          <p:cNvPr id="1507330" name="Rectangle 2">
            <a:extLst>
              <a:ext uri="{FF2B5EF4-FFF2-40B4-BE49-F238E27FC236}">
                <a16:creationId xmlns:a16="http://schemas.microsoft.com/office/drawing/2014/main" id="{CC9283CD-4287-3644-8203-D8597F1C59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 (HITS)</a:t>
            </a:r>
          </a:p>
        </p:txBody>
      </p:sp>
      <p:pic>
        <p:nvPicPr>
          <p:cNvPr id="1507331" name="Picture 3" descr="Jon">
            <a:extLst>
              <a:ext uri="{FF2B5EF4-FFF2-40B4-BE49-F238E27FC236}">
                <a16:creationId xmlns:a16="http://schemas.microsoft.com/office/drawing/2014/main" id="{00B97553-9039-C740-A405-32C81EA06B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2209800"/>
            <a:ext cx="2228850" cy="29718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07332" name="Text Box 4">
            <a:extLst>
              <a:ext uri="{FF2B5EF4-FFF2-40B4-BE49-F238E27FC236}">
                <a16:creationId xmlns:a16="http://schemas.microsoft.com/office/drawing/2014/main" id="{C172B931-C6B6-6546-99C3-ABE56A436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362200"/>
            <a:ext cx="4953000" cy="320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lnSpc>
                <a:spcPct val="90000"/>
              </a:lnSpc>
              <a:spcBef>
                <a:spcPct val="20000"/>
              </a:spcBef>
            </a:pPr>
            <a:r>
              <a:rPr kumimoji="0" lang="en-US" altLang="en-US" sz="3200">
                <a:latin typeface="Times New Roman" panose="02020603050405020304" pitchFamily="18" charset="0"/>
              </a:rPr>
              <a:t>Kleinberg, Jon (1998). </a:t>
            </a:r>
            <a:r>
              <a:rPr kumimoji="0" lang="en-US" altLang="en-US" sz="3200" i="1">
                <a:latin typeface="Times New Roman" panose="02020603050405020304" pitchFamily="18" charset="0"/>
              </a:rPr>
              <a:t>Authoritative sources in a hyperlinked environment</a:t>
            </a:r>
            <a:r>
              <a:rPr kumimoji="0" lang="en-US" altLang="en-US" sz="3200">
                <a:latin typeface="Times New Roman" panose="02020603050405020304" pitchFamily="18" charset="0"/>
              </a:rPr>
              <a:t>. Proc. 9th ACM-SIAM Symposium on Discrete Algorithms.</a:t>
            </a:r>
          </a:p>
          <a:p>
            <a:pPr algn="l" eaLnBrk="0" hangingPunct="0"/>
            <a:endParaRPr kumimoji="0" lang="en-US" altLang="en-US" sz="3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0343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BCDA972-4BD6-6C4A-B86D-AD0DC4A4E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5332131-CF75-D549-9150-F63478CE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3D796C8-B9C1-094E-B83D-7E61FEBB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43989-0F0D-A141-B7A4-1B6FB414FD77}" type="slidenum">
              <a:rPr lang="en-US" altLang="en-US" smtClean="0"/>
              <a:pPr/>
              <a:t>61</a:t>
            </a:fld>
            <a:endParaRPr lang="en-US" altLang="en-US" dirty="0"/>
          </a:p>
        </p:txBody>
      </p:sp>
      <p:sp>
        <p:nvSpPr>
          <p:cNvPr id="1581058" name="Rectangle 2">
            <a:extLst>
              <a:ext uri="{FF2B5EF4-FFF2-40B4-BE49-F238E27FC236}">
                <a16:creationId xmlns:a16="http://schemas.microsoft.com/office/drawing/2014/main" id="{68379C52-57A2-AF42-91F6-CE6E5E07B6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Recall: problem </a:t>
            </a:r>
            <a:r>
              <a:rPr lang="en-US" altLang="en-US" sz="3600" dirty="0" err="1"/>
              <a:t>dfn</a:t>
            </a:r>
            <a:endParaRPr lang="en-US" altLang="en-US" sz="3600" dirty="0"/>
          </a:p>
        </p:txBody>
      </p:sp>
      <p:sp>
        <p:nvSpPr>
          <p:cNvPr id="1581059" name="Rectangle 3">
            <a:extLst>
              <a:ext uri="{FF2B5EF4-FFF2-40B4-BE49-F238E27FC236}">
                <a16:creationId xmlns:a16="http://schemas.microsoft.com/office/drawing/2014/main" id="{AA38ADD0-0FF8-F541-8987-E408DACAA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Given a graph (</a:t>
            </a:r>
            <a:r>
              <a:rPr lang="en-US" altLang="en-US" dirty="0" err="1"/>
              <a:t>eg.</a:t>
            </a:r>
            <a:r>
              <a:rPr lang="en-US" altLang="en-US" dirty="0"/>
              <a:t>, web pages containing the desirable query word)</a:t>
            </a:r>
          </a:p>
          <a:p>
            <a:r>
              <a:rPr lang="en-US" altLang="en-US" dirty="0"/>
              <a:t>Q1: Which node is the most important?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31BA81-2982-C84B-87BF-00481590EB16}"/>
              </a:ext>
            </a:extLst>
          </p:cNvPr>
          <p:cNvGrpSpPr/>
          <p:nvPr/>
        </p:nvGrpSpPr>
        <p:grpSpPr>
          <a:xfrm>
            <a:off x="2667000" y="4876800"/>
            <a:ext cx="2590800" cy="1219200"/>
            <a:chOff x="2667000" y="4876800"/>
            <a:chExt cx="2590800" cy="1219200"/>
          </a:xfrm>
        </p:grpSpPr>
        <p:sp>
          <p:nvSpPr>
            <p:cNvPr id="1581060" name="Oval 4">
              <a:extLst>
                <a:ext uri="{FF2B5EF4-FFF2-40B4-BE49-F238E27FC236}">
                  <a16:creationId xmlns:a16="http://schemas.microsoft.com/office/drawing/2014/main" id="{A14A5242-DB46-C247-9F5D-0E272DC62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57150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61" name="Oval 5">
              <a:extLst>
                <a:ext uri="{FF2B5EF4-FFF2-40B4-BE49-F238E27FC236}">
                  <a16:creationId xmlns:a16="http://schemas.microsoft.com/office/drawing/2014/main" id="{9DC85C74-5DD6-3F40-BF33-3CC531C9F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50292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62" name="Oval 6">
              <a:extLst>
                <a:ext uri="{FF2B5EF4-FFF2-40B4-BE49-F238E27FC236}">
                  <a16:creationId xmlns:a16="http://schemas.microsoft.com/office/drawing/2014/main" id="{39B3FC69-FEAF-EB44-A1C8-B94C5D03E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49530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63" name="Oval 7">
              <a:extLst>
                <a:ext uri="{FF2B5EF4-FFF2-40B4-BE49-F238E27FC236}">
                  <a16:creationId xmlns:a16="http://schemas.microsoft.com/office/drawing/2014/main" id="{56C82FC9-A585-F347-A046-A2A2C60E9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58674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64" name="Oval 8">
              <a:extLst>
                <a:ext uri="{FF2B5EF4-FFF2-40B4-BE49-F238E27FC236}">
                  <a16:creationId xmlns:a16="http://schemas.microsoft.com/office/drawing/2014/main" id="{D50FC09E-1A72-B64B-BF85-9118955AA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8768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65" name="Oval 9">
              <a:extLst>
                <a:ext uri="{FF2B5EF4-FFF2-40B4-BE49-F238E27FC236}">
                  <a16:creationId xmlns:a16="http://schemas.microsoft.com/office/drawing/2014/main" id="{E39A642E-765B-9846-82AE-1072EA843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58674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1066" name="Oval 10">
              <a:extLst>
                <a:ext uri="{FF2B5EF4-FFF2-40B4-BE49-F238E27FC236}">
                  <a16:creationId xmlns:a16="http://schemas.microsoft.com/office/drawing/2014/main" id="{8AE41418-DF99-564E-9528-B8C217DF5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0292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81067" name="AutoShape 11">
              <a:extLst>
                <a:ext uri="{FF2B5EF4-FFF2-40B4-BE49-F238E27FC236}">
                  <a16:creationId xmlns:a16="http://schemas.microsoft.com/office/drawing/2014/main" id="{FFC9C443-E33E-244F-B170-06B8D3DC8E8A}"/>
                </a:ext>
              </a:extLst>
            </p:cNvPr>
            <p:cNvCxnSpPr>
              <a:cxnSpLocks noChangeShapeType="1"/>
              <a:stCxn id="1581062" idx="6"/>
              <a:endCxn id="1581061" idx="2"/>
            </p:cNvCxnSpPr>
            <p:nvPr/>
          </p:nvCxnSpPr>
          <p:spPr bwMode="auto">
            <a:xfrm>
              <a:off x="3894138" y="5067300"/>
              <a:ext cx="441325" cy="762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1068" name="AutoShape 12">
              <a:extLst>
                <a:ext uri="{FF2B5EF4-FFF2-40B4-BE49-F238E27FC236}">
                  <a16:creationId xmlns:a16="http://schemas.microsoft.com/office/drawing/2014/main" id="{D8528935-B00D-8146-A7A5-EDF1F3105613}"/>
                </a:ext>
              </a:extLst>
            </p:cNvPr>
            <p:cNvCxnSpPr>
              <a:cxnSpLocks noChangeShapeType="1"/>
              <a:stCxn id="1581065" idx="6"/>
              <a:endCxn id="1581061" idx="3"/>
            </p:cNvCxnSpPr>
            <p:nvPr/>
          </p:nvCxnSpPr>
          <p:spPr bwMode="auto">
            <a:xfrm flipV="1">
              <a:off x="3970338" y="5232400"/>
              <a:ext cx="406400" cy="7493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1069" name="AutoShape 13">
              <a:extLst>
                <a:ext uri="{FF2B5EF4-FFF2-40B4-BE49-F238E27FC236}">
                  <a16:creationId xmlns:a16="http://schemas.microsoft.com/office/drawing/2014/main" id="{6464C112-A28D-C641-8A5B-9F3FC683CB80}"/>
                </a:ext>
              </a:extLst>
            </p:cNvPr>
            <p:cNvCxnSpPr>
              <a:cxnSpLocks noChangeShapeType="1"/>
              <a:stCxn id="1581065" idx="6"/>
              <a:endCxn id="1581063" idx="2"/>
            </p:cNvCxnSpPr>
            <p:nvPr/>
          </p:nvCxnSpPr>
          <p:spPr bwMode="auto">
            <a:xfrm>
              <a:off x="3970338" y="5981700"/>
              <a:ext cx="746125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1070" name="AutoShape 14">
              <a:extLst>
                <a:ext uri="{FF2B5EF4-FFF2-40B4-BE49-F238E27FC236}">
                  <a16:creationId xmlns:a16="http://schemas.microsoft.com/office/drawing/2014/main" id="{282D6E39-2F84-5B40-80A3-BDEF969BFB6C}"/>
                </a:ext>
              </a:extLst>
            </p:cNvPr>
            <p:cNvCxnSpPr>
              <a:cxnSpLocks noChangeShapeType="1"/>
              <a:stCxn id="1581061" idx="6"/>
              <a:endCxn id="1581064" idx="2"/>
            </p:cNvCxnSpPr>
            <p:nvPr/>
          </p:nvCxnSpPr>
          <p:spPr bwMode="auto">
            <a:xfrm flipV="1">
              <a:off x="4579938" y="4991100"/>
              <a:ext cx="441325" cy="1524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1071" name="AutoShape 15">
              <a:extLst>
                <a:ext uri="{FF2B5EF4-FFF2-40B4-BE49-F238E27FC236}">
                  <a16:creationId xmlns:a16="http://schemas.microsoft.com/office/drawing/2014/main" id="{CA6141ED-D8EC-C349-A49F-26D089274058}"/>
                </a:ext>
              </a:extLst>
            </p:cNvPr>
            <p:cNvCxnSpPr>
              <a:cxnSpLocks noChangeShapeType="1"/>
              <a:stCxn id="1581066" idx="6"/>
              <a:endCxn id="1581062" idx="2"/>
            </p:cNvCxnSpPr>
            <p:nvPr/>
          </p:nvCxnSpPr>
          <p:spPr bwMode="auto">
            <a:xfrm flipV="1">
              <a:off x="2903538" y="5067300"/>
              <a:ext cx="746125" cy="762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1072" name="AutoShape 16">
              <a:extLst>
                <a:ext uri="{FF2B5EF4-FFF2-40B4-BE49-F238E27FC236}">
                  <a16:creationId xmlns:a16="http://schemas.microsoft.com/office/drawing/2014/main" id="{BCE7AB3F-A3BD-5045-8D5A-456C6EDF1781}"/>
                </a:ext>
              </a:extLst>
            </p:cNvPr>
            <p:cNvCxnSpPr>
              <a:cxnSpLocks noChangeShapeType="1"/>
              <a:stCxn id="1581060" idx="7"/>
              <a:endCxn id="1581062" idx="3"/>
            </p:cNvCxnSpPr>
            <p:nvPr/>
          </p:nvCxnSpPr>
          <p:spPr bwMode="auto">
            <a:xfrm flipV="1">
              <a:off x="3014663" y="5156200"/>
              <a:ext cx="676275" cy="5842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A4B4B2A-2FAD-FC4C-A469-CD74A22DD1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1598" y="1016409"/>
            <a:ext cx="1015565" cy="8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8491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BE32-5925-7743-8C56-14C8223D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just PageRank?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41C5A-47BE-9C48-9BAA-BC28C04C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000" dirty="0"/>
              <a:t>HITS (and its derivative, SALSA), differentiate between “hubs” and “authorities”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HITS can help to find the largest community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(SVD: powerful tool)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939F-67B5-8C43-A5B4-BF60C079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5D2D-A20A-594C-BCD1-C1AFF66C8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E285-AD9A-4646-86F9-92611388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CFAC48-357C-A24C-903E-D31F1F1C2215}"/>
              </a:ext>
            </a:extLst>
          </p:cNvPr>
          <p:cNvGrpSpPr/>
          <p:nvPr/>
        </p:nvGrpSpPr>
        <p:grpSpPr>
          <a:xfrm>
            <a:off x="1032064" y="4555463"/>
            <a:ext cx="2590800" cy="1219200"/>
            <a:chOff x="2667000" y="4876800"/>
            <a:chExt cx="2590800" cy="1219200"/>
          </a:xfrm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F68E13B2-9C15-C147-9BC6-6CA120309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57150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7B399D5D-A3BA-8F4B-9058-D901B8B0A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50292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34E195BC-6D32-5A41-BFA5-59E94D868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49530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C8453F00-4242-424A-BDF9-478E0EC2A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58674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B67DFC0A-D366-724B-A771-AFFA8A168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8768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D5DFF34D-67B0-544B-AEF9-1BFA15855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58674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14AC677E-2B42-2C44-801D-6D460F935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029200"/>
              <a:ext cx="228600" cy="2286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" name="AutoShape 11">
              <a:extLst>
                <a:ext uri="{FF2B5EF4-FFF2-40B4-BE49-F238E27FC236}">
                  <a16:creationId xmlns:a16="http://schemas.microsoft.com/office/drawing/2014/main" id="{6B759D53-6CCD-9048-86FE-E4CEF8B2C18C}"/>
                </a:ext>
              </a:extLst>
            </p:cNvPr>
            <p:cNvCxnSpPr>
              <a:cxnSpLocks noChangeShapeType="1"/>
              <a:stCxn id="10" idx="6"/>
              <a:endCxn id="9" idx="2"/>
            </p:cNvCxnSpPr>
            <p:nvPr/>
          </p:nvCxnSpPr>
          <p:spPr bwMode="auto">
            <a:xfrm>
              <a:off x="3894138" y="5067300"/>
              <a:ext cx="441325" cy="762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2">
              <a:extLst>
                <a:ext uri="{FF2B5EF4-FFF2-40B4-BE49-F238E27FC236}">
                  <a16:creationId xmlns:a16="http://schemas.microsoft.com/office/drawing/2014/main" id="{8F5BE5F2-CEF9-0440-B7D6-1A3FC3F8D1DD}"/>
                </a:ext>
              </a:extLst>
            </p:cNvPr>
            <p:cNvCxnSpPr>
              <a:cxnSpLocks noChangeShapeType="1"/>
              <a:stCxn id="13" idx="6"/>
              <a:endCxn id="9" idx="3"/>
            </p:cNvCxnSpPr>
            <p:nvPr/>
          </p:nvCxnSpPr>
          <p:spPr bwMode="auto">
            <a:xfrm flipV="1">
              <a:off x="3970338" y="5232400"/>
              <a:ext cx="406400" cy="7493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3">
              <a:extLst>
                <a:ext uri="{FF2B5EF4-FFF2-40B4-BE49-F238E27FC236}">
                  <a16:creationId xmlns:a16="http://schemas.microsoft.com/office/drawing/2014/main" id="{0EDCC3F8-FAA7-854D-A7CA-E6A36F9C0853}"/>
                </a:ext>
              </a:extLst>
            </p:cNvPr>
            <p:cNvCxnSpPr>
              <a:cxnSpLocks noChangeShapeType="1"/>
              <a:stCxn id="13" idx="6"/>
              <a:endCxn id="11" idx="2"/>
            </p:cNvCxnSpPr>
            <p:nvPr/>
          </p:nvCxnSpPr>
          <p:spPr bwMode="auto">
            <a:xfrm>
              <a:off x="3970338" y="5981700"/>
              <a:ext cx="746125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4">
              <a:extLst>
                <a:ext uri="{FF2B5EF4-FFF2-40B4-BE49-F238E27FC236}">
                  <a16:creationId xmlns:a16="http://schemas.microsoft.com/office/drawing/2014/main" id="{71A49B2E-4188-9348-ACF5-14F6CBBD36E0}"/>
                </a:ext>
              </a:extLst>
            </p:cNvPr>
            <p:cNvCxnSpPr>
              <a:cxnSpLocks noChangeShapeType="1"/>
              <a:stCxn id="9" idx="6"/>
              <a:endCxn id="12" idx="2"/>
            </p:cNvCxnSpPr>
            <p:nvPr/>
          </p:nvCxnSpPr>
          <p:spPr bwMode="auto">
            <a:xfrm flipV="1">
              <a:off x="4579938" y="4991100"/>
              <a:ext cx="441325" cy="1524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5">
              <a:extLst>
                <a:ext uri="{FF2B5EF4-FFF2-40B4-BE49-F238E27FC236}">
                  <a16:creationId xmlns:a16="http://schemas.microsoft.com/office/drawing/2014/main" id="{21F8E1BE-D0AE-E343-849D-DC5A85133249}"/>
                </a:ext>
              </a:extLst>
            </p:cNvPr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 flipV="1">
              <a:off x="2903538" y="5067300"/>
              <a:ext cx="746125" cy="762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6">
              <a:extLst>
                <a:ext uri="{FF2B5EF4-FFF2-40B4-BE49-F238E27FC236}">
                  <a16:creationId xmlns:a16="http://schemas.microsoft.com/office/drawing/2014/main" id="{C72F3BD1-35A3-4C45-92FF-C6E7F3E4B485}"/>
                </a:ext>
              </a:extLst>
            </p:cNvPr>
            <p:cNvCxnSpPr>
              <a:cxnSpLocks noChangeShapeType="1"/>
              <a:stCxn id="8" idx="7"/>
              <a:endCxn id="10" idx="3"/>
            </p:cNvCxnSpPr>
            <p:nvPr/>
          </p:nvCxnSpPr>
          <p:spPr bwMode="auto">
            <a:xfrm flipV="1">
              <a:off x="3014663" y="5156200"/>
              <a:ext cx="676275" cy="5842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4" name="Double Bracket 43">
            <a:extLst>
              <a:ext uri="{FF2B5EF4-FFF2-40B4-BE49-F238E27FC236}">
                <a16:creationId xmlns:a16="http://schemas.microsoft.com/office/drawing/2014/main" id="{FAF36FB1-CC59-E24D-B7C2-45381F5EC633}"/>
              </a:ext>
            </a:extLst>
          </p:cNvPr>
          <p:cNvSpPr/>
          <p:nvPr/>
        </p:nvSpPr>
        <p:spPr bwMode="auto">
          <a:xfrm>
            <a:off x="147486" y="609600"/>
            <a:ext cx="8799870" cy="5655669"/>
          </a:xfrm>
          <a:prstGeom prst="bracketPair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 rot="16200000" flipH="1">
            <a:off x="5524083" y="5285714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46" name="Straight Arrow Connector 19"/>
          <p:cNvCxnSpPr>
            <a:cxnSpLocks noChangeShapeType="1"/>
          </p:cNvCxnSpPr>
          <p:nvPr/>
        </p:nvCxnSpPr>
        <p:spPr bwMode="auto">
          <a:xfrm>
            <a:off x="6463820" y="4295113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47" name="TextBox 20"/>
          <p:cNvSpPr txBox="1">
            <a:spLocks noChangeArrowheads="1"/>
          </p:cNvSpPr>
          <p:nvPr/>
        </p:nvSpPr>
        <p:spPr bwMode="auto">
          <a:xfrm>
            <a:off x="5349341" y="4842139"/>
            <a:ext cx="81624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fans</a:t>
            </a:r>
          </a:p>
        </p:txBody>
      </p:sp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6564494" y="3812724"/>
            <a:ext cx="87075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idols</a:t>
            </a:r>
          </a:p>
        </p:txBody>
      </p:sp>
      <p:pic>
        <p:nvPicPr>
          <p:cNvPr id="49" name="Picture 13" descr="twitter-logo_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4664" y="4677039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6504570" y="4555463"/>
            <a:ext cx="990600" cy="142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 bwMode="auto">
          <a:xfrm>
            <a:off x="6517270" y="4568163"/>
            <a:ext cx="6096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 bwMode="auto">
          <a:xfrm>
            <a:off x="7164970" y="5076163"/>
            <a:ext cx="101600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7266570" y="5761963"/>
            <a:ext cx="215900" cy="1270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43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873F9F3E-E5ED-3A4A-9ECF-F0193364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07A73E18-BD3C-2444-9EB4-EC6F7AA9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628C172-841F-2449-B0FF-10B4CC2D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EA-F32C-2145-BA5A-DA56D7FD65D5}" type="slidenum">
              <a:rPr lang="en-US" altLang="en-US" smtClean="0"/>
              <a:pPr/>
              <a:t>63</a:t>
            </a:fld>
            <a:endParaRPr lang="en-US" altLang="en-US" dirty="0"/>
          </a:p>
        </p:txBody>
      </p:sp>
      <p:sp>
        <p:nvSpPr>
          <p:cNvPr id="1522690" name="Rectangle 2">
            <a:extLst>
              <a:ext uri="{FF2B5EF4-FFF2-40B4-BE49-F238E27FC236}">
                <a16:creationId xmlns:a16="http://schemas.microsoft.com/office/drawing/2014/main" id="{FE1E3F34-6606-E24D-A3BC-BACAF9298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/>
              <a:t>Problem: PageRank</a:t>
            </a:r>
          </a:p>
        </p:txBody>
      </p:sp>
      <p:sp>
        <p:nvSpPr>
          <p:cNvPr id="1522691" name="Rectangle 3">
            <a:extLst>
              <a:ext uri="{FF2B5EF4-FFF2-40B4-BE49-F238E27FC236}">
                <a16:creationId xmlns:a16="http://schemas.microsoft.com/office/drawing/2014/main" id="{9C54BF39-93A7-AF43-918D-F06770FA84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6388"/>
          </a:xfrm>
        </p:spPr>
        <p:txBody>
          <a:bodyPr lIns="91430" tIns="45715" rIns="91430" bIns="45715"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/>
              <a:t>Given a directed graph, find its most interesting/central node</a:t>
            </a:r>
          </a:p>
        </p:txBody>
      </p:sp>
      <p:sp>
        <p:nvSpPr>
          <p:cNvPr id="1522692" name="Text Box 4">
            <a:extLst>
              <a:ext uri="{FF2B5EF4-FFF2-40B4-BE49-F238E27FC236}">
                <a16:creationId xmlns:a16="http://schemas.microsoft.com/office/drawing/2014/main" id="{C0563D1B-E50C-F54B-9B07-43352DA29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263" y="4035425"/>
            <a:ext cx="4546599" cy="156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A node is important,</a:t>
            </a:r>
          </a:p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if its parents are important</a:t>
            </a:r>
          </a:p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(recursive, but OK!)</a:t>
            </a:r>
          </a:p>
        </p:txBody>
      </p:sp>
      <p:sp>
        <p:nvSpPr>
          <p:cNvPr id="1522693" name="Oval 5">
            <a:extLst>
              <a:ext uri="{FF2B5EF4-FFF2-40B4-BE49-F238E27FC236}">
                <a16:creationId xmlns:a16="http://schemas.microsoft.com/office/drawing/2014/main" id="{0D1928C2-DF0F-974C-A59E-3A511F40E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105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4" name="Oval 6">
            <a:extLst>
              <a:ext uri="{FF2B5EF4-FFF2-40B4-BE49-F238E27FC236}">
                <a16:creationId xmlns:a16="http://schemas.microsoft.com/office/drawing/2014/main" id="{4E95A727-2E7D-2A45-8AAF-7E4DE46B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5" name="Oval 7">
            <a:extLst>
              <a:ext uri="{FF2B5EF4-FFF2-40B4-BE49-F238E27FC236}">
                <a16:creationId xmlns:a16="http://schemas.microsoft.com/office/drawing/2014/main" id="{BE149994-52E0-1A48-95CD-2F143EB5D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343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6" name="Oval 8">
            <a:extLst>
              <a:ext uri="{FF2B5EF4-FFF2-40B4-BE49-F238E27FC236}">
                <a16:creationId xmlns:a16="http://schemas.microsoft.com/office/drawing/2014/main" id="{1348E245-A8A9-104C-84DE-5AFEEF80B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257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7" name="Oval 9">
            <a:extLst>
              <a:ext uri="{FF2B5EF4-FFF2-40B4-BE49-F238E27FC236}">
                <a16:creationId xmlns:a16="http://schemas.microsoft.com/office/drawing/2014/main" id="{D54721C4-06FE-2341-9B96-6E7CB4A23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8" name="Oval 10">
            <a:extLst>
              <a:ext uri="{FF2B5EF4-FFF2-40B4-BE49-F238E27FC236}">
                <a16:creationId xmlns:a16="http://schemas.microsoft.com/office/drawing/2014/main" id="{0641E903-B330-374F-AD24-E56FAB77C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257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9" name="Oval 11">
            <a:extLst>
              <a:ext uri="{FF2B5EF4-FFF2-40B4-BE49-F238E27FC236}">
                <a16:creationId xmlns:a16="http://schemas.microsoft.com/office/drawing/2014/main" id="{39A86F6F-961B-564A-8304-2E63FBDC5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4196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22700" name="AutoShape 12">
            <a:extLst>
              <a:ext uri="{FF2B5EF4-FFF2-40B4-BE49-F238E27FC236}">
                <a16:creationId xmlns:a16="http://schemas.microsoft.com/office/drawing/2014/main" id="{896BF607-B9DA-1240-9F33-BAE370E0BB99}"/>
              </a:ext>
            </a:extLst>
          </p:cNvPr>
          <p:cNvCxnSpPr>
            <a:cxnSpLocks noChangeShapeType="1"/>
            <a:stCxn id="1522695" idx="6"/>
            <a:endCxn id="1522694" idx="2"/>
          </p:cNvCxnSpPr>
          <p:nvPr/>
        </p:nvCxnSpPr>
        <p:spPr bwMode="auto">
          <a:xfrm>
            <a:off x="2370138" y="4457700"/>
            <a:ext cx="4413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1" name="AutoShape 13">
            <a:extLst>
              <a:ext uri="{FF2B5EF4-FFF2-40B4-BE49-F238E27FC236}">
                <a16:creationId xmlns:a16="http://schemas.microsoft.com/office/drawing/2014/main" id="{5AB3425C-917B-D64F-BC2F-6C540B3A46AB}"/>
              </a:ext>
            </a:extLst>
          </p:cNvPr>
          <p:cNvCxnSpPr>
            <a:cxnSpLocks noChangeShapeType="1"/>
            <a:stCxn id="1522698" idx="6"/>
            <a:endCxn id="1522694" idx="3"/>
          </p:cNvCxnSpPr>
          <p:nvPr/>
        </p:nvCxnSpPr>
        <p:spPr bwMode="auto">
          <a:xfrm flipV="1">
            <a:off x="2446338" y="4622800"/>
            <a:ext cx="406400" cy="7493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2" name="AutoShape 14">
            <a:extLst>
              <a:ext uri="{FF2B5EF4-FFF2-40B4-BE49-F238E27FC236}">
                <a16:creationId xmlns:a16="http://schemas.microsoft.com/office/drawing/2014/main" id="{4C043EFE-96BD-DE40-88A7-01DD24A5DD36}"/>
              </a:ext>
            </a:extLst>
          </p:cNvPr>
          <p:cNvCxnSpPr>
            <a:cxnSpLocks noChangeShapeType="1"/>
            <a:stCxn id="1522698" idx="6"/>
            <a:endCxn id="1522696" idx="2"/>
          </p:cNvCxnSpPr>
          <p:nvPr/>
        </p:nvCxnSpPr>
        <p:spPr bwMode="auto">
          <a:xfrm>
            <a:off x="2446338" y="5372100"/>
            <a:ext cx="74612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3" name="AutoShape 15">
            <a:extLst>
              <a:ext uri="{FF2B5EF4-FFF2-40B4-BE49-F238E27FC236}">
                <a16:creationId xmlns:a16="http://schemas.microsoft.com/office/drawing/2014/main" id="{8E7E6089-1786-374D-AF03-E3DFD193E6E6}"/>
              </a:ext>
            </a:extLst>
          </p:cNvPr>
          <p:cNvCxnSpPr>
            <a:cxnSpLocks noChangeShapeType="1"/>
            <a:stCxn id="1522694" idx="6"/>
            <a:endCxn id="1522697" idx="2"/>
          </p:cNvCxnSpPr>
          <p:nvPr/>
        </p:nvCxnSpPr>
        <p:spPr bwMode="auto">
          <a:xfrm flipV="1">
            <a:off x="3055938" y="4381500"/>
            <a:ext cx="441325" cy="1524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4" name="AutoShape 16">
            <a:extLst>
              <a:ext uri="{FF2B5EF4-FFF2-40B4-BE49-F238E27FC236}">
                <a16:creationId xmlns:a16="http://schemas.microsoft.com/office/drawing/2014/main" id="{0F8D184E-E721-4A4E-95DA-CE8449199342}"/>
              </a:ext>
            </a:extLst>
          </p:cNvPr>
          <p:cNvCxnSpPr>
            <a:cxnSpLocks noChangeShapeType="1"/>
            <a:stCxn id="1522699" idx="6"/>
            <a:endCxn id="1522695" idx="2"/>
          </p:cNvCxnSpPr>
          <p:nvPr/>
        </p:nvCxnSpPr>
        <p:spPr bwMode="auto">
          <a:xfrm flipV="1">
            <a:off x="1379538" y="4457700"/>
            <a:ext cx="7461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5" name="AutoShape 17">
            <a:extLst>
              <a:ext uri="{FF2B5EF4-FFF2-40B4-BE49-F238E27FC236}">
                <a16:creationId xmlns:a16="http://schemas.microsoft.com/office/drawing/2014/main" id="{CF92A738-993F-2A4A-9056-3F3F1D2B5A1E}"/>
              </a:ext>
            </a:extLst>
          </p:cNvPr>
          <p:cNvCxnSpPr>
            <a:cxnSpLocks noChangeShapeType="1"/>
            <a:stCxn id="1522693" idx="7"/>
            <a:endCxn id="1522695" idx="3"/>
          </p:cNvCxnSpPr>
          <p:nvPr/>
        </p:nvCxnSpPr>
        <p:spPr bwMode="auto">
          <a:xfrm flipV="1">
            <a:off x="1490663" y="4546600"/>
            <a:ext cx="676275" cy="584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6" name="AutoShape 18">
            <a:extLst>
              <a:ext uri="{FF2B5EF4-FFF2-40B4-BE49-F238E27FC236}">
                <a16:creationId xmlns:a16="http://schemas.microsoft.com/office/drawing/2014/main" id="{54AB0809-6B90-B846-9D56-B3CDC19F2AC7}"/>
              </a:ext>
            </a:extLst>
          </p:cNvPr>
          <p:cNvCxnSpPr>
            <a:cxnSpLocks noChangeShapeType="1"/>
            <a:stCxn id="1522698" idx="0"/>
            <a:endCxn id="1522695" idx="4"/>
          </p:cNvCxnSpPr>
          <p:nvPr/>
        </p:nvCxnSpPr>
        <p:spPr bwMode="auto">
          <a:xfrm flipH="1" flipV="1">
            <a:off x="2247900" y="4579938"/>
            <a:ext cx="76200" cy="6699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4D1F30-E77B-524D-82CB-5AAC237512A4}"/>
              </a:ext>
            </a:extLst>
          </p:cNvPr>
          <p:cNvSpPr/>
          <p:nvPr/>
        </p:nvSpPr>
        <p:spPr bwMode="auto">
          <a:xfrm rot="1441448">
            <a:off x="7007424" y="481822"/>
            <a:ext cx="1749079" cy="614638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From PR</a:t>
            </a:r>
          </a:p>
        </p:txBody>
      </p:sp>
    </p:spTree>
    <p:extLst>
      <p:ext uri="{BB962C8B-B14F-4D97-AF65-F5344CB8AC3E}">
        <p14:creationId xmlns:p14="http://schemas.microsoft.com/office/powerpoint/2010/main" val="613580843"/>
      </p:ext>
    </p:extLst>
  </p:cSld>
  <p:clrMapOvr>
    <a:masterClrMapping/>
  </p:clrMapOvr>
  <p:transition advTm="34469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873F9F3E-E5ED-3A4A-9ECF-F0193364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07A73E18-BD3C-2444-9EB4-EC6F7AA9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628C172-841F-2449-B0FF-10B4CC2D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EA-F32C-2145-BA5A-DA56D7FD65D5}" type="slidenum">
              <a:rPr lang="en-US" altLang="en-US" smtClean="0"/>
              <a:pPr/>
              <a:t>64</a:t>
            </a:fld>
            <a:endParaRPr lang="en-US" altLang="en-US" dirty="0"/>
          </a:p>
        </p:txBody>
      </p:sp>
      <p:sp>
        <p:nvSpPr>
          <p:cNvPr id="1522690" name="Rectangle 2">
            <a:extLst>
              <a:ext uri="{FF2B5EF4-FFF2-40B4-BE49-F238E27FC236}">
                <a16:creationId xmlns:a16="http://schemas.microsoft.com/office/drawing/2014/main" id="{FE1E3F34-6606-E24D-A3BC-BACAF9298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1430" tIns="45715" rIns="91430" bIns="45715" anchor="t"/>
          <a:lstStyle/>
          <a:p>
            <a:r>
              <a:rPr lang="en-US" altLang="en-US" dirty="0"/>
              <a:t>Problem: PageRank</a:t>
            </a:r>
          </a:p>
        </p:txBody>
      </p:sp>
      <p:sp>
        <p:nvSpPr>
          <p:cNvPr id="1522691" name="Rectangle 3">
            <a:extLst>
              <a:ext uri="{FF2B5EF4-FFF2-40B4-BE49-F238E27FC236}">
                <a16:creationId xmlns:a16="http://schemas.microsoft.com/office/drawing/2014/main" id="{9C54BF39-93A7-AF43-918D-F06770FA84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6388"/>
          </a:xfrm>
        </p:spPr>
        <p:txBody>
          <a:bodyPr lIns="91430" tIns="45715" rIns="91430" bIns="45715"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Given a directed graph, find its most interesting/central node</a:t>
            </a:r>
          </a:p>
        </p:txBody>
      </p:sp>
      <p:sp>
        <p:nvSpPr>
          <p:cNvPr id="1522692" name="Text Box 4">
            <a:extLst>
              <a:ext uri="{FF2B5EF4-FFF2-40B4-BE49-F238E27FC236}">
                <a16:creationId xmlns:a16="http://schemas.microsoft.com/office/drawing/2014/main" id="{C0563D1B-E50C-F54B-9B07-43352DA29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263" y="4035425"/>
            <a:ext cx="4546599" cy="156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A node is important,</a:t>
            </a:r>
          </a:p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if its parents are important</a:t>
            </a:r>
          </a:p>
          <a:p>
            <a:pPr algn="l" eaLnBrk="0" hangingPunct="0"/>
            <a:r>
              <a:rPr kumimoji="0" lang="en-US" altLang="en-US" sz="3200" dirty="0">
                <a:latin typeface="Times New Roman" panose="02020603050405020304" pitchFamily="18" charset="0"/>
              </a:rPr>
              <a:t>(recursive, but OK!)</a:t>
            </a:r>
          </a:p>
        </p:txBody>
      </p:sp>
      <p:sp>
        <p:nvSpPr>
          <p:cNvPr id="1522693" name="Oval 5">
            <a:extLst>
              <a:ext uri="{FF2B5EF4-FFF2-40B4-BE49-F238E27FC236}">
                <a16:creationId xmlns:a16="http://schemas.microsoft.com/office/drawing/2014/main" id="{0D1928C2-DF0F-974C-A59E-3A511F40E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105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4" name="Oval 6">
            <a:extLst>
              <a:ext uri="{FF2B5EF4-FFF2-40B4-BE49-F238E27FC236}">
                <a16:creationId xmlns:a16="http://schemas.microsoft.com/office/drawing/2014/main" id="{4E95A727-2E7D-2A45-8AAF-7E4DE46B5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5" name="Oval 7">
            <a:extLst>
              <a:ext uri="{FF2B5EF4-FFF2-40B4-BE49-F238E27FC236}">
                <a16:creationId xmlns:a16="http://schemas.microsoft.com/office/drawing/2014/main" id="{BE149994-52E0-1A48-95CD-2F143EB5D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343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6" name="Oval 8">
            <a:extLst>
              <a:ext uri="{FF2B5EF4-FFF2-40B4-BE49-F238E27FC236}">
                <a16:creationId xmlns:a16="http://schemas.microsoft.com/office/drawing/2014/main" id="{1348E245-A8A9-104C-84DE-5AFEEF80B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257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7" name="Oval 9">
            <a:extLst>
              <a:ext uri="{FF2B5EF4-FFF2-40B4-BE49-F238E27FC236}">
                <a16:creationId xmlns:a16="http://schemas.microsoft.com/office/drawing/2014/main" id="{D54721C4-06FE-2341-9B96-6E7CB4A23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8" name="Oval 10">
            <a:extLst>
              <a:ext uri="{FF2B5EF4-FFF2-40B4-BE49-F238E27FC236}">
                <a16:creationId xmlns:a16="http://schemas.microsoft.com/office/drawing/2014/main" id="{0641E903-B330-374F-AD24-E56FAB77C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257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2699" name="Oval 11">
            <a:extLst>
              <a:ext uri="{FF2B5EF4-FFF2-40B4-BE49-F238E27FC236}">
                <a16:creationId xmlns:a16="http://schemas.microsoft.com/office/drawing/2014/main" id="{39A86F6F-961B-564A-8304-2E63FBDC5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4196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22700" name="AutoShape 12">
            <a:extLst>
              <a:ext uri="{FF2B5EF4-FFF2-40B4-BE49-F238E27FC236}">
                <a16:creationId xmlns:a16="http://schemas.microsoft.com/office/drawing/2014/main" id="{896BF607-B9DA-1240-9F33-BAE370E0BB99}"/>
              </a:ext>
            </a:extLst>
          </p:cNvPr>
          <p:cNvCxnSpPr>
            <a:cxnSpLocks noChangeShapeType="1"/>
            <a:stCxn id="1522695" idx="6"/>
            <a:endCxn id="1522694" idx="2"/>
          </p:cNvCxnSpPr>
          <p:nvPr/>
        </p:nvCxnSpPr>
        <p:spPr bwMode="auto">
          <a:xfrm>
            <a:off x="2370138" y="4457700"/>
            <a:ext cx="4413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1" name="AutoShape 13">
            <a:extLst>
              <a:ext uri="{FF2B5EF4-FFF2-40B4-BE49-F238E27FC236}">
                <a16:creationId xmlns:a16="http://schemas.microsoft.com/office/drawing/2014/main" id="{5AB3425C-917B-D64F-BC2F-6C540B3A46AB}"/>
              </a:ext>
            </a:extLst>
          </p:cNvPr>
          <p:cNvCxnSpPr>
            <a:cxnSpLocks noChangeShapeType="1"/>
            <a:stCxn id="1522698" idx="6"/>
            <a:endCxn id="1522694" idx="3"/>
          </p:cNvCxnSpPr>
          <p:nvPr/>
        </p:nvCxnSpPr>
        <p:spPr bwMode="auto">
          <a:xfrm flipV="1">
            <a:off x="2446338" y="4622800"/>
            <a:ext cx="406400" cy="7493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2" name="AutoShape 14">
            <a:extLst>
              <a:ext uri="{FF2B5EF4-FFF2-40B4-BE49-F238E27FC236}">
                <a16:creationId xmlns:a16="http://schemas.microsoft.com/office/drawing/2014/main" id="{4C043EFE-96BD-DE40-88A7-01DD24A5DD36}"/>
              </a:ext>
            </a:extLst>
          </p:cNvPr>
          <p:cNvCxnSpPr>
            <a:cxnSpLocks noChangeShapeType="1"/>
            <a:stCxn id="1522698" idx="6"/>
            <a:endCxn id="1522696" idx="2"/>
          </p:cNvCxnSpPr>
          <p:nvPr/>
        </p:nvCxnSpPr>
        <p:spPr bwMode="auto">
          <a:xfrm>
            <a:off x="2446338" y="5372100"/>
            <a:ext cx="74612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3" name="AutoShape 15">
            <a:extLst>
              <a:ext uri="{FF2B5EF4-FFF2-40B4-BE49-F238E27FC236}">
                <a16:creationId xmlns:a16="http://schemas.microsoft.com/office/drawing/2014/main" id="{8E7E6089-1786-374D-AF03-E3DFD193E6E6}"/>
              </a:ext>
            </a:extLst>
          </p:cNvPr>
          <p:cNvCxnSpPr>
            <a:cxnSpLocks noChangeShapeType="1"/>
            <a:stCxn id="1522694" idx="6"/>
            <a:endCxn id="1522697" idx="2"/>
          </p:cNvCxnSpPr>
          <p:nvPr/>
        </p:nvCxnSpPr>
        <p:spPr bwMode="auto">
          <a:xfrm flipV="1">
            <a:off x="3055938" y="4381500"/>
            <a:ext cx="441325" cy="1524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4" name="AutoShape 16">
            <a:extLst>
              <a:ext uri="{FF2B5EF4-FFF2-40B4-BE49-F238E27FC236}">
                <a16:creationId xmlns:a16="http://schemas.microsoft.com/office/drawing/2014/main" id="{0F8D184E-E721-4A4E-95DA-CE8449199342}"/>
              </a:ext>
            </a:extLst>
          </p:cNvPr>
          <p:cNvCxnSpPr>
            <a:cxnSpLocks noChangeShapeType="1"/>
            <a:stCxn id="1522699" idx="6"/>
            <a:endCxn id="1522695" idx="2"/>
          </p:cNvCxnSpPr>
          <p:nvPr/>
        </p:nvCxnSpPr>
        <p:spPr bwMode="auto">
          <a:xfrm flipV="1">
            <a:off x="1379538" y="4457700"/>
            <a:ext cx="7461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5" name="AutoShape 17">
            <a:extLst>
              <a:ext uri="{FF2B5EF4-FFF2-40B4-BE49-F238E27FC236}">
                <a16:creationId xmlns:a16="http://schemas.microsoft.com/office/drawing/2014/main" id="{CF92A738-993F-2A4A-9056-3F3F1D2B5A1E}"/>
              </a:ext>
            </a:extLst>
          </p:cNvPr>
          <p:cNvCxnSpPr>
            <a:cxnSpLocks noChangeShapeType="1"/>
            <a:stCxn id="1522693" idx="7"/>
            <a:endCxn id="1522695" idx="3"/>
          </p:cNvCxnSpPr>
          <p:nvPr/>
        </p:nvCxnSpPr>
        <p:spPr bwMode="auto">
          <a:xfrm flipV="1">
            <a:off x="1490663" y="4546600"/>
            <a:ext cx="676275" cy="584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2706" name="AutoShape 18">
            <a:extLst>
              <a:ext uri="{FF2B5EF4-FFF2-40B4-BE49-F238E27FC236}">
                <a16:creationId xmlns:a16="http://schemas.microsoft.com/office/drawing/2014/main" id="{54AB0809-6B90-B846-9D56-B3CDC19F2AC7}"/>
              </a:ext>
            </a:extLst>
          </p:cNvPr>
          <p:cNvCxnSpPr>
            <a:cxnSpLocks noChangeShapeType="1"/>
            <a:stCxn id="1522698" idx="0"/>
            <a:endCxn id="1522695" idx="4"/>
          </p:cNvCxnSpPr>
          <p:nvPr/>
        </p:nvCxnSpPr>
        <p:spPr bwMode="auto">
          <a:xfrm flipH="1" flipV="1">
            <a:off x="2247900" y="4579938"/>
            <a:ext cx="76200" cy="6699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ight Arrow 1">
            <a:extLst>
              <a:ext uri="{FF2B5EF4-FFF2-40B4-BE49-F238E27FC236}">
                <a16:creationId xmlns:a16="http://schemas.microsoft.com/office/drawing/2014/main" id="{A942F3EF-A971-7E43-BEF9-BB12DA6E589E}"/>
              </a:ext>
            </a:extLst>
          </p:cNvPr>
          <p:cNvSpPr/>
          <p:nvPr/>
        </p:nvSpPr>
        <p:spPr bwMode="auto">
          <a:xfrm rot="20140319">
            <a:off x="4876800" y="800100"/>
            <a:ext cx="1227909" cy="304800"/>
          </a:xfrm>
          <a:prstGeom prst="righ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94BF9-11CD-2048-B240-2F3E0331213F}"/>
              </a:ext>
            </a:extLst>
          </p:cNvPr>
          <p:cNvSpPr txBox="1"/>
          <p:nvPr/>
        </p:nvSpPr>
        <p:spPr>
          <a:xfrm>
            <a:off x="6019800" y="65951"/>
            <a:ext cx="1410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+mn-lt"/>
              </a:rPr>
              <a:t>HITS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DA81C02-51E3-484A-895F-C9C8F634DC29}"/>
              </a:ext>
            </a:extLst>
          </p:cNvPr>
          <p:cNvSpPr/>
          <p:nvPr/>
        </p:nvSpPr>
        <p:spPr bwMode="auto">
          <a:xfrm rot="20140319">
            <a:off x="7126888" y="4686300"/>
            <a:ext cx="1227909" cy="304800"/>
          </a:xfrm>
          <a:prstGeom prst="righ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5A433-A7D1-FC40-BF46-977D4B1A6676}"/>
              </a:ext>
            </a:extLst>
          </p:cNvPr>
          <p:cNvSpPr txBox="1"/>
          <p:nvPr/>
        </p:nvSpPr>
        <p:spPr>
          <a:xfrm>
            <a:off x="7531021" y="3802498"/>
            <a:ext cx="145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+mn-lt"/>
              </a:rPr>
              <a:t>``wise’’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662F5-3631-084B-AACF-AB9FA3437122}"/>
              </a:ext>
            </a:extLst>
          </p:cNvPr>
          <p:cNvSpPr txBox="1"/>
          <p:nvPr/>
        </p:nvSpPr>
        <p:spPr>
          <a:xfrm>
            <a:off x="4259263" y="5601998"/>
            <a:ext cx="463127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0" lang="en-US" sz="3200" dirty="0">
                <a:latin typeface="Times New Roman" panose="02020603050405020304" pitchFamily="18" charset="0"/>
              </a:rPr>
              <a:t>AND: A node is ``wise’’ </a:t>
            </a:r>
          </a:p>
          <a:p>
            <a:pPr algn="l"/>
            <a:r>
              <a:rPr kumimoji="0" lang="en-US" sz="3200" dirty="0">
                <a:latin typeface="Times New Roman" panose="02020603050405020304" pitchFamily="18" charset="0"/>
              </a:rPr>
              <a:t>if its children are important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D2A233-5C71-CC44-B23D-4C812AF70F1C}"/>
              </a:ext>
            </a:extLst>
          </p:cNvPr>
          <p:cNvSpPr/>
          <p:nvPr/>
        </p:nvSpPr>
        <p:spPr bwMode="auto">
          <a:xfrm>
            <a:off x="3429000" y="6087291"/>
            <a:ext cx="830263" cy="61830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82970"/>
      </p:ext>
    </p:extLst>
  </p:cSld>
  <p:clrMapOvr>
    <a:masterClrMapping/>
  </p:clrMapOvr>
  <p:transition advTm="34469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D4DA2CC-729F-8A4C-8AC2-FCC5F7D67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002729E-B790-1946-B35A-8F228873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93A20C1-8D0C-E443-A66E-1AD4DBBC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DE28E-D277-A24B-B180-FF6A42AA93E5}" type="slidenum">
              <a:rPr lang="en-US" altLang="en-US" smtClean="0"/>
              <a:pPr/>
              <a:t>65</a:t>
            </a:fld>
            <a:endParaRPr lang="en-US" altLang="en-US" dirty="0"/>
          </a:p>
        </p:txBody>
      </p:sp>
      <p:sp>
        <p:nvSpPr>
          <p:cNvPr id="1509378" name="Rectangle 2">
            <a:extLst>
              <a:ext uri="{FF2B5EF4-FFF2-40B4-BE49-F238E27FC236}">
                <a16:creationId xmlns:a16="http://schemas.microsoft.com/office/drawing/2014/main" id="{AA40091F-0E93-8A45-BA74-AA0C03BF0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</a:t>
            </a:r>
          </a:p>
        </p:txBody>
      </p:sp>
      <p:sp>
        <p:nvSpPr>
          <p:cNvPr id="1509379" name="Rectangle 3">
            <a:extLst>
              <a:ext uri="{FF2B5EF4-FFF2-40B4-BE49-F238E27FC236}">
                <a16:creationId xmlns:a16="http://schemas.microsoft.com/office/drawing/2014/main" id="{AA1381A2-267E-A04D-B9DD-E6B95ADD5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Step 0: find nodes with query word(s)</a:t>
            </a:r>
          </a:p>
          <a:p>
            <a:r>
              <a:rPr lang="en-US" altLang="en-US" dirty="0"/>
              <a:t>Step 1: expand by one move forward and backward</a:t>
            </a:r>
          </a:p>
        </p:txBody>
      </p:sp>
      <p:sp>
        <p:nvSpPr>
          <p:cNvPr id="1509380" name="Oval 4">
            <a:extLst>
              <a:ext uri="{FF2B5EF4-FFF2-40B4-BE49-F238E27FC236}">
                <a16:creationId xmlns:a16="http://schemas.microsoft.com/office/drawing/2014/main" id="{744BED10-D92F-154E-8A4F-3AFE3FDB5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8006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9381" name="Oval 5">
            <a:extLst>
              <a:ext uri="{FF2B5EF4-FFF2-40B4-BE49-F238E27FC236}">
                <a16:creationId xmlns:a16="http://schemas.microsoft.com/office/drawing/2014/main" id="{66D2ED86-DDA1-B741-8A1B-3EBDD0402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114800"/>
            <a:ext cx="228600" cy="228600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9382" name="Oval 6">
            <a:extLst>
              <a:ext uri="{FF2B5EF4-FFF2-40B4-BE49-F238E27FC236}">
                <a16:creationId xmlns:a16="http://schemas.microsoft.com/office/drawing/2014/main" id="{C3CF9183-3D8C-AA4F-B542-09ECA609C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038600"/>
            <a:ext cx="228600" cy="228600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9383" name="Oval 7">
            <a:extLst>
              <a:ext uri="{FF2B5EF4-FFF2-40B4-BE49-F238E27FC236}">
                <a16:creationId xmlns:a16="http://schemas.microsoft.com/office/drawing/2014/main" id="{B9C8BB26-7496-964B-995C-78A2EF017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9530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9384" name="Oval 8">
            <a:extLst>
              <a:ext uri="{FF2B5EF4-FFF2-40B4-BE49-F238E27FC236}">
                <a16:creationId xmlns:a16="http://schemas.microsoft.com/office/drawing/2014/main" id="{077C34FA-C0E7-C44B-AB6A-57BB38678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9624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9385" name="Oval 9">
            <a:extLst>
              <a:ext uri="{FF2B5EF4-FFF2-40B4-BE49-F238E27FC236}">
                <a16:creationId xmlns:a16="http://schemas.microsoft.com/office/drawing/2014/main" id="{C6AAB0D7-C5F1-2746-BBD6-47CD8A2E0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953000"/>
            <a:ext cx="228600" cy="228600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9386" name="Oval 10">
            <a:extLst>
              <a:ext uri="{FF2B5EF4-FFF2-40B4-BE49-F238E27FC236}">
                <a16:creationId xmlns:a16="http://schemas.microsoft.com/office/drawing/2014/main" id="{DA4235ED-9618-0846-A5EA-9E81B1212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114800"/>
            <a:ext cx="228600" cy="2286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09387" name="AutoShape 11">
            <a:extLst>
              <a:ext uri="{FF2B5EF4-FFF2-40B4-BE49-F238E27FC236}">
                <a16:creationId xmlns:a16="http://schemas.microsoft.com/office/drawing/2014/main" id="{EDA6C770-6678-7641-91C3-76EEAA35FA17}"/>
              </a:ext>
            </a:extLst>
          </p:cNvPr>
          <p:cNvCxnSpPr>
            <a:cxnSpLocks noChangeShapeType="1"/>
            <a:stCxn id="1509382" idx="6"/>
            <a:endCxn id="1509381" idx="2"/>
          </p:cNvCxnSpPr>
          <p:nvPr/>
        </p:nvCxnSpPr>
        <p:spPr bwMode="auto">
          <a:xfrm>
            <a:off x="2370138" y="4152900"/>
            <a:ext cx="4413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9388" name="AutoShape 12">
            <a:extLst>
              <a:ext uri="{FF2B5EF4-FFF2-40B4-BE49-F238E27FC236}">
                <a16:creationId xmlns:a16="http://schemas.microsoft.com/office/drawing/2014/main" id="{FD309D37-14AC-DA48-BA2F-040CC9452E29}"/>
              </a:ext>
            </a:extLst>
          </p:cNvPr>
          <p:cNvCxnSpPr>
            <a:cxnSpLocks noChangeShapeType="1"/>
            <a:stCxn id="1509385" idx="6"/>
            <a:endCxn id="1509381" idx="3"/>
          </p:cNvCxnSpPr>
          <p:nvPr/>
        </p:nvCxnSpPr>
        <p:spPr bwMode="auto">
          <a:xfrm flipV="1">
            <a:off x="2446338" y="4318000"/>
            <a:ext cx="406400" cy="7493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9389" name="AutoShape 13">
            <a:extLst>
              <a:ext uri="{FF2B5EF4-FFF2-40B4-BE49-F238E27FC236}">
                <a16:creationId xmlns:a16="http://schemas.microsoft.com/office/drawing/2014/main" id="{5AD4155F-0A47-7142-8074-A5FD8FFB69BE}"/>
              </a:ext>
            </a:extLst>
          </p:cNvPr>
          <p:cNvCxnSpPr>
            <a:cxnSpLocks noChangeShapeType="1"/>
            <a:stCxn id="1509385" idx="6"/>
            <a:endCxn id="1509383" idx="2"/>
          </p:cNvCxnSpPr>
          <p:nvPr/>
        </p:nvCxnSpPr>
        <p:spPr bwMode="auto">
          <a:xfrm>
            <a:off x="2446338" y="5067300"/>
            <a:ext cx="746125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9390" name="AutoShape 14">
            <a:extLst>
              <a:ext uri="{FF2B5EF4-FFF2-40B4-BE49-F238E27FC236}">
                <a16:creationId xmlns:a16="http://schemas.microsoft.com/office/drawing/2014/main" id="{6FBF4845-279D-4A43-91EB-D13E22B5F74F}"/>
              </a:ext>
            </a:extLst>
          </p:cNvPr>
          <p:cNvCxnSpPr>
            <a:cxnSpLocks noChangeShapeType="1"/>
            <a:stCxn id="1509381" idx="6"/>
            <a:endCxn id="1509384" idx="2"/>
          </p:cNvCxnSpPr>
          <p:nvPr/>
        </p:nvCxnSpPr>
        <p:spPr bwMode="auto">
          <a:xfrm flipV="1">
            <a:off x="3055938" y="4076700"/>
            <a:ext cx="441325" cy="1524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9391" name="AutoShape 15">
            <a:extLst>
              <a:ext uri="{FF2B5EF4-FFF2-40B4-BE49-F238E27FC236}">
                <a16:creationId xmlns:a16="http://schemas.microsoft.com/office/drawing/2014/main" id="{738ED90E-DF66-754D-8B9E-6162D0BC0D81}"/>
              </a:ext>
            </a:extLst>
          </p:cNvPr>
          <p:cNvCxnSpPr>
            <a:cxnSpLocks noChangeShapeType="1"/>
            <a:stCxn id="1509386" idx="6"/>
            <a:endCxn id="1509382" idx="2"/>
          </p:cNvCxnSpPr>
          <p:nvPr/>
        </p:nvCxnSpPr>
        <p:spPr bwMode="auto">
          <a:xfrm flipV="1">
            <a:off x="1379538" y="4152900"/>
            <a:ext cx="746125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9392" name="AutoShape 16">
            <a:extLst>
              <a:ext uri="{FF2B5EF4-FFF2-40B4-BE49-F238E27FC236}">
                <a16:creationId xmlns:a16="http://schemas.microsoft.com/office/drawing/2014/main" id="{159F5B13-6BA4-2A4C-844F-E5B314B1E527}"/>
              </a:ext>
            </a:extLst>
          </p:cNvPr>
          <p:cNvCxnSpPr>
            <a:cxnSpLocks noChangeShapeType="1"/>
            <a:stCxn id="1509380" idx="7"/>
            <a:endCxn id="1509382" idx="3"/>
          </p:cNvCxnSpPr>
          <p:nvPr/>
        </p:nvCxnSpPr>
        <p:spPr bwMode="auto">
          <a:xfrm flipV="1">
            <a:off x="1490663" y="4241800"/>
            <a:ext cx="676275" cy="584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9393" name="Oval 17">
            <a:extLst>
              <a:ext uri="{FF2B5EF4-FFF2-40B4-BE49-F238E27FC236}">
                <a16:creationId xmlns:a16="http://schemas.microsoft.com/office/drawing/2014/main" id="{775B1BB5-C3D1-764E-B2DD-A7FE2922D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429000"/>
            <a:ext cx="1143000" cy="205740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4970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A8A3B20F-2A6A-034A-8B82-315B71DD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18846B40-B66F-1A4E-8AD4-AC7AC920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C0A61285-FAEA-6D4D-B223-F72043D1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DA9F-6F80-A741-9F5B-201712BE558D}" type="slidenum">
              <a:rPr lang="en-US" altLang="en-US" smtClean="0"/>
              <a:pPr/>
              <a:t>66</a:t>
            </a:fld>
            <a:endParaRPr lang="en-US" altLang="en-US" dirty="0"/>
          </a:p>
        </p:txBody>
      </p:sp>
      <p:sp>
        <p:nvSpPr>
          <p:cNvPr id="1510402" name="Rectangle 2">
            <a:extLst>
              <a:ext uri="{FF2B5EF4-FFF2-40B4-BE49-F238E27FC236}">
                <a16:creationId xmlns:a16="http://schemas.microsoft.com/office/drawing/2014/main" id="{26676A64-3224-6C4B-89BD-4180795E3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</a:t>
            </a:r>
          </a:p>
        </p:txBody>
      </p:sp>
      <p:sp>
        <p:nvSpPr>
          <p:cNvPr id="1510403" name="Rectangle 3">
            <a:extLst>
              <a:ext uri="{FF2B5EF4-FFF2-40B4-BE49-F238E27FC236}">
                <a16:creationId xmlns:a16="http://schemas.microsoft.com/office/drawing/2014/main" id="{F18DC454-7866-054E-9DFF-9C07BF9CF3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on the resulting graph, give high score (= ‘</a:t>
            </a:r>
            <a:r>
              <a:rPr lang="en-US" altLang="en-US" dirty="0">
                <a:solidFill>
                  <a:srgbClr val="FF2600"/>
                </a:solidFill>
              </a:rPr>
              <a:t>authorities</a:t>
            </a:r>
            <a:r>
              <a:rPr lang="en-US" altLang="en-US" dirty="0"/>
              <a:t>’) to nodes that many ``</a:t>
            </a:r>
            <a:r>
              <a:rPr lang="en-US" altLang="en-US" dirty="0">
                <a:solidFill>
                  <a:srgbClr val="008F00"/>
                </a:solidFill>
              </a:rPr>
              <a:t>wise</a:t>
            </a:r>
            <a:r>
              <a:rPr lang="en-US" altLang="en-US" dirty="0"/>
              <a:t>’’ nodes point to</a:t>
            </a:r>
          </a:p>
          <a:p>
            <a:r>
              <a:rPr lang="en-US" altLang="en-US" dirty="0"/>
              <a:t>give high </a:t>
            </a:r>
            <a:r>
              <a:rPr lang="en-US" altLang="en-US" dirty="0">
                <a:solidFill>
                  <a:srgbClr val="008F00"/>
                </a:solidFill>
              </a:rPr>
              <a:t>wisdom</a:t>
            </a:r>
            <a:r>
              <a:rPr lang="en-US" altLang="en-US" dirty="0"/>
              <a:t> score (‘</a:t>
            </a:r>
            <a:r>
              <a:rPr lang="en-US" altLang="en-US" dirty="0">
                <a:solidFill>
                  <a:srgbClr val="008F00"/>
                </a:solidFill>
              </a:rPr>
              <a:t>hubs</a:t>
            </a:r>
            <a:r>
              <a:rPr lang="en-US" altLang="en-US" dirty="0"/>
              <a:t>’) to nodes that point to good ‘</a:t>
            </a:r>
            <a:r>
              <a:rPr lang="en-US" altLang="en-US" dirty="0">
                <a:solidFill>
                  <a:srgbClr val="FF2600"/>
                </a:solidFill>
              </a:rPr>
              <a:t>authorities</a:t>
            </a:r>
            <a:r>
              <a:rPr lang="en-US" altLang="en-US" dirty="0"/>
              <a:t>’</a:t>
            </a:r>
          </a:p>
        </p:txBody>
      </p:sp>
      <p:grpSp>
        <p:nvGrpSpPr>
          <p:cNvPr id="1510404" name="Group 4">
            <a:extLst>
              <a:ext uri="{FF2B5EF4-FFF2-40B4-BE49-F238E27FC236}">
                <a16:creationId xmlns:a16="http://schemas.microsoft.com/office/drawing/2014/main" id="{A7EE4AAC-608D-8C4F-8CE6-3AC12C7C1FC4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4800600"/>
            <a:ext cx="1828800" cy="914400"/>
            <a:chOff x="720" y="2496"/>
            <a:chExt cx="1632" cy="768"/>
          </a:xfrm>
        </p:grpSpPr>
        <p:sp>
          <p:nvSpPr>
            <p:cNvPr id="1510405" name="Oval 5">
              <a:extLst>
                <a:ext uri="{FF2B5EF4-FFF2-40B4-BE49-F238E27FC236}">
                  <a16:creationId xmlns:a16="http://schemas.microsoft.com/office/drawing/2014/main" id="{B559B1C6-43B5-3A4C-A64F-16499CBDE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024"/>
              <a:ext cx="144" cy="14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0406" name="Oval 6">
              <a:extLst>
                <a:ext uri="{FF2B5EF4-FFF2-40B4-BE49-F238E27FC236}">
                  <a16:creationId xmlns:a16="http://schemas.microsoft.com/office/drawing/2014/main" id="{F2B523F8-9E0A-844B-92DE-4374ECE2D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592"/>
              <a:ext cx="144" cy="144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0407" name="Oval 7">
              <a:extLst>
                <a:ext uri="{FF2B5EF4-FFF2-40B4-BE49-F238E27FC236}">
                  <a16:creationId xmlns:a16="http://schemas.microsoft.com/office/drawing/2014/main" id="{C07C6E1F-65D7-BF41-BBEA-5A07FBD3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544"/>
              <a:ext cx="144" cy="144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0408" name="Oval 8">
              <a:extLst>
                <a:ext uri="{FF2B5EF4-FFF2-40B4-BE49-F238E27FC236}">
                  <a16:creationId xmlns:a16="http://schemas.microsoft.com/office/drawing/2014/main" id="{50D7824C-C681-3349-91B8-572DC7C7F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120"/>
              <a:ext cx="144" cy="14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0409" name="Oval 9">
              <a:extLst>
                <a:ext uri="{FF2B5EF4-FFF2-40B4-BE49-F238E27FC236}">
                  <a16:creationId xmlns:a16="http://schemas.microsoft.com/office/drawing/2014/main" id="{AE052C9B-2053-594A-82C5-336468602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496"/>
              <a:ext cx="144" cy="14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0410" name="Oval 10">
              <a:extLst>
                <a:ext uri="{FF2B5EF4-FFF2-40B4-BE49-F238E27FC236}">
                  <a16:creationId xmlns:a16="http://schemas.microsoft.com/office/drawing/2014/main" id="{567C344F-D320-E640-B455-C2307171E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20"/>
              <a:ext cx="144" cy="144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0411" name="Oval 11">
              <a:extLst>
                <a:ext uri="{FF2B5EF4-FFF2-40B4-BE49-F238E27FC236}">
                  <a16:creationId xmlns:a16="http://schemas.microsoft.com/office/drawing/2014/main" id="{5D1B32D2-25FD-5045-A009-9AD77EA5C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592"/>
              <a:ext cx="144" cy="14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10412" name="AutoShape 12">
              <a:extLst>
                <a:ext uri="{FF2B5EF4-FFF2-40B4-BE49-F238E27FC236}">
                  <a16:creationId xmlns:a16="http://schemas.microsoft.com/office/drawing/2014/main" id="{456372CA-401E-C54C-99D1-40C2622D92FE}"/>
                </a:ext>
              </a:extLst>
            </p:cNvPr>
            <p:cNvCxnSpPr>
              <a:cxnSpLocks noChangeShapeType="1"/>
              <a:stCxn id="1510407" idx="6"/>
              <a:endCxn id="1510406" idx="2"/>
            </p:cNvCxnSpPr>
            <p:nvPr/>
          </p:nvCxnSpPr>
          <p:spPr bwMode="auto">
            <a:xfrm>
              <a:off x="1493" y="2616"/>
              <a:ext cx="278" cy="48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0413" name="AutoShape 13">
              <a:extLst>
                <a:ext uri="{FF2B5EF4-FFF2-40B4-BE49-F238E27FC236}">
                  <a16:creationId xmlns:a16="http://schemas.microsoft.com/office/drawing/2014/main" id="{FF59C2C5-185A-F946-A3BD-452EC8FF4FDE}"/>
                </a:ext>
              </a:extLst>
            </p:cNvPr>
            <p:cNvCxnSpPr>
              <a:cxnSpLocks noChangeShapeType="1"/>
              <a:stCxn id="1510410" idx="6"/>
              <a:endCxn id="1510406" idx="3"/>
            </p:cNvCxnSpPr>
            <p:nvPr/>
          </p:nvCxnSpPr>
          <p:spPr bwMode="auto">
            <a:xfrm flipV="1">
              <a:off x="1541" y="2720"/>
              <a:ext cx="256" cy="472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0414" name="AutoShape 14">
              <a:extLst>
                <a:ext uri="{FF2B5EF4-FFF2-40B4-BE49-F238E27FC236}">
                  <a16:creationId xmlns:a16="http://schemas.microsoft.com/office/drawing/2014/main" id="{9547ABC4-E31D-984B-8A3F-51474DED35DD}"/>
                </a:ext>
              </a:extLst>
            </p:cNvPr>
            <p:cNvCxnSpPr>
              <a:cxnSpLocks noChangeShapeType="1"/>
              <a:stCxn id="1510410" idx="6"/>
              <a:endCxn id="1510408" idx="2"/>
            </p:cNvCxnSpPr>
            <p:nvPr/>
          </p:nvCxnSpPr>
          <p:spPr bwMode="auto">
            <a:xfrm>
              <a:off x="1541" y="3192"/>
              <a:ext cx="470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0415" name="AutoShape 15">
              <a:extLst>
                <a:ext uri="{FF2B5EF4-FFF2-40B4-BE49-F238E27FC236}">
                  <a16:creationId xmlns:a16="http://schemas.microsoft.com/office/drawing/2014/main" id="{746F82A0-10EF-C845-A3D6-0F59B3FEE892}"/>
                </a:ext>
              </a:extLst>
            </p:cNvPr>
            <p:cNvCxnSpPr>
              <a:cxnSpLocks noChangeShapeType="1"/>
              <a:stCxn id="1510406" idx="6"/>
              <a:endCxn id="1510409" idx="2"/>
            </p:cNvCxnSpPr>
            <p:nvPr/>
          </p:nvCxnSpPr>
          <p:spPr bwMode="auto">
            <a:xfrm flipV="1">
              <a:off x="1925" y="2568"/>
              <a:ext cx="278" cy="96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0416" name="AutoShape 16">
              <a:extLst>
                <a:ext uri="{FF2B5EF4-FFF2-40B4-BE49-F238E27FC236}">
                  <a16:creationId xmlns:a16="http://schemas.microsoft.com/office/drawing/2014/main" id="{D4A414AD-6A28-B44F-86AC-A9DF454DDC16}"/>
                </a:ext>
              </a:extLst>
            </p:cNvPr>
            <p:cNvCxnSpPr>
              <a:cxnSpLocks noChangeShapeType="1"/>
              <a:stCxn id="1510411" idx="6"/>
              <a:endCxn id="1510407" idx="2"/>
            </p:cNvCxnSpPr>
            <p:nvPr/>
          </p:nvCxnSpPr>
          <p:spPr bwMode="auto">
            <a:xfrm flipV="1">
              <a:off x="869" y="2616"/>
              <a:ext cx="470" cy="48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0417" name="AutoShape 17">
              <a:extLst>
                <a:ext uri="{FF2B5EF4-FFF2-40B4-BE49-F238E27FC236}">
                  <a16:creationId xmlns:a16="http://schemas.microsoft.com/office/drawing/2014/main" id="{A63FC699-EDCD-C44E-8306-E5C164DD01E6}"/>
                </a:ext>
              </a:extLst>
            </p:cNvPr>
            <p:cNvCxnSpPr>
              <a:cxnSpLocks noChangeShapeType="1"/>
              <a:stCxn id="1510405" idx="7"/>
              <a:endCxn id="1510407" idx="3"/>
            </p:cNvCxnSpPr>
            <p:nvPr/>
          </p:nvCxnSpPr>
          <p:spPr bwMode="auto">
            <a:xfrm flipV="1">
              <a:off x="939" y="2672"/>
              <a:ext cx="426" cy="368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10418" name="Oval 18">
            <a:extLst>
              <a:ext uri="{FF2B5EF4-FFF2-40B4-BE49-F238E27FC236}">
                <a16:creationId xmlns:a16="http://schemas.microsoft.com/office/drawing/2014/main" id="{D90DDE3A-8CF8-9A4D-8A68-289F9F626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334000"/>
            <a:ext cx="160338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0419" name="Oval 19">
            <a:extLst>
              <a:ext uri="{FF2B5EF4-FFF2-40B4-BE49-F238E27FC236}">
                <a16:creationId xmlns:a16="http://schemas.microsoft.com/office/drawing/2014/main" id="{05A26717-6466-874F-8BA8-7BA86E61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3340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0420" name="Oval 20">
            <a:extLst>
              <a:ext uri="{FF2B5EF4-FFF2-40B4-BE49-F238E27FC236}">
                <a16:creationId xmlns:a16="http://schemas.microsoft.com/office/drawing/2014/main" id="{D92AADC2-1395-DD44-B05D-F1A583670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8006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0421" name="Oval 21">
            <a:extLst>
              <a:ext uri="{FF2B5EF4-FFF2-40B4-BE49-F238E27FC236}">
                <a16:creationId xmlns:a16="http://schemas.microsoft.com/office/drawing/2014/main" id="{55B8837A-6466-A54B-9D35-829AEF105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791200"/>
            <a:ext cx="160338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0422" name="Oval 22">
            <a:extLst>
              <a:ext uri="{FF2B5EF4-FFF2-40B4-BE49-F238E27FC236}">
                <a16:creationId xmlns:a16="http://schemas.microsoft.com/office/drawing/2014/main" id="{1841EDDE-A776-4C46-9891-DB507896E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7150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0423" name="Oval 23">
            <a:extLst>
              <a:ext uri="{FF2B5EF4-FFF2-40B4-BE49-F238E27FC236}">
                <a16:creationId xmlns:a16="http://schemas.microsoft.com/office/drawing/2014/main" id="{327621BD-CC23-6146-A18F-5DB6FFD00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9149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10424" name="AutoShape 24">
            <a:extLst>
              <a:ext uri="{FF2B5EF4-FFF2-40B4-BE49-F238E27FC236}">
                <a16:creationId xmlns:a16="http://schemas.microsoft.com/office/drawing/2014/main" id="{12218679-97D6-E040-B7C5-04465085F811}"/>
              </a:ext>
            </a:extLst>
          </p:cNvPr>
          <p:cNvCxnSpPr>
            <a:cxnSpLocks noChangeShapeType="1"/>
            <a:stCxn id="1510418" idx="6"/>
            <a:endCxn id="1510419" idx="2"/>
          </p:cNvCxnSpPr>
          <p:nvPr/>
        </p:nvCxnSpPr>
        <p:spPr bwMode="auto">
          <a:xfrm>
            <a:off x="4587875" y="5419725"/>
            <a:ext cx="585788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0425" name="AutoShape 25">
            <a:extLst>
              <a:ext uri="{FF2B5EF4-FFF2-40B4-BE49-F238E27FC236}">
                <a16:creationId xmlns:a16="http://schemas.microsoft.com/office/drawing/2014/main" id="{5C8A177E-3330-EB43-8BC1-1CE4884DC2F9}"/>
              </a:ext>
            </a:extLst>
          </p:cNvPr>
          <p:cNvCxnSpPr>
            <a:cxnSpLocks noChangeShapeType="1"/>
            <a:stCxn id="1510422" idx="6"/>
            <a:endCxn id="1510419" idx="3"/>
          </p:cNvCxnSpPr>
          <p:nvPr/>
        </p:nvCxnSpPr>
        <p:spPr bwMode="auto">
          <a:xfrm flipV="1">
            <a:off x="4589463" y="5487988"/>
            <a:ext cx="615950" cy="31273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0426" name="AutoShape 26">
            <a:extLst>
              <a:ext uri="{FF2B5EF4-FFF2-40B4-BE49-F238E27FC236}">
                <a16:creationId xmlns:a16="http://schemas.microsoft.com/office/drawing/2014/main" id="{401742B9-6E90-8441-9B18-1D8A7BD88C5B}"/>
              </a:ext>
            </a:extLst>
          </p:cNvPr>
          <p:cNvCxnSpPr>
            <a:cxnSpLocks noChangeShapeType="1"/>
            <a:stCxn id="1510422" idx="6"/>
            <a:endCxn id="1510421" idx="2"/>
          </p:cNvCxnSpPr>
          <p:nvPr/>
        </p:nvCxnSpPr>
        <p:spPr bwMode="auto">
          <a:xfrm>
            <a:off x="4589463" y="5800725"/>
            <a:ext cx="508000" cy="76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0427" name="AutoShape 27">
            <a:extLst>
              <a:ext uri="{FF2B5EF4-FFF2-40B4-BE49-F238E27FC236}">
                <a16:creationId xmlns:a16="http://schemas.microsoft.com/office/drawing/2014/main" id="{AF40C30F-031B-CF4F-8173-D8A7E30DE286}"/>
              </a:ext>
            </a:extLst>
          </p:cNvPr>
          <p:cNvCxnSpPr>
            <a:cxnSpLocks noChangeShapeType="1"/>
            <a:stCxn id="1510423" idx="6"/>
            <a:endCxn id="1510420" idx="2"/>
          </p:cNvCxnSpPr>
          <p:nvPr/>
        </p:nvCxnSpPr>
        <p:spPr bwMode="auto">
          <a:xfrm flipV="1">
            <a:off x="4513263" y="4886325"/>
            <a:ext cx="660400" cy="1143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0428" name="AutoShape 28">
            <a:extLst>
              <a:ext uri="{FF2B5EF4-FFF2-40B4-BE49-F238E27FC236}">
                <a16:creationId xmlns:a16="http://schemas.microsoft.com/office/drawing/2014/main" id="{F62278BC-2960-814C-BCA1-02DF7703F492}"/>
              </a:ext>
            </a:extLst>
          </p:cNvPr>
          <p:cNvCxnSpPr>
            <a:cxnSpLocks noChangeShapeType="1"/>
            <a:stCxn id="1510418" idx="7"/>
            <a:endCxn id="1510420" idx="3"/>
          </p:cNvCxnSpPr>
          <p:nvPr/>
        </p:nvCxnSpPr>
        <p:spPr bwMode="auto">
          <a:xfrm flipV="1">
            <a:off x="4556125" y="4954588"/>
            <a:ext cx="649288" cy="39687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10429" name="Text Box 29">
            <a:extLst>
              <a:ext uri="{FF2B5EF4-FFF2-40B4-BE49-F238E27FC236}">
                <a16:creationId xmlns:a16="http://schemas.microsoft.com/office/drawing/2014/main" id="{94B51614-FEC8-3F45-B2A8-8C3EEBE1D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963" y="5303838"/>
            <a:ext cx="855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>
                <a:latin typeface="Times New Roman" panose="02020603050405020304" pitchFamily="18" charset="0"/>
              </a:rPr>
              <a:t>hubs</a:t>
            </a:r>
          </a:p>
        </p:txBody>
      </p:sp>
      <p:sp>
        <p:nvSpPr>
          <p:cNvPr id="1510430" name="Text Box 30">
            <a:extLst>
              <a:ext uri="{FF2B5EF4-FFF2-40B4-BE49-F238E27FC236}">
                <a16:creationId xmlns:a16="http://schemas.microsoft.com/office/drawing/2014/main" id="{743B63DA-4500-1A49-ABA1-B3C9572EB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303838"/>
            <a:ext cx="1682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>
                <a:latin typeface="Times New Roman" panose="02020603050405020304" pitchFamily="18" charset="0"/>
              </a:rPr>
              <a:t>authorities</a:t>
            </a:r>
          </a:p>
        </p:txBody>
      </p:sp>
      <p:sp>
        <p:nvSpPr>
          <p:cNvPr id="1510431" name="Line 31">
            <a:extLst>
              <a:ext uri="{FF2B5EF4-FFF2-40B4-BE49-F238E27FC236}">
                <a16:creationId xmlns:a16="http://schemas.microsoft.com/office/drawing/2014/main" id="{6331DDA4-29A5-EA42-91DC-FAD712C92E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25338" y="4440377"/>
            <a:ext cx="0" cy="1676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6658E1-D9D2-104E-92F5-ED5668007A8B}"/>
              </a:ext>
            </a:extLst>
          </p:cNvPr>
          <p:cNvSpPr/>
          <p:nvPr/>
        </p:nvSpPr>
        <p:spPr bwMode="auto">
          <a:xfrm>
            <a:off x="3043411" y="4301835"/>
            <a:ext cx="4324003" cy="1953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0532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EE9E306-3BB7-E840-86E1-99FCB904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C75BA6B-8C28-9C47-9173-F8F1A34A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9801241-8640-BB4F-85B7-22025A6C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2AF9-826A-604E-965B-D966DE7BB67B}" type="slidenum">
              <a:rPr lang="en-US" altLang="en-US" smtClean="0"/>
              <a:pPr/>
              <a:t>67</a:t>
            </a:fld>
            <a:endParaRPr lang="en-US" altLang="en-US" dirty="0"/>
          </a:p>
        </p:txBody>
      </p:sp>
      <p:sp>
        <p:nvSpPr>
          <p:cNvPr id="1513474" name="Rectangle 2">
            <a:extLst>
              <a:ext uri="{FF2B5EF4-FFF2-40B4-BE49-F238E27FC236}">
                <a16:creationId xmlns:a16="http://schemas.microsoft.com/office/drawing/2014/main" id="{D82B2114-FF3D-1749-B245-451E15418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</a:t>
            </a:r>
          </a:p>
        </p:txBody>
      </p:sp>
      <p:sp>
        <p:nvSpPr>
          <p:cNvPr id="1513475" name="Rectangle 3">
            <a:extLst>
              <a:ext uri="{FF2B5EF4-FFF2-40B4-BE49-F238E27FC236}">
                <a16:creationId xmlns:a16="http://schemas.microsoft.com/office/drawing/2014/main" id="{783717C3-7E4E-B742-946E-A21A74CED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19400" y="1447800"/>
            <a:ext cx="56388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/>
              <a:t>Then:</a:t>
            </a:r>
          </a:p>
          <a:p>
            <a:pPr algn="ctr">
              <a:buFontTx/>
              <a:buNone/>
            </a:pPr>
            <a:r>
              <a:rPr lang="en-US" altLang="en-US" i="1" dirty="0" err="1"/>
              <a:t>a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= </a:t>
            </a:r>
            <a:r>
              <a:rPr lang="en-US" altLang="en-US" i="1" dirty="0" err="1"/>
              <a:t>h</a:t>
            </a:r>
            <a:r>
              <a:rPr lang="en-US" altLang="en-US" i="1" baseline="-25000" dirty="0" err="1"/>
              <a:t>k</a:t>
            </a:r>
            <a:r>
              <a:rPr lang="en-US" altLang="en-US" i="1" dirty="0"/>
              <a:t> + h</a:t>
            </a:r>
            <a:r>
              <a:rPr lang="en-US" altLang="en-US" i="1" baseline="-25000" dirty="0"/>
              <a:t>l</a:t>
            </a:r>
            <a:r>
              <a:rPr lang="en-US" altLang="en-US" i="1" dirty="0"/>
              <a:t> + </a:t>
            </a:r>
            <a:r>
              <a:rPr lang="en-US" altLang="en-US" i="1" dirty="0" err="1"/>
              <a:t>h</a:t>
            </a:r>
            <a:r>
              <a:rPr lang="en-US" altLang="en-US" i="1" baseline="-25000" dirty="0" err="1"/>
              <a:t>m</a:t>
            </a:r>
            <a:endParaRPr lang="en-US" altLang="en-US" i="1" baseline="-25000" dirty="0"/>
          </a:p>
          <a:p>
            <a:pPr>
              <a:buFontTx/>
              <a:buNone/>
            </a:pPr>
            <a:r>
              <a:rPr lang="en-US" altLang="en-US" dirty="0"/>
              <a:t>that is</a:t>
            </a:r>
          </a:p>
          <a:p>
            <a:pPr>
              <a:buFontTx/>
              <a:buNone/>
            </a:pPr>
            <a:r>
              <a:rPr lang="en-US" altLang="en-US" i="1" dirty="0" err="1"/>
              <a:t>a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= Sum (</a:t>
            </a:r>
            <a:r>
              <a:rPr lang="en-US" altLang="en-US" i="1" dirty="0" err="1"/>
              <a:t>h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)     over all </a:t>
            </a:r>
            <a:r>
              <a:rPr lang="en-US" altLang="en-US" i="1" dirty="0"/>
              <a:t>j</a:t>
            </a:r>
            <a:r>
              <a:rPr lang="en-US" altLang="en-US" dirty="0"/>
              <a:t> that (</a:t>
            </a:r>
            <a:r>
              <a:rPr lang="en-US" altLang="en-US" i="1" dirty="0" err="1"/>
              <a:t>j,i</a:t>
            </a:r>
            <a:r>
              <a:rPr lang="en-US" altLang="en-US" dirty="0"/>
              <a:t>) edge exists</a:t>
            </a:r>
          </a:p>
          <a:p>
            <a:pPr>
              <a:buFontTx/>
              <a:buNone/>
            </a:pPr>
            <a:r>
              <a:rPr lang="en-US" altLang="en-US" dirty="0"/>
              <a:t>or</a:t>
            </a:r>
          </a:p>
          <a:p>
            <a:pPr>
              <a:buFontTx/>
              <a:buNone/>
            </a:pPr>
            <a:r>
              <a:rPr lang="en-US" altLang="en-US" b="1" dirty="0"/>
              <a:t>a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baseline="30000" dirty="0"/>
              <a:t>T</a:t>
            </a:r>
            <a:r>
              <a:rPr lang="en-US" altLang="en-US" dirty="0"/>
              <a:t> </a:t>
            </a:r>
            <a:r>
              <a:rPr lang="en-US" altLang="en-US" b="1" dirty="0"/>
              <a:t>h</a:t>
            </a:r>
            <a:endParaRPr lang="en-US" altLang="en-US" dirty="0"/>
          </a:p>
        </p:txBody>
      </p:sp>
      <p:sp>
        <p:nvSpPr>
          <p:cNvPr id="1513476" name="Oval 4">
            <a:extLst>
              <a:ext uri="{FF2B5EF4-FFF2-40B4-BE49-F238E27FC236}">
                <a16:creationId xmlns:a16="http://schemas.microsoft.com/office/drawing/2014/main" id="{73B0E6D3-A63E-6144-915E-C0D85DA47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3676650"/>
            <a:ext cx="160338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3477" name="Oval 5">
            <a:extLst>
              <a:ext uri="{FF2B5EF4-FFF2-40B4-BE49-F238E27FC236}">
                <a16:creationId xmlns:a16="http://schemas.microsoft.com/office/drawing/2014/main" id="{03447969-0115-4A47-BEB9-9FE90C047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310515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3478" name="Oval 6">
            <a:extLst>
              <a:ext uri="{FF2B5EF4-FFF2-40B4-BE49-F238E27FC236}">
                <a16:creationId xmlns:a16="http://schemas.microsoft.com/office/drawing/2014/main" id="{11EB820E-AAB7-5D40-92D6-CCF23F5A6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7432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3479" name="Oval 7">
            <a:extLst>
              <a:ext uri="{FF2B5EF4-FFF2-40B4-BE49-F238E27FC236}">
                <a16:creationId xmlns:a16="http://schemas.microsoft.com/office/drawing/2014/main" id="{B4ED09B3-948A-F64C-B3F5-18F3EC5A1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1623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13480" name="AutoShape 8">
            <a:extLst>
              <a:ext uri="{FF2B5EF4-FFF2-40B4-BE49-F238E27FC236}">
                <a16:creationId xmlns:a16="http://schemas.microsoft.com/office/drawing/2014/main" id="{0BA2D89B-41EA-7846-8A05-88EC3DF64BA3}"/>
              </a:ext>
            </a:extLst>
          </p:cNvPr>
          <p:cNvCxnSpPr>
            <a:cxnSpLocks noChangeShapeType="1"/>
            <a:stCxn id="1513479" idx="6"/>
            <a:endCxn id="1513477" idx="2"/>
          </p:cNvCxnSpPr>
          <p:nvPr/>
        </p:nvCxnSpPr>
        <p:spPr bwMode="auto">
          <a:xfrm flipV="1">
            <a:off x="1233488" y="3190875"/>
            <a:ext cx="527050" cy="5715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3481" name="AutoShape 9">
            <a:extLst>
              <a:ext uri="{FF2B5EF4-FFF2-40B4-BE49-F238E27FC236}">
                <a16:creationId xmlns:a16="http://schemas.microsoft.com/office/drawing/2014/main" id="{C6BE5C1A-F18E-A545-A4EF-283D49D24A72}"/>
              </a:ext>
            </a:extLst>
          </p:cNvPr>
          <p:cNvCxnSpPr>
            <a:cxnSpLocks noChangeShapeType="1"/>
            <a:stCxn id="1513476" idx="7"/>
            <a:endCxn id="1513477" idx="3"/>
          </p:cNvCxnSpPr>
          <p:nvPr/>
        </p:nvCxnSpPr>
        <p:spPr bwMode="auto">
          <a:xfrm flipV="1">
            <a:off x="1312863" y="3257550"/>
            <a:ext cx="476250" cy="43815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3482" name="AutoShape 10">
            <a:extLst>
              <a:ext uri="{FF2B5EF4-FFF2-40B4-BE49-F238E27FC236}">
                <a16:creationId xmlns:a16="http://schemas.microsoft.com/office/drawing/2014/main" id="{AA8EAAAD-25D6-5B4B-82E7-63D424260FCB}"/>
              </a:ext>
            </a:extLst>
          </p:cNvPr>
          <p:cNvCxnSpPr>
            <a:cxnSpLocks noChangeShapeType="1"/>
            <a:stCxn id="1513478" idx="5"/>
            <a:endCxn id="1513477" idx="1"/>
          </p:cNvCxnSpPr>
          <p:nvPr/>
        </p:nvCxnSpPr>
        <p:spPr bwMode="auto">
          <a:xfrm>
            <a:off x="1128713" y="2897188"/>
            <a:ext cx="660400" cy="22542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13483" name="Text Box 11">
            <a:extLst>
              <a:ext uri="{FF2B5EF4-FFF2-40B4-BE49-F238E27FC236}">
                <a16:creationId xmlns:a16="http://schemas.microsoft.com/office/drawing/2014/main" id="{082BEDF4-5BC2-E94A-AB74-E8AB88B6D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49" y="2478551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1513484" name="Text Box 12">
            <a:extLst>
              <a:ext uri="{FF2B5EF4-FFF2-40B4-BE49-F238E27FC236}">
                <a16:creationId xmlns:a16="http://schemas.microsoft.com/office/drawing/2014/main" id="{B0D57794-6D86-0F48-B85F-6A515B4CB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85" y="3012926"/>
            <a:ext cx="282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1513485" name="Text Box 13">
            <a:extLst>
              <a:ext uri="{FF2B5EF4-FFF2-40B4-BE49-F238E27FC236}">
                <a16:creationId xmlns:a16="http://schemas.microsoft.com/office/drawing/2014/main" id="{F216D609-A1AA-2940-AA8D-3FDF93C84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358" y="3537462"/>
            <a:ext cx="460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1513486" name="Text Box 14">
            <a:extLst>
              <a:ext uri="{FF2B5EF4-FFF2-40B4-BE49-F238E27FC236}">
                <a16:creationId xmlns:a16="http://schemas.microsoft.com/office/drawing/2014/main" id="{5299706F-3D44-0B46-B49A-16AFF2828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513" y="3017838"/>
            <a:ext cx="282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>
                <a:latin typeface="Times New Roman" panose="02020603050405020304" pitchFamily="18" charset="0"/>
              </a:rPr>
              <a:t>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0B756F-34F1-604B-B015-9E6C20FE869E}"/>
              </a:ext>
            </a:extLst>
          </p:cNvPr>
          <p:cNvGrpSpPr/>
          <p:nvPr/>
        </p:nvGrpSpPr>
        <p:grpSpPr>
          <a:xfrm>
            <a:off x="2976824" y="5553075"/>
            <a:ext cx="1371600" cy="619125"/>
            <a:chOff x="7086600" y="2443159"/>
            <a:chExt cx="1371600" cy="619125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B763B2D2-567C-A14E-88B6-0CF9AD21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52684"/>
              <a:ext cx="76200" cy="609600"/>
            </a:xfrm>
            <a:prstGeom prst="rect">
              <a:avLst/>
            </a:prstGeom>
            <a:solidFill>
              <a:schemeClr val="accent1"/>
            </a:solidFill>
            <a:ln w="28575">
              <a:noFill/>
              <a:miter lim="800000"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084B6A88-23A0-CA42-8116-3202AE778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452684"/>
              <a:ext cx="6096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686A7DFF-DCAD-6044-851B-3FE206EF1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2452684"/>
              <a:ext cx="76200" cy="609600"/>
            </a:xfrm>
            <a:prstGeom prst="rect">
              <a:avLst/>
            </a:prstGeom>
            <a:solidFill>
              <a:srgbClr val="008F00"/>
            </a:solidFill>
            <a:ln w="28575">
              <a:noFill/>
              <a:miter lim="800000"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A47400EB-17D0-5F44-A2A7-0DE7A00C9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443159"/>
              <a:ext cx="3841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A096F0ED-78A8-444C-8A55-802B6CC6EBF2}"/>
              </a:ext>
            </a:extLst>
          </p:cNvPr>
          <p:cNvSpPr/>
          <p:nvPr/>
        </p:nvSpPr>
        <p:spPr bwMode="auto">
          <a:xfrm rot="19450876">
            <a:off x="3546902" y="5792038"/>
            <a:ext cx="420356" cy="150725"/>
          </a:xfrm>
          <a:prstGeom prst="leftRightArrow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0750A055-F55C-F648-B22E-F010A5714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743200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B2E51380-8026-1F43-8787-3657C0C98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" y="2494359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6">
            <a:extLst>
              <a:ext uri="{FF2B5EF4-FFF2-40B4-BE49-F238E27FC236}">
                <a16:creationId xmlns:a16="http://schemas.microsoft.com/office/drawing/2014/main" id="{554EED12-3E12-E34E-B1B2-B098ABB4B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" y="3195832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EDFF29D1-E864-FC4A-AE4B-3B6FEFAD2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745706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2CD4860-F908-9F44-B44F-83BD4F879AA6}"/>
              </a:ext>
            </a:extLst>
          </p:cNvPr>
          <p:cNvSpPr/>
          <p:nvPr/>
        </p:nvSpPr>
        <p:spPr bwMode="auto">
          <a:xfrm>
            <a:off x="871384" y="2211608"/>
            <a:ext cx="1533832" cy="591917"/>
          </a:xfrm>
          <a:custGeom>
            <a:avLst/>
            <a:gdLst>
              <a:gd name="connsiteX0" fmla="*/ 0 w 1533832"/>
              <a:gd name="connsiteY0" fmla="*/ 119969 h 591917"/>
              <a:gd name="connsiteX1" fmla="*/ 816077 w 1533832"/>
              <a:gd name="connsiteY1" fmla="*/ 31478 h 591917"/>
              <a:gd name="connsiteX2" fmla="*/ 1533832 w 1533832"/>
              <a:gd name="connsiteY2" fmla="*/ 591917 h 59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3832" h="591917">
                <a:moveTo>
                  <a:pt x="0" y="119969"/>
                </a:moveTo>
                <a:cubicBezTo>
                  <a:pt x="280219" y="36394"/>
                  <a:pt x="560438" y="-47180"/>
                  <a:pt x="816077" y="31478"/>
                </a:cubicBezTo>
                <a:cubicBezTo>
                  <a:pt x="1071716" y="110136"/>
                  <a:pt x="1302774" y="351026"/>
                  <a:pt x="1533832" y="591917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88835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EE9E306-3BB7-E840-86E1-99FCB904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C75BA6B-8C28-9C47-9173-F8F1A34A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9801241-8640-BB4F-85B7-22025A6C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2AF9-826A-604E-965B-D966DE7BB67B}" type="slidenum">
              <a:rPr lang="en-US" altLang="en-US" smtClean="0"/>
              <a:pPr/>
              <a:t>68</a:t>
            </a:fld>
            <a:endParaRPr lang="en-US" altLang="en-US" dirty="0"/>
          </a:p>
        </p:txBody>
      </p:sp>
      <p:sp>
        <p:nvSpPr>
          <p:cNvPr id="1513474" name="Rectangle 2">
            <a:extLst>
              <a:ext uri="{FF2B5EF4-FFF2-40B4-BE49-F238E27FC236}">
                <a16:creationId xmlns:a16="http://schemas.microsoft.com/office/drawing/2014/main" id="{D82B2114-FF3D-1749-B245-451E15418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</a:t>
            </a:r>
          </a:p>
        </p:txBody>
      </p:sp>
      <p:sp>
        <p:nvSpPr>
          <p:cNvPr id="1513475" name="Rectangle 3">
            <a:extLst>
              <a:ext uri="{FF2B5EF4-FFF2-40B4-BE49-F238E27FC236}">
                <a16:creationId xmlns:a16="http://schemas.microsoft.com/office/drawing/2014/main" id="{783717C3-7E4E-B742-946E-A21A74CED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19400" y="1447800"/>
            <a:ext cx="56388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/>
              <a:t>Then:</a:t>
            </a:r>
          </a:p>
          <a:p>
            <a:pPr algn="ctr">
              <a:buFontTx/>
              <a:buNone/>
            </a:pPr>
            <a:r>
              <a:rPr lang="en-US" altLang="en-US" i="1" dirty="0" err="1"/>
              <a:t>a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= </a:t>
            </a:r>
            <a:r>
              <a:rPr lang="en-US" altLang="en-US" i="1" dirty="0" err="1"/>
              <a:t>h</a:t>
            </a:r>
            <a:r>
              <a:rPr lang="en-US" altLang="en-US" i="1" baseline="-25000" dirty="0" err="1"/>
              <a:t>k</a:t>
            </a:r>
            <a:r>
              <a:rPr lang="en-US" altLang="en-US" i="1" dirty="0"/>
              <a:t> + h</a:t>
            </a:r>
            <a:r>
              <a:rPr lang="en-US" altLang="en-US" i="1" baseline="-25000" dirty="0"/>
              <a:t>l</a:t>
            </a:r>
            <a:r>
              <a:rPr lang="en-US" altLang="en-US" i="1" dirty="0"/>
              <a:t> + </a:t>
            </a:r>
            <a:r>
              <a:rPr lang="en-US" altLang="en-US" i="1" dirty="0" err="1"/>
              <a:t>h</a:t>
            </a:r>
            <a:r>
              <a:rPr lang="en-US" altLang="en-US" i="1" baseline="-25000" dirty="0" err="1"/>
              <a:t>m</a:t>
            </a:r>
            <a:endParaRPr lang="en-US" altLang="en-US" i="1" baseline="-25000" dirty="0"/>
          </a:p>
          <a:p>
            <a:pPr>
              <a:buFontTx/>
              <a:buNone/>
            </a:pPr>
            <a:r>
              <a:rPr lang="en-US" altLang="en-US" dirty="0"/>
              <a:t>that is</a:t>
            </a:r>
          </a:p>
          <a:p>
            <a:pPr>
              <a:buFontTx/>
              <a:buNone/>
            </a:pPr>
            <a:r>
              <a:rPr lang="en-US" altLang="en-US" i="1" dirty="0" err="1"/>
              <a:t>a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= Sum (</a:t>
            </a:r>
            <a:r>
              <a:rPr lang="en-US" altLang="en-US" i="1" dirty="0" err="1"/>
              <a:t>h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)     over all </a:t>
            </a:r>
            <a:r>
              <a:rPr lang="en-US" altLang="en-US" i="1" dirty="0"/>
              <a:t>j</a:t>
            </a:r>
            <a:r>
              <a:rPr lang="en-US" altLang="en-US" dirty="0"/>
              <a:t> that (</a:t>
            </a:r>
            <a:r>
              <a:rPr lang="en-US" altLang="en-US" i="1" dirty="0" err="1"/>
              <a:t>j,i</a:t>
            </a:r>
            <a:r>
              <a:rPr lang="en-US" altLang="en-US" dirty="0"/>
              <a:t>) edge exists</a:t>
            </a:r>
          </a:p>
          <a:p>
            <a:pPr>
              <a:buFontTx/>
              <a:buNone/>
            </a:pPr>
            <a:r>
              <a:rPr lang="en-US" altLang="en-US" dirty="0"/>
              <a:t>or</a:t>
            </a:r>
          </a:p>
          <a:p>
            <a:pPr>
              <a:buFontTx/>
              <a:buNone/>
            </a:pPr>
            <a:r>
              <a:rPr lang="en-US" altLang="en-US" b="1" dirty="0"/>
              <a:t>a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baseline="30000" dirty="0"/>
              <a:t>T</a:t>
            </a:r>
            <a:r>
              <a:rPr lang="en-US" altLang="en-US" dirty="0"/>
              <a:t> </a:t>
            </a:r>
            <a:r>
              <a:rPr lang="en-US" altLang="en-US" b="1" dirty="0"/>
              <a:t>h</a:t>
            </a:r>
            <a:endParaRPr lang="en-US" altLang="en-US" dirty="0"/>
          </a:p>
        </p:txBody>
      </p:sp>
      <p:sp>
        <p:nvSpPr>
          <p:cNvPr id="1513476" name="Oval 4">
            <a:extLst>
              <a:ext uri="{FF2B5EF4-FFF2-40B4-BE49-F238E27FC236}">
                <a16:creationId xmlns:a16="http://schemas.microsoft.com/office/drawing/2014/main" id="{73B0E6D3-A63E-6144-915E-C0D85DA47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3676650"/>
            <a:ext cx="160338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3477" name="Oval 5">
            <a:extLst>
              <a:ext uri="{FF2B5EF4-FFF2-40B4-BE49-F238E27FC236}">
                <a16:creationId xmlns:a16="http://schemas.microsoft.com/office/drawing/2014/main" id="{03447969-0115-4A47-BEB9-9FE90C047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310515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3478" name="Oval 6">
            <a:extLst>
              <a:ext uri="{FF2B5EF4-FFF2-40B4-BE49-F238E27FC236}">
                <a16:creationId xmlns:a16="http://schemas.microsoft.com/office/drawing/2014/main" id="{11EB820E-AAB7-5D40-92D6-CCF23F5A6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7432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3479" name="Oval 7">
            <a:extLst>
              <a:ext uri="{FF2B5EF4-FFF2-40B4-BE49-F238E27FC236}">
                <a16:creationId xmlns:a16="http://schemas.microsoft.com/office/drawing/2014/main" id="{B4ED09B3-948A-F64C-B3F5-18F3EC5A1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1623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13480" name="AutoShape 8">
            <a:extLst>
              <a:ext uri="{FF2B5EF4-FFF2-40B4-BE49-F238E27FC236}">
                <a16:creationId xmlns:a16="http://schemas.microsoft.com/office/drawing/2014/main" id="{0BA2D89B-41EA-7846-8A05-88EC3DF64BA3}"/>
              </a:ext>
            </a:extLst>
          </p:cNvPr>
          <p:cNvCxnSpPr>
            <a:cxnSpLocks noChangeShapeType="1"/>
            <a:stCxn id="1513479" idx="6"/>
            <a:endCxn id="1513477" idx="2"/>
          </p:cNvCxnSpPr>
          <p:nvPr/>
        </p:nvCxnSpPr>
        <p:spPr bwMode="auto">
          <a:xfrm flipV="1">
            <a:off x="1233488" y="3190875"/>
            <a:ext cx="527050" cy="5715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3481" name="AutoShape 9">
            <a:extLst>
              <a:ext uri="{FF2B5EF4-FFF2-40B4-BE49-F238E27FC236}">
                <a16:creationId xmlns:a16="http://schemas.microsoft.com/office/drawing/2014/main" id="{C6BE5C1A-F18E-A545-A4EF-283D49D24A72}"/>
              </a:ext>
            </a:extLst>
          </p:cNvPr>
          <p:cNvCxnSpPr>
            <a:cxnSpLocks noChangeShapeType="1"/>
            <a:stCxn id="1513476" idx="7"/>
            <a:endCxn id="1513477" idx="3"/>
          </p:cNvCxnSpPr>
          <p:nvPr/>
        </p:nvCxnSpPr>
        <p:spPr bwMode="auto">
          <a:xfrm flipV="1">
            <a:off x="1312863" y="3257550"/>
            <a:ext cx="476250" cy="43815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3482" name="AutoShape 10">
            <a:extLst>
              <a:ext uri="{FF2B5EF4-FFF2-40B4-BE49-F238E27FC236}">
                <a16:creationId xmlns:a16="http://schemas.microsoft.com/office/drawing/2014/main" id="{AA8EAAAD-25D6-5B4B-82E7-63D424260FCB}"/>
              </a:ext>
            </a:extLst>
          </p:cNvPr>
          <p:cNvCxnSpPr>
            <a:cxnSpLocks noChangeShapeType="1"/>
            <a:stCxn id="1513478" idx="5"/>
            <a:endCxn id="1513477" idx="1"/>
          </p:cNvCxnSpPr>
          <p:nvPr/>
        </p:nvCxnSpPr>
        <p:spPr bwMode="auto">
          <a:xfrm>
            <a:off x="1128713" y="2897188"/>
            <a:ext cx="660400" cy="22542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13483" name="Text Box 11">
            <a:extLst>
              <a:ext uri="{FF2B5EF4-FFF2-40B4-BE49-F238E27FC236}">
                <a16:creationId xmlns:a16="http://schemas.microsoft.com/office/drawing/2014/main" id="{082BEDF4-5BC2-E94A-AB74-E8AB88B6D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49" y="2478551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1513484" name="Text Box 12">
            <a:extLst>
              <a:ext uri="{FF2B5EF4-FFF2-40B4-BE49-F238E27FC236}">
                <a16:creationId xmlns:a16="http://schemas.microsoft.com/office/drawing/2014/main" id="{B0D57794-6D86-0F48-B85F-6A515B4CB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85" y="3012926"/>
            <a:ext cx="282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1513485" name="Text Box 13">
            <a:extLst>
              <a:ext uri="{FF2B5EF4-FFF2-40B4-BE49-F238E27FC236}">
                <a16:creationId xmlns:a16="http://schemas.microsoft.com/office/drawing/2014/main" id="{F216D609-A1AA-2940-AA8D-3FDF93C84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358" y="3537462"/>
            <a:ext cx="460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1513486" name="Text Box 14">
            <a:extLst>
              <a:ext uri="{FF2B5EF4-FFF2-40B4-BE49-F238E27FC236}">
                <a16:creationId xmlns:a16="http://schemas.microsoft.com/office/drawing/2014/main" id="{5299706F-3D44-0B46-B49A-16AFF2828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513" y="3017838"/>
            <a:ext cx="282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>
                <a:latin typeface="Times New Roman" panose="02020603050405020304" pitchFamily="18" charset="0"/>
              </a:rPr>
              <a:t>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0B756F-34F1-604B-B015-9E6C20FE869E}"/>
              </a:ext>
            </a:extLst>
          </p:cNvPr>
          <p:cNvGrpSpPr/>
          <p:nvPr/>
        </p:nvGrpSpPr>
        <p:grpSpPr>
          <a:xfrm>
            <a:off x="2976824" y="5553075"/>
            <a:ext cx="1371600" cy="619125"/>
            <a:chOff x="7086600" y="2443159"/>
            <a:chExt cx="1371600" cy="619125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B763B2D2-567C-A14E-88B6-0CF9AD21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52684"/>
              <a:ext cx="76200" cy="609600"/>
            </a:xfrm>
            <a:prstGeom prst="rect">
              <a:avLst/>
            </a:prstGeom>
            <a:solidFill>
              <a:schemeClr val="accent1"/>
            </a:solidFill>
            <a:ln w="28575">
              <a:noFill/>
              <a:miter lim="800000"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084B6A88-23A0-CA42-8116-3202AE778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452684"/>
              <a:ext cx="6096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686A7DFF-DCAD-6044-851B-3FE206EF1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2452684"/>
              <a:ext cx="76200" cy="609600"/>
            </a:xfrm>
            <a:prstGeom prst="rect">
              <a:avLst/>
            </a:prstGeom>
            <a:solidFill>
              <a:srgbClr val="008F00"/>
            </a:solidFill>
            <a:ln w="28575">
              <a:noFill/>
              <a:miter lim="800000"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A47400EB-17D0-5F44-A2A7-0DE7A00C9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443159"/>
              <a:ext cx="3841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A096F0ED-78A8-444C-8A55-802B6CC6EBF2}"/>
              </a:ext>
            </a:extLst>
          </p:cNvPr>
          <p:cNvSpPr/>
          <p:nvPr/>
        </p:nvSpPr>
        <p:spPr bwMode="auto">
          <a:xfrm rot="19450876">
            <a:off x="3546902" y="5792038"/>
            <a:ext cx="420356" cy="150725"/>
          </a:xfrm>
          <a:prstGeom prst="leftRightArrow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0750A055-F55C-F648-B22E-F010A5714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743200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B2E51380-8026-1F43-8787-3657C0C98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" y="2494359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6">
            <a:extLst>
              <a:ext uri="{FF2B5EF4-FFF2-40B4-BE49-F238E27FC236}">
                <a16:creationId xmlns:a16="http://schemas.microsoft.com/office/drawing/2014/main" id="{554EED12-3E12-E34E-B1B2-B098ABB4B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" y="3195832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EDFF29D1-E864-FC4A-AE4B-3B6FEFAD2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745706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id="{6B02457F-0524-F64D-AA50-ED91E55D2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2037" y="3031173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A134AE06-B88D-CB4D-B2B8-3FA7F523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031173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70615EB4-DA89-304E-BCDB-D26B8F5B0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2037" y="3293745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6">
            <a:extLst>
              <a:ext uri="{FF2B5EF4-FFF2-40B4-BE49-F238E27FC236}">
                <a16:creationId xmlns:a16="http://schemas.microsoft.com/office/drawing/2014/main" id="{06A1C763-10BB-7E41-A60B-A3B0807C5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294585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ADDB2E1-2E71-9A4C-A2D0-3C7383FBF0E6}"/>
              </a:ext>
            </a:extLst>
          </p:cNvPr>
          <p:cNvSpPr/>
          <p:nvPr/>
        </p:nvSpPr>
        <p:spPr bwMode="auto">
          <a:xfrm>
            <a:off x="871384" y="2211608"/>
            <a:ext cx="1533832" cy="591917"/>
          </a:xfrm>
          <a:custGeom>
            <a:avLst/>
            <a:gdLst>
              <a:gd name="connsiteX0" fmla="*/ 0 w 1533832"/>
              <a:gd name="connsiteY0" fmla="*/ 119969 h 591917"/>
              <a:gd name="connsiteX1" fmla="*/ 816077 w 1533832"/>
              <a:gd name="connsiteY1" fmla="*/ 31478 h 591917"/>
              <a:gd name="connsiteX2" fmla="*/ 1533832 w 1533832"/>
              <a:gd name="connsiteY2" fmla="*/ 591917 h 59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3832" h="591917">
                <a:moveTo>
                  <a:pt x="0" y="119969"/>
                </a:moveTo>
                <a:cubicBezTo>
                  <a:pt x="280219" y="36394"/>
                  <a:pt x="560438" y="-47180"/>
                  <a:pt x="816077" y="31478"/>
                </a:cubicBezTo>
                <a:cubicBezTo>
                  <a:pt x="1071716" y="110136"/>
                  <a:pt x="1302774" y="351026"/>
                  <a:pt x="1533832" y="591917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3457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1CEF3A8-570D-3342-AACD-F796EAAE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82A08D0-1698-4F47-8209-FD16EBF1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AECCBBE-2F9E-B34F-85AF-62E6EC4F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0EC-6880-9B4B-8E34-7B613D09876C}" type="slidenum">
              <a:rPr lang="en-US" altLang="en-US" smtClean="0"/>
              <a:pPr/>
              <a:t>69</a:t>
            </a:fld>
            <a:endParaRPr lang="en-US" altLang="en-US" dirty="0"/>
          </a:p>
        </p:txBody>
      </p:sp>
      <p:sp>
        <p:nvSpPr>
          <p:cNvPr id="1514498" name="Rectangle 2">
            <a:extLst>
              <a:ext uri="{FF2B5EF4-FFF2-40B4-BE49-F238E27FC236}">
                <a16:creationId xmlns:a16="http://schemas.microsoft.com/office/drawing/2014/main" id="{0033A7D1-8043-FD46-AC29-08091DC6C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</a:t>
            </a:r>
          </a:p>
        </p:txBody>
      </p:sp>
      <p:sp>
        <p:nvSpPr>
          <p:cNvPr id="1514499" name="Rectangle 3">
            <a:extLst>
              <a:ext uri="{FF2B5EF4-FFF2-40B4-BE49-F238E27FC236}">
                <a16:creationId xmlns:a16="http://schemas.microsoft.com/office/drawing/2014/main" id="{ECA290B9-5164-9A4D-9664-DDF3485151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19400" y="1447800"/>
            <a:ext cx="56388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/>
              <a:t>symmetrically, for the ‘hubness’:</a:t>
            </a:r>
          </a:p>
          <a:p>
            <a:pPr algn="ctr">
              <a:buFontTx/>
              <a:buNone/>
            </a:pPr>
            <a:r>
              <a:rPr lang="en-US" altLang="en-US" i="1" dirty="0"/>
              <a:t>h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= 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+ </a:t>
            </a:r>
            <a:r>
              <a:rPr lang="en-US" altLang="en-US" i="1" dirty="0" err="1"/>
              <a:t>a</a:t>
            </a:r>
            <a:r>
              <a:rPr lang="en-US" altLang="en-US" i="1" baseline="-25000" dirty="0" err="1"/>
              <a:t>p</a:t>
            </a:r>
            <a:r>
              <a:rPr lang="en-US" altLang="en-US" i="1" dirty="0"/>
              <a:t> + </a:t>
            </a:r>
            <a:r>
              <a:rPr lang="en-US" altLang="en-US" i="1" dirty="0" err="1"/>
              <a:t>a</a:t>
            </a:r>
            <a:r>
              <a:rPr lang="en-US" altLang="en-US" i="1" baseline="-25000" dirty="0" err="1"/>
              <a:t>q</a:t>
            </a:r>
            <a:endParaRPr lang="en-US" altLang="en-US" i="1" baseline="-25000" dirty="0"/>
          </a:p>
          <a:p>
            <a:pPr>
              <a:buFontTx/>
              <a:buNone/>
            </a:pPr>
            <a:r>
              <a:rPr lang="en-US" altLang="en-US" dirty="0"/>
              <a:t>that is</a:t>
            </a:r>
          </a:p>
          <a:p>
            <a:pPr>
              <a:buFontTx/>
              <a:buNone/>
            </a:pPr>
            <a:r>
              <a:rPr lang="en-US" altLang="en-US" i="1" dirty="0"/>
              <a:t>h</a:t>
            </a:r>
            <a:r>
              <a:rPr lang="en-US" altLang="en-US" i="1" baseline="-25000" dirty="0"/>
              <a:t>i</a:t>
            </a:r>
            <a:r>
              <a:rPr lang="en-US" altLang="en-US" dirty="0"/>
              <a:t> = Sum (</a:t>
            </a:r>
            <a:r>
              <a:rPr lang="en-US" altLang="en-US" i="1" dirty="0" err="1"/>
              <a:t>q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)     over all </a:t>
            </a:r>
            <a:r>
              <a:rPr lang="en-US" altLang="en-US" i="1" dirty="0"/>
              <a:t>j</a:t>
            </a:r>
            <a:r>
              <a:rPr lang="en-US" altLang="en-US" dirty="0"/>
              <a:t> that (</a:t>
            </a:r>
            <a:r>
              <a:rPr lang="en-US" altLang="en-US" i="1" dirty="0" err="1"/>
              <a:t>i,j</a:t>
            </a:r>
            <a:r>
              <a:rPr lang="en-US" altLang="en-US" dirty="0"/>
              <a:t>) edge exists</a:t>
            </a:r>
          </a:p>
          <a:p>
            <a:pPr>
              <a:buFontTx/>
              <a:buNone/>
            </a:pPr>
            <a:r>
              <a:rPr lang="en-US" altLang="en-US" dirty="0"/>
              <a:t>or</a:t>
            </a:r>
          </a:p>
          <a:p>
            <a:pPr>
              <a:buFontTx/>
              <a:buNone/>
            </a:pPr>
            <a:r>
              <a:rPr lang="en-US" altLang="en-US" b="1" dirty="0"/>
              <a:t>h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dirty="0"/>
              <a:t> </a:t>
            </a:r>
            <a:r>
              <a:rPr lang="en-US" altLang="en-US" b="1" dirty="0"/>
              <a:t>a</a:t>
            </a:r>
            <a:endParaRPr lang="en-US" altLang="en-US" dirty="0"/>
          </a:p>
        </p:txBody>
      </p:sp>
      <p:sp>
        <p:nvSpPr>
          <p:cNvPr id="1514500" name="Oval 4">
            <a:extLst>
              <a:ext uri="{FF2B5EF4-FFF2-40B4-BE49-F238E27FC236}">
                <a16:creationId xmlns:a16="http://schemas.microsoft.com/office/drawing/2014/main" id="{C8FD1894-B4C9-D849-9A89-135AC9AB3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384" y="3733800"/>
            <a:ext cx="160338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4501" name="Oval 5">
            <a:extLst>
              <a:ext uri="{FF2B5EF4-FFF2-40B4-BE49-F238E27FC236}">
                <a16:creationId xmlns:a16="http://schemas.microsoft.com/office/drawing/2014/main" id="{34AE7EAD-803F-8841-90FC-D80AF54FD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484" y="310515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4502" name="Oval 6">
            <a:extLst>
              <a:ext uri="{FF2B5EF4-FFF2-40B4-BE49-F238E27FC236}">
                <a16:creationId xmlns:a16="http://schemas.microsoft.com/office/drawing/2014/main" id="{41DCA19B-CA1C-AC44-8E38-9633F3230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784" y="27432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4503" name="Oval 7">
            <a:extLst>
              <a:ext uri="{FF2B5EF4-FFF2-40B4-BE49-F238E27FC236}">
                <a16:creationId xmlns:a16="http://schemas.microsoft.com/office/drawing/2014/main" id="{EF7A2F06-D95B-3B49-ABB4-28606FCFD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384" y="22098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4504" name="Text Box 8">
            <a:extLst>
              <a:ext uri="{FF2B5EF4-FFF2-40B4-BE49-F238E27FC236}">
                <a16:creationId xmlns:a16="http://schemas.microsoft.com/office/drawing/2014/main" id="{FA5E4C80-4C2A-EF4C-A2C5-96402FE4F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062" y="286515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514505" name="Text Box 9">
            <a:extLst>
              <a:ext uri="{FF2B5EF4-FFF2-40B4-BE49-F238E27FC236}">
                <a16:creationId xmlns:a16="http://schemas.microsoft.com/office/drawing/2014/main" id="{CEA53F36-5616-7E40-8E34-10154AAC7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032" y="194071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1514506" name="Text Box 10">
            <a:extLst>
              <a:ext uri="{FF2B5EF4-FFF2-40B4-BE49-F238E27FC236}">
                <a16:creationId xmlns:a16="http://schemas.microsoft.com/office/drawing/2014/main" id="{30A587CE-B581-9343-B9B9-62B7ECC44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062" y="3657622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1514507" name="Text Box 11">
            <a:extLst>
              <a:ext uri="{FF2B5EF4-FFF2-40B4-BE49-F238E27FC236}">
                <a16:creationId xmlns:a16="http://schemas.microsoft.com/office/drawing/2014/main" id="{4D198531-C72A-0D4D-A519-3920DAA9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133600"/>
            <a:ext cx="282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>
                <a:latin typeface="Times New Roman" panose="02020603050405020304" pitchFamily="18" charset="0"/>
              </a:rPr>
              <a:t>i</a:t>
            </a:r>
          </a:p>
        </p:txBody>
      </p:sp>
      <p:cxnSp>
        <p:nvCxnSpPr>
          <p:cNvPr id="1514508" name="AutoShape 12">
            <a:extLst>
              <a:ext uri="{FF2B5EF4-FFF2-40B4-BE49-F238E27FC236}">
                <a16:creationId xmlns:a16="http://schemas.microsoft.com/office/drawing/2014/main" id="{822CD37D-F95C-7C47-B771-DD2BD0AA029A}"/>
              </a:ext>
            </a:extLst>
          </p:cNvPr>
          <p:cNvCxnSpPr>
            <a:cxnSpLocks noChangeShapeType="1"/>
            <a:stCxn id="1514502" idx="7"/>
            <a:endCxn id="1514503" idx="2"/>
          </p:cNvCxnSpPr>
          <p:nvPr/>
        </p:nvCxnSpPr>
        <p:spPr bwMode="auto">
          <a:xfrm flipV="1">
            <a:off x="1000897" y="2295525"/>
            <a:ext cx="463550" cy="46513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4509" name="AutoShape 13">
            <a:extLst>
              <a:ext uri="{FF2B5EF4-FFF2-40B4-BE49-F238E27FC236}">
                <a16:creationId xmlns:a16="http://schemas.microsoft.com/office/drawing/2014/main" id="{BD23CA54-A475-CF40-AEF7-669648143ED0}"/>
              </a:ext>
            </a:extLst>
          </p:cNvPr>
          <p:cNvCxnSpPr>
            <a:cxnSpLocks noChangeShapeType="1"/>
            <a:stCxn id="1514502" idx="6"/>
            <a:endCxn id="1514501" idx="2"/>
          </p:cNvCxnSpPr>
          <p:nvPr/>
        </p:nvCxnSpPr>
        <p:spPr bwMode="auto">
          <a:xfrm>
            <a:off x="1032647" y="2828925"/>
            <a:ext cx="596900" cy="36195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4510" name="AutoShape 14">
            <a:extLst>
              <a:ext uri="{FF2B5EF4-FFF2-40B4-BE49-F238E27FC236}">
                <a16:creationId xmlns:a16="http://schemas.microsoft.com/office/drawing/2014/main" id="{94D5B8DF-67BC-AC43-B61D-B26D26EB29CF}"/>
              </a:ext>
            </a:extLst>
          </p:cNvPr>
          <p:cNvCxnSpPr>
            <a:cxnSpLocks noChangeShapeType="1"/>
            <a:stCxn id="1514502" idx="4"/>
            <a:endCxn id="1514500" idx="1"/>
          </p:cNvCxnSpPr>
          <p:nvPr/>
        </p:nvCxnSpPr>
        <p:spPr bwMode="auto">
          <a:xfrm>
            <a:off x="943747" y="2922588"/>
            <a:ext cx="552450" cy="82867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7E005-64A0-2F45-BF5E-359F8C852B54}"/>
              </a:ext>
            </a:extLst>
          </p:cNvPr>
          <p:cNvGrpSpPr/>
          <p:nvPr/>
        </p:nvGrpSpPr>
        <p:grpSpPr>
          <a:xfrm>
            <a:off x="2976824" y="5553075"/>
            <a:ext cx="1371600" cy="619125"/>
            <a:chOff x="7086600" y="2443159"/>
            <a:chExt cx="1371600" cy="619125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9BE6AA9-05E3-0740-B3CA-FFEBDFEF1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52684"/>
              <a:ext cx="76200" cy="609600"/>
            </a:xfrm>
            <a:prstGeom prst="rect">
              <a:avLst/>
            </a:prstGeom>
            <a:solidFill>
              <a:srgbClr val="008F00"/>
            </a:solidFill>
            <a:ln w="28575">
              <a:noFill/>
              <a:miter lim="800000"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72F1EBB2-57A8-FD49-A454-5FF2197A9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452684"/>
              <a:ext cx="6096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DDDD4805-1E06-F740-9941-CFFC727C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2452684"/>
              <a:ext cx="76200" cy="609600"/>
            </a:xfrm>
            <a:prstGeom prst="rect">
              <a:avLst/>
            </a:prstGeom>
            <a:solidFill>
              <a:schemeClr val="accent1"/>
            </a:solidFill>
            <a:ln w="28575">
              <a:noFill/>
              <a:miter lim="800000"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69096D98-8E92-EF43-B422-029920C13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443159"/>
              <a:ext cx="3841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24" name="Oval 6">
            <a:extLst>
              <a:ext uri="{FF2B5EF4-FFF2-40B4-BE49-F238E27FC236}">
                <a16:creationId xmlns:a16="http://schemas.microsoft.com/office/drawing/2014/main" id="{54D196F1-D907-1A49-8820-CE31ED945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290" y="2210276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2A79E717-5A33-074A-B8C5-1BB9F04D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320" y="3099604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6">
            <a:extLst>
              <a:ext uri="{FF2B5EF4-FFF2-40B4-BE49-F238E27FC236}">
                <a16:creationId xmlns:a16="http://schemas.microsoft.com/office/drawing/2014/main" id="{BDD0B5FE-A30F-CF4D-AEB0-1820DBC7F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97" y="3367389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CF904394-E257-9940-A120-EBCA505E9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320" y="3825738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id="{CBFA19A1-57BD-334F-9DAA-610169269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440" y="4078436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91FEAC69-909C-114F-9062-94183F0FC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182" y="4082842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F769073-81FA-4043-9A0F-AF6C635AA9F7}"/>
              </a:ext>
            </a:extLst>
          </p:cNvPr>
          <p:cNvSpPr/>
          <p:nvPr/>
        </p:nvSpPr>
        <p:spPr bwMode="auto">
          <a:xfrm flipH="1">
            <a:off x="823288" y="1520923"/>
            <a:ext cx="1170298" cy="488100"/>
          </a:xfrm>
          <a:custGeom>
            <a:avLst/>
            <a:gdLst>
              <a:gd name="connsiteX0" fmla="*/ 0 w 1533832"/>
              <a:gd name="connsiteY0" fmla="*/ 119969 h 591917"/>
              <a:gd name="connsiteX1" fmla="*/ 816077 w 1533832"/>
              <a:gd name="connsiteY1" fmla="*/ 31478 h 591917"/>
              <a:gd name="connsiteX2" fmla="*/ 1533832 w 1533832"/>
              <a:gd name="connsiteY2" fmla="*/ 591917 h 591917"/>
              <a:gd name="connsiteX0" fmla="*/ 0 w 1738292"/>
              <a:gd name="connsiteY0" fmla="*/ 506466 h 560579"/>
              <a:gd name="connsiteX1" fmla="*/ 1020537 w 1738292"/>
              <a:gd name="connsiteY1" fmla="*/ 140 h 560579"/>
              <a:gd name="connsiteX2" fmla="*/ 1738292 w 1738292"/>
              <a:gd name="connsiteY2" fmla="*/ 560579 h 560579"/>
              <a:gd name="connsiteX0" fmla="*/ 0 w 1738292"/>
              <a:gd name="connsiteY0" fmla="*/ 506495 h 560608"/>
              <a:gd name="connsiteX1" fmla="*/ 1020537 w 1738292"/>
              <a:gd name="connsiteY1" fmla="*/ 169 h 560608"/>
              <a:gd name="connsiteX2" fmla="*/ 1738292 w 1738292"/>
              <a:gd name="connsiteY2" fmla="*/ 560608 h 56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292" h="560608">
                <a:moveTo>
                  <a:pt x="0" y="506495"/>
                </a:moveTo>
                <a:cubicBezTo>
                  <a:pt x="177988" y="343870"/>
                  <a:pt x="730822" y="-8850"/>
                  <a:pt x="1020537" y="169"/>
                </a:cubicBezTo>
                <a:cubicBezTo>
                  <a:pt x="1310252" y="9188"/>
                  <a:pt x="1507234" y="319717"/>
                  <a:pt x="1738292" y="560608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106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89C5-8F30-2345-AA54-1955B38D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Cyber-security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E947-2102-AA44-98A9-54D5FDC36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Who-buys-what</a:t>
            </a:r>
          </a:p>
          <a:p>
            <a:pPr marL="0" indent="0">
              <a:buNone/>
            </a:pPr>
            <a:r>
              <a:rPr lang="en-US" dirty="0"/>
              <a:t>Who-sells-what</a:t>
            </a:r>
          </a:p>
          <a:p>
            <a:pPr marL="0" indent="0">
              <a:buNone/>
            </a:pPr>
            <a:r>
              <a:rPr lang="en-US" dirty="0"/>
              <a:t>Who-reviews-what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Which_machine</a:t>
            </a:r>
            <a:r>
              <a:rPr lang="en-US" dirty="0"/>
              <a:t> - </a:t>
            </a:r>
            <a:r>
              <a:rPr lang="en-US" dirty="0" err="1"/>
              <a:t>connects_to</a:t>
            </a:r>
            <a:r>
              <a:rPr lang="en-US" dirty="0"/>
              <a:t> - what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&lt;subject&gt;  related-to &lt;object&gt; : graph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DE168-F18C-944F-95DE-ADCDAD3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009C-A1B4-024B-AA5A-B10844C7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B894D-8CC4-7943-9BD6-F036C150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6BD5E4-3049-1241-AFE0-DA9544846B9D}"/>
              </a:ext>
            </a:extLst>
          </p:cNvPr>
          <p:cNvSpPr txBox="1"/>
          <p:nvPr/>
        </p:nvSpPr>
        <p:spPr>
          <a:xfrm rot="5400000">
            <a:off x="5843693" y="2418288"/>
            <a:ext cx="576708" cy="127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…</a:t>
            </a:r>
          </a:p>
          <a:p>
            <a:endParaRPr lang="en-US" sz="5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619EAA-80D0-0C4A-972C-0224BB24D66E}"/>
              </a:ext>
            </a:extLst>
          </p:cNvPr>
          <p:cNvSpPr txBox="1"/>
          <p:nvPr/>
        </p:nvSpPr>
        <p:spPr>
          <a:xfrm rot="5400000">
            <a:off x="6925554" y="2535442"/>
            <a:ext cx="642260" cy="1304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  <a:p>
            <a:endParaRPr lang="en-US" sz="5400" b="1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5775ADC-A88C-E244-8B60-CD5BA1B97A7D}"/>
              </a:ext>
            </a:extLst>
          </p:cNvPr>
          <p:cNvSpPr/>
          <p:nvPr/>
        </p:nvSpPr>
        <p:spPr bwMode="auto">
          <a:xfrm rot="20711372">
            <a:off x="6880830" y="1789378"/>
            <a:ext cx="745910" cy="105477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1444B87-53D8-6A4A-980F-4A367A7FF2EC}"/>
              </a:ext>
            </a:extLst>
          </p:cNvPr>
          <p:cNvSpPr/>
          <p:nvPr/>
        </p:nvSpPr>
        <p:spPr bwMode="auto">
          <a:xfrm rot="19853098">
            <a:off x="6761752" y="2240224"/>
            <a:ext cx="1061739" cy="103163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EA4F2C5-5F13-C74B-BD2B-6E1467DF5228}"/>
              </a:ext>
            </a:extLst>
          </p:cNvPr>
          <p:cNvSpPr/>
          <p:nvPr/>
        </p:nvSpPr>
        <p:spPr bwMode="auto">
          <a:xfrm rot="1745488">
            <a:off x="6851642" y="2287212"/>
            <a:ext cx="1071880" cy="103081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3EE3C7B-0559-F54A-8868-39A8DA772D3B}"/>
              </a:ext>
            </a:extLst>
          </p:cNvPr>
          <p:cNvSpPr/>
          <p:nvPr/>
        </p:nvSpPr>
        <p:spPr bwMode="auto">
          <a:xfrm>
            <a:off x="6839544" y="2555200"/>
            <a:ext cx="891772" cy="158925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A292127-E1A4-434D-846A-32F892C250E3}"/>
              </a:ext>
            </a:extLst>
          </p:cNvPr>
          <p:cNvSpPr/>
          <p:nvPr/>
        </p:nvSpPr>
        <p:spPr bwMode="auto">
          <a:xfrm rot="20711372">
            <a:off x="6895285" y="3436136"/>
            <a:ext cx="745910" cy="105477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4AD84828-DBDB-9C49-9A36-068961CB89DB}"/>
              </a:ext>
            </a:extLst>
          </p:cNvPr>
          <p:cNvSpPr/>
          <p:nvPr/>
        </p:nvSpPr>
        <p:spPr bwMode="auto">
          <a:xfrm>
            <a:off x="4151387" y="2863860"/>
            <a:ext cx="745910" cy="105477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DC28E1-4337-5D40-A967-35C4042E312E}"/>
              </a:ext>
            </a:extLst>
          </p:cNvPr>
          <p:cNvCxnSpPr>
            <a:cxnSpLocks/>
          </p:cNvCxnSpPr>
          <p:nvPr/>
        </p:nvCxnSpPr>
        <p:spPr bwMode="auto">
          <a:xfrm flipV="1">
            <a:off x="4086389" y="2300914"/>
            <a:ext cx="882386" cy="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stealth" w="lg" len="lg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E2D51E-C9FB-2544-863A-78172B5520A8}"/>
              </a:ext>
            </a:extLst>
          </p:cNvPr>
          <p:cNvCxnSpPr>
            <a:cxnSpLocks/>
          </p:cNvCxnSpPr>
          <p:nvPr/>
        </p:nvCxnSpPr>
        <p:spPr bwMode="auto">
          <a:xfrm flipV="1">
            <a:off x="4086389" y="1812666"/>
            <a:ext cx="821509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med" len="med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9C6D81-3D0C-1940-B0AB-A3A529C18B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477" y="1725396"/>
            <a:ext cx="338748" cy="5260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E83539-3F3B-E048-93FD-0BC4853730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532" y="2305733"/>
            <a:ext cx="338748" cy="5260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AB7650-17E9-984A-B6D3-76C17E7BBF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244" y="3276999"/>
            <a:ext cx="338748" cy="5260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0847DC-04C2-1A48-B89C-A545CB3C99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96" y="1579073"/>
            <a:ext cx="338748" cy="5260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3557511-32A1-974C-B6CB-57D83E33BE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069" y="2595172"/>
            <a:ext cx="338748" cy="5260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2F174F1-CD79-E047-AD23-68415D6E11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96" y="3186457"/>
            <a:ext cx="338748" cy="526086"/>
          </a:xfrm>
          <a:prstGeom prst="rect">
            <a:avLst/>
          </a:prstGeom>
        </p:spPr>
      </p:pic>
      <p:sp>
        <p:nvSpPr>
          <p:cNvPr id="35" name="Freeform 34">
            <a:extLst>
              <a:ext uri="{FF2B5EF4-FFF2-40B4-BE49-F238E27FC236}">
                <a16:creationId xmlns:a16="http://schemas.microsoft.com/office/drawing/2014/main" id="{3F5842B1-E175-A446-ACEE-C18FEC3D0BC6}"/>
              </a:ext>
            </a:extLst>
          </p:cNvPr>
          <p:cNvSpPr/>
          <p:nvPr/>
        </p:nvSpPr>
        <p:spPr bwMode="auto">
          <a:xfrm>
            <a:off x="7069297" y="4621052"/>
            <a:ext cx="891772" cy="158925"/>
          </a:xfrm>
          <a:custGeom>
            <a:avLst/>
            <a:gdLst>
              <a:gd name="connsiteX0" fmla="*/ 0 w 700644"/>
              <a:gd name="connsiteY0" fmla="*/ 131531 h 131531"/>
              <a:gd name="connsiteX1" fmla="*/ 261257 w 700644"/>
              <a:gd name="connsiteY1" fmla="*/ 902 h 131531"/>
              <a:gd name="connsiteX2" fmla="*/ 700644 w 700644"/>
              <a:gd name="connsiteY2" fmla="*/ 84029 h 131531"/>
              <a:gd name="connsiteX0" fmla="*/ 0 w 700644"/>
              <a:gd name="connsiteY0" fmla="*/ 99076 h 99076"/>
              <a:gd name="connsiteX1" fmla="*/ 156255 w 700644"/>
              <a:gd name="connsiteY1" fmla="*/ 2294 h 99076"/>
              <a:gd name="connsiteX2" fmla="*/ 700644 w 700644"/>
              <a:gd name="connsiteY2" fmla="*/ 51574 h 99076"/>
              <a:gd name="connsiteX0" fmla="*/ 0 w 700644"/>
              <a:gd name="connsiteY0" fmla="*/ 97699 h 97699"/>
              <a:gd name="connsiteX1" fmla="*/ 156255 w 700644"/>
              <a:gd name="connsiteY1" fmla="*/ 917 h 97699"/>
              <a:gd name="connsiteX2" fmla="*/ 348536 w 700644"/>
              <a:gd name="connsiteY2" fmla="*/ 49092 h 97699"/>
              <a:gd name="connsiteX3" fmla="*/ 700644 w 700644"/>
              <a:gd name="connsiteY3" fmla="*/ 50197 h 97699"/>
              <a:gd name="connsiteX0" fmla="*/ 0 w 700644"/>
              <a:gd name="connsiteY0" fmla="*/ 97680 h 97680"/>
              <a:gd name="connsiteX1" fmla="*/ 156255 w 700644"/>
              <a:gd name="connsiteY1" fmla="*/ 898 h 97680"/>
              <a:gd name="connsiteX2" fmla="*/ 348536 w 700644"/>
              <a:gd name="connsiteY2" fmla="*/ 49073 h 97680"/>
              <a:gd name="connsiteX3" fmla="*/ 529374 w 700644"/>
              <a:gd name="connsiteY3" fmla="*/ 3943 h 97680"/>
              <a:gd name="connsiteX4" fmla="*/ 700644 w 700644"/>
              <a:gd name="connsiteY4" fmla="*/ 50178 h 97680"/>
              <a:gd name="connsiteX0" fmla="*/ 0 w 688977"/>
              <a:gd name="connsiteY0" fmla="*/ 71633 h 71633"/>
              <a:gd name="connsiteX1" fmla="*/ 144588 w 688977"/>
              <a:gd name="connsiteY1" fmla="*/ 236 h 71633"/>
              <a:gd name="connsiteX2" fmla="*/ 336869 w 688977"/>
              <a:gd name="connsiteY2" fmla="*/ 48411 h 71633"/>
              <a:gd name="connsiteX3" fmla="*/ 517707 w 688977"/>
              <a:gd name="connsiteY3" fmla="*/ 3281 h 71633"/>
              <a:gd name="connsiteX4" fmla="*/ 688977 w 688977"/>
              <a:gd name="connsiteY4" fmla="*/ 49516 h 71633"/>
              <a:gd name="connsiteX0" fmla="*/ 0 w 671477"/>
              <a:gd name="connsiteY0" fmla="*/ 51973 h 51973"/>
              <a:gd name="connsiteX1" fmla="*/ 127088 w 671477"/>
              <a:gd name="connsiteY1" fmla="*/ 320 h 51973"/>
              <a:gd name="connsiteX2" fmla="*/ 319369 w 671477"/>
              <a:gd name="connsiteY2" fmla="*/ 48495 h 51973"/>
              <a:gd name="connsiteX3" fmla="*/ 500207 w 671477"/>
              <a:gd name="connsiteY3" fmla="*/ 3365 h 51973"/>
              <a:gd name="connsiteX4" fmla="*/ 671477 w 671477"/>
              <a:gd name="connsiteY4" fmla="*/ 49600 h 5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477" h="51973">
                <a:moveTo>
                  <a:pt x="0" y="51973"/>
                </a:moveTo>
                <a:cubicBezTo>
                  <a:pt x="72241" y="-9383"/>
                  <a:pt x="73860" y="900"/>
                  <a:pt x="127088" y="320"/>
                </a:cubicBezTo>
                <a:cubicBezTo>
                  <a:pt x="180316" y="-260"/>
                  <a:pt x="259127" y="41406"/>
                  <a:pt x="319369" y="48495"/>
                </a:cubicBezTo>
                <a:cubicBezTo>
                  <a:pt x="379611" y="55584"/>
                  <a:pt x="441522" y="3181"/>
                  <a:pt x="500207" y="3365"/>
                </a:cubicBezTo>
                <a:cubicBezTo>
                  <a:pt x="558892" y="3549"/>
                  <a:pt x="640987" y="48476"/>
                  <a:pt x="671477" y="49600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3916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1CEF3A8-570D-3342-AACD-F796EAAE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82A08D0-1698-4F47-8209-FD16EBF1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AECCBBE-2F9E-B34F-85AF-62E6EC4F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0EC-6880-9B4B-8E34-7B613D09876C}" type="slidenum">
              <a:rPr lang="en-US" altLang="en-US" smtClean="0"/>
              <a:pPr/>
              <a:t>70</a:t>
            </a:fld>
            <a:endParaRPr lang="en-US" altLang="en-US" dirty="0"/>
          </a:p>
        </p:txBody>
      </p:sp>
      <p:sp>
        <p:nvSpPr>
          <p:cNvPr id="1514498" name="Rectangle 2">
            <a:extLst>
              <a:ext uri="{FF2B5EF4-FFF2-40B4-BE49-F238E27FC236}">
                <a16:creationId xmlns:a16="http://schemas.microsoft.com/office/drawing/2014/main" id="{0033A7D1-8043-FD46-AC29-08091DC6C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</a:t>
            </a:r>
          </a:p>
        </p:txBody>
      </p:sp>
      <p:sp>
        <p:nvSpPr>
          <p:cNvPr id="1514499" name="Rectangle 3">
            <a:extLst>
              <a:ext uri="{FF2B5EF4-FFF2-40B4-BE49-F238E27FC236}">
                <a16:creationId xmlns:a16="http://schemas.microsoft.com/office/drawing/2014/main" id="{ECA290B9-5164-9A4D-9664-DDF3485151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19400" y="1447800"/>
            <a:ext cx="56388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/>
              <a:t>symmetrically, for the ‘hubness’:</a:t>
            </a:r>
          </a:p>
          <a:p>
            <a:pPr algn="ctr">
              <a:buFontTx/>
              <a:buNone/>
            </a:pPr>
            <a:r>
              <a:rPr lang="en-US" altLang="en-US" i="1" dirty="0"/>
              <a:t>h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= 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+ </a:t>
            </a:r>
            <a:r>
              <a:rPr lang="en-US" altLang="en-US" i="1" dirty="0" err="1"/>
              <a:t>a</a:t>
            </a:r>
            <a:r>
              <a:rPr lang="en-US" altLang="en-US" i="1" baseline="-25000" dirty="0" err="1"/>
              <a:t>p</a:t>
            </a:r>
            <a:r>
              <a:rPr lang="en-US" altLang="en-US" i="1" dirty="0"/>
              <a:t> + </a:t>
            </a:r>
            <a:r>
              <a:rPr lang="en-US" altLang="en-US" i="1" dirty="0" err="1"/>
              <a:t>a</a:t>
            </a:r>
            <a:r>
              <a:rPr lang="en-US" altLang="en-US" i="1" baseline="-25000" dirty="0" err="1"/>
              <a:t>q</a:t>
            </a:r>
            <a:endParaRPr lang="en-US" altLang="en-US" i="1" baseline="-25000" dirty="0"/>
          </a:p>
          <a:p>
            <a:pPr>
              <a:buFontTx/>
              <a:buNone/>
            </a:pPr>
            <a:r>
              <a:rPr lang="en-US" altLang="en-US" dirty="0"/>
              <a:t>that is</a:t>
            </a:r>
          </a:p>
          <a:p>
            <a:pPr>
              <a:buFontTx/>
              <a:buNone/>
            </a:pPr>
            <a:r>
              <a:rPr lang="en-US" altLang="en-US" i="1" dirty="0"/>
              <a:t>h</a:t>
            </a:r>
            <a:r>
              <a:rPr lang="en-US" altLang="en-US" i="1" baseline="-25000" dirty="0"/>
              <a:t>i</a:t>
            </a:r>
            <a:r>
              <a:rPr lang="en-US" altLang="en-US" dirty="0"/>
              <a:t> = Sum (</a:t>
            </a:r>
            <a:r>
              <a:rPr lang="en-US" altLang="en-US" i="1" dirty="0" err="1"/>
              <a:t>q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)     over all </a:t>
            </a:r>
            <a:r>
              <a:rPr lang="en-US" altLang="en-US" i="1" dirty="0"/>
              <a:t>j</a:t>
            </a:r>
            <a:r>
              <a:rPr lang="en-US" altLang="en-US" dirty="0"/>
              <a:t> that (</a:t>
            </a:r>
            <a:r>
              <a:rPr lang="en-US" altLang="en-US" i="1" dirty="0" err="1"/>
              <a:t>i,j</a:t>
            </a:r>
            <a:r>
              <a:rPr lang="en-US" altLang="en-US" dirty="0"/>
              <a:t>) edge exists</a:t>
            </a:r>
          </a:p>
          <a:p>
            <a:pPr>
              <a:buFontTx/>
              <a:buNone/>
            </a:pPr>
            <a:r>
              <a:rPr lang="en-US" altLang="en-US" dirty="0"/>
              <a:t>or</a:t>
            </a:r>
          </a:p>
          <a:p>
            <a:pPr>
              <a:buFontTx/>
              <a:buNone/>
            </a:pPr>
            <a:r>
              <a:rPr lang="en-US" altLang="en-US" b="1" dirty="0"/>
              <a:t>h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dirty="0"/>
              <a:t> </a:t>
            </a:r>
            <a:r>
              <a:rPr lang="en-US" altLang="en-US" b="1" dirty="0"/>
              <a:t>a</a:t>
            </a:r>
            <a:endParaRPr lang="en-US" altLang="en-US" dirty="0"/>
          </a:p>
        </p:txBody>
      </p:sp>
      <p:sp>
        <p:nvSpPr>
          <p:cNvPr id="1514500" name="Oval 4">
            <a:extLst>
              <a:ext uri="{FF2B5EF4-FFF2-40B4-BE49-F238E27FC236}">
                <a16:creationId xmlns:a16="http://schemas.microsoft.com/office/drawing/2014/main" id="{C8FD1894-B4C9-D849-9A89-135AC9AB3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384" y="3733800"/>
            <a:ext cx="160338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4501" name="Oval 5">
            <a:extLst>
              <a:ext uri="{FF2B5EF4-FFF2-40B4-BE49-F238E27FC236}">
                <a16:creationId xmlns:a16="http://schemas.microsoft.com/office/drawing/2014/main" id="{34AE7EAD-803F-8841-90FC-D80AF54FD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484" y="310515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4502" name="Oval 6">
            <a:extLst>
              <a:ext uri="{FF2B5EF4-FFF2-40B4-BE49-F238E27FC236}">
                <a16:creationId xmlns:a16="http://schemas.microsoft.com/office/drawing/2014/main" id="{41DCA19B-CA1C-AC44-8E38-9633F3230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784" y="27432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4503" name="Oval 7">
            <a:extLst>
              <a:ext uri="{FF2B5EF4-FFF2-40B4-BE49-F238E27FC236}">
                <a16:creationId xmlns:a16="http://schemas.microsoft.com/office/drawing/2014/main" id="{EF7A2F06-D95B-3B49-ABB4-28606FCFD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384" y="2209800"/>
            <a:ext cx="161925" cy="17145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4504" name="Text Box 8">
            <a:extLst>
              <a:ext uri="{FF2B5EF4-FFF2-40B4-BE49-F238E27FC236}">
                <a16:creationId xmlns:a16="http://schemas.microsoft.com/office/drawing/2014/main" id="{FA5E4C80-4C2A-EF4C-A2C5-96402FE4F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062" y="286515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514505" name="Text Box 9">
            <a:extLst>
              <a:ext uri="{FF2B5EF4-FFF2-40B4-BE49-F238E27FC236}">
                <a16:creationId xmlns:a16="http://schemas.microsoft.com/office/drawing/2014/main" id="{CEA53F36-5616-7E40-8E34-10154AAC7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032" y="194071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1514506" name="Text Box 10">
            <a:extLst>
              <a:ext uri="{FF2B5EF4-FFF2-40B4-BE49-F238E27FC236}">
                <a16:creationId xmlns:a16="http://schemas.microsoft.com/office/drawing/2014/main" id="{30A587CE-B581-9343-B9B9-62B7ECC44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062" y="3657622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 dirty="0"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1514507" name="Text Box 11">
            <a:extLst>
              <a:ext uri="{FF2B5EF4-FFF2-40B4-BE49-F238E27FC236}">
                <a16:creationId xmlns:a16="http://schemas.microsoft.com/office/drawing/2014/main" id="{4D198531-C72A-0D4D-A519-3920DAA9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133600"/>
            <a:ext cx="282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0" lang="en-US" altLang="en-US" sz="2800">
                <a:latin typeface="Times New Roman" panose="02020603050405020304" pitchFamily="18" charset="0"/>
              </a:rPr>
              <a:t>i</a:t>
            </a:r>
          </a:p>
        </p:txBody>
      </p:sp>
      <p:cxnSp>
        <p:nvCxnSpPr>
          <p:cNvPr id="1514508" name="AutoShape 12">
            <a:extLst>
              <a:ext uri="{FF2B5EF4-FFF2-40B4-BE49-F238E27FC236}">
                <a16:creationId xmlns:a16="http://schemas.microsoft.com/office/drawing/2014/main" id="{822CD37D-F95C-7C47-B771-DD2BD0AA029A}"/>
              </a:ext>
            </a:extLst>
          </p:cNvPr>
          <p:cNvCxnSpPr>
            <a:cxnSpLocks noChangeShapeType="1"/>
            <a:stCxn id="1514502" idx="7"/>
            <a:endCxn id="1514503" idx="2"/>
          </p:cNvCxnSpPr>
          <p:nvPr/>
        </p:nvCxnSpPr>
        <p:spPr bwMode="auto">
          <a:xfrm flipV="1">
            <a:off x="1000897" y="2295525"/>
            <a:ext cx="463550" cy="46513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4509" name="AutoShape 13">
            <a:extLst>
              <a:ext uri="{FF2B5EF4-FFF2-40B4-BE49-F238E27FC236}">
                <a16:creationId xmlns:a16="http://schemas.microsoft.com/office/drawing/2014/main" id="{BD23CA54-A475-CF40-AEF7-669648143ED0}"/>
              </a:ext>
            </a:extLst>
          </p:cNvPr>
          <p:cNvCxnSpPr>
            <a:cxnSpLocks noChangeShapeType="1"/>
            <a:stCxn id="1514502" idx="6"/>
            <a:endCxn id="1514501" idx="2"/>
          </p:cNvCxnSpPr>
          <p:nvPr/>
        </p:nvCxnSpPr>
        <p:spPr bwMode="auto">
          <a:xfrm>
            <a:off x="1032647" y="2828925"/>
            <a:ext cx="596900" cy="36195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4510" name="AutoShape 14">
            <a:extLst>
              <a:ext uri="{FF2B5EF4-FFF2-40B4-BE49-F238E27FC236}">
                <a16:creationId xmlns:a16="http://schemas.microsoft.com/office/drawing/2014/main" id="{94D5B8DF-67BC-AC43-B61D-B26D26EB29CF}"/>
              </a:ext>
            </a:extLst>
          </p:cNvPr>
          <p:cNvCxnSpPr>
            <a:cxnSpLocks noChangeShapeType="1"/>
            <a:stCxn id="1514502" idx="4"/>
            <a:endCxn id="1514500" idx="1"/>
          </p:cNvCxnSpPr>
          <p:nvPr/>
        </p:nvCxnSpPr>
        <p:spPr bwMode="auto">
          <a:xfrm>
            <a:off x="943747" y="2922588"/>
            <a:ext cx="552450" cy="82867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7E005-64A0-2F45-BF5E-359F8C852B54}"/>
              </a:ext>
            </a:extLst>
          </p:cNvPr>
          <p:cNvGrpSpPr/>
          <p:nvPr/>
        </p:nvGrpSpPr>
        <p:grpSpPr>
          <a:xfrm>
            <a:off x="2976824" y="5553075"/>
            <a:ext cx="1371600" cy="619125"/>
            <a:chOff x="7086600" y="2443159"/>
            <a:chExt cx="1371600" cy="619125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9BE6AA9-05E3-0740-B3CA-FFEBDFEF1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52684"/>
              <a:ext cx="76200" cy="609600"/>
            </a:xfrm>
            <a:prstGeom prst="rect">
              <a:avLst/>
            </a:prstGeom>
            <a:solidFill>
              <a:srgbClr val="008F00"/>
            </a:solidFill>
            <a:ln w="28575">
              <a:noFill/>
              <a:miter lim="800000"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72F1EBB2-57A8-FD49-A454-5FF2197A9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452684"/>
              <a:ext cx="6096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DDDD4805-1E06-F740-9941-CFFC727C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2452684"/>
              <a:ext cx="76200" cy="609600"/>
            </a:xfrm>
            <a:prstGeom prst="rect">
              <a:avLst/>
            </a:prstGeom>
            <a:solidFill>
              <a:schemeClr val="accent1"/>
            </a:solidFill>
            <a:ln w="28575">
              <a:noFill/>
              <a:miter lim="800000"/>
              <a:headEnd type="none" w="sm" len="sm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69096D98-8E92-EF43-B422-029920C13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443159"/>
              <a:ext cx="3841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24" name="Oval 6">
            <a:extLst>
              <a:ext uri="{FF2B5EF4-FFF2-40B4-BE49-F238E27FC236}">
                <a16:creationId xmlns:a16="http://schemas.microsoft.com/office/drawing/2014/main" id="{54D196F1-D907-1A49-8820-CE31ED945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290" y="2210276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2A79E717-5A33-074A-B8C5-1BB9F04D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320" y="3099604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6">
            <a:extLst>
              <a:ext uri="{FF2B5EF4-FFF2-40B4-BE49-F238E27FC236}">
                <a16:creationId xmlns:a16="http://schemas.microsoft.com/office/drawing/2014/main" id="{BDD0B5FE-A30F-CF4D-AEB0-1820DBC7F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97" y="3367389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CF904394-E257-9940-A120-EBCA505E9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320" y="3825738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id="{CBFA19A1-57BD-334F-9DAA-610169269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440" y="4078436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91FEAC69-909C-114F-9062-94183F0FC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182" y="4082842"/>
            <a:ext cx="182880" cy="182880"/>
          </a:xfrm>
          <a:prstGeom prst="ellipse">
            <a:avLst/>
          </a:prstGeom>
          <a:solidFill>
            <a:srgbClr val="FF26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F769073-81FA-4043-9A0F-AF6C635AA9F7}"/>
              </a:ext>
            </a:extLst>
          </p:cNvPr>
          <p:cNvSpPr/>
          <p:nvPr/>
        </p:nvSpPr>
        <p:spPr bwMode="auto">
          <a:xfrm flipH="1">
            <a:off x="823288" y="1520923"/>
            <a:ext cx="1170298" cy="488100"/>
          </a:xfrm>
          <a:custGeom>
            <a:avLst/>
            <a:gdLst>
              <a:gd name="connsiteX0" fmla="*/ 0 w 1533832"/>
              <a:gd name="connsiteY0" fmla="*/ 119969 h 591917"/>
              <a:gd name="connsiteX1" fmla="*/ 816077 w 1533832"/>
              <a:gd name="connsiteY1" fmla="*/ 31478 h 591917"/>
              <a:gd name="connsiteX2" fmla="*/ 1533832 w 1533832"/>
              <a:gd name="connsiteY2" fmla="*/ 591917 h 591917"/>
              <a:gd name="connsiteX0" fmla="*/ 0 w 1738292"/>
              <a:gd name="connsiteY0" fmla="*/ 506466 h 560579"/>
              <a:gd name="connsiteX1" fmla="*/ 1020537 w 1738292"/>
              <a:gd name="connsiteY1" fmla="*/ 140 h 560579"/>
              <a:gd name="connsiteX2" fmla="*/ 1738292 w 1738292"/>
              <a:gd name="connsiteY2" fmla="*/ 560579 h 560579"/>
              <a:gd name="connsiteX0" fmla="*/ 0 w 1738292"/>
              <a:gd name="connsiteY0" fmla="*/ 506495 h 560608"/>
              <a:gd name="connsiteX1" fmla="*/ 1020537 w 1738292"/>
              <a:gd name="connsiteY1" fmla="*/ 169 h 560608"/>
              <a:gd name="connsiteX2" fmla="*/ 1738292 w 1738292"/>
              <a:gd name="connsiteY2" fmla="*/ 560608 h 56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292" h="560608">
                <a:moveTo>
                  <a:pt x="0" y="506495"/>
                </a:moveTo>
                <a:cubicBezTo>
                  <a:pt x="177988" y="343870"/>
                  <a:pt x="730822" y="-8850"/>
                  <a:pt x="1020537" y="169"/>
                </a:cubicBezTo>
                <a:cubicBezTo>
                  <a:pt x="1310252" y="9188"/>
                  <a:pt x="1507234" y="319717"/>
                  <a:pt x="1738292" y="560608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6">
            <a:extLst>
              <a:ext uri="{FF2B5EF4-FFF2-40B4-BE49-F238E27FC236}">
                <a16:creationId xmlns:a16="http://schemas.microsoft.com/office/drawing/2014/main" id="{9F181E18-2B99-BB46-A7B0-085D3501B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32" y="2760663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9709AF94-6C95-454E-8B46-244057063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70" y="2766327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5F495BB5-3864-B145-A675-23AF7190C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28" y="3062821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6">
            <a:extLst>
              <a:ext uri="{FF2B5EF4-FFF2-40B4-BE49-F238E27FC236}">
                <a16:creationId xmlns:a16="http://schemas.microsoft.com/office/drawing/2014/main" id="{B844B6DB-4D76-2D40-A969-AF1AE7955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66" y="3062821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6">
            <a:extLst>
              <a:ext uri="{FF2B5EF4-FFF2-40B4-BE49-F238E27FC236}">
                <a16:creationId xmlns:a16="http://schemas.microsoft.com/office/drawing/2014/main" id="{5A3BAEA1-110D-C445-B267-6D625E1D2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70" y="3367065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6">
            <a:extLst>
              <a:ext uri="{FF2B5EF4-FFF2-40B4-BE49-F238E27FC236}">
                <a16:creationId xmlns:a16="http://schemas.microsoft.com/office/drawing/2014/main" id="{6F0DF736-8EA1-8D4E-91D4-E6F61FC6E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98" y="3364979"/>
            <a:ext cx="182880" cy="182880"/>
          </a:xfrm>
          <a:prstGeom prst="ellipse">
            <a:avLst/>
          </a:prstGeom>
          <a:solidFill>
            <a:srgbClr val="008F00"/>
          </a:solidFill>
          <a:ln w="15875">
            <a:noFill/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26290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3A78541-2592-0948-8EE5-0EDCA90A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D6E0FB6-8F68-5D40-B5A6-5A87A3B2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6614665-7430-FF42-A4EB-509991E4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B9B61-DD09-7E47-84A9-6C8A517ED6F7}" type="slidenum">
              <a:rPr lang="en-US" altLang="en-US" smtClean="0"/>
              <a:pPr/>
              <a:t>71</a:t>
            </a:fld>
            <a:endParaRPr lang="en-US" altLang="en-US" dirty="0"/>
          </a:p>
        </p:txBody>
      </p:sp>
      <p:sp>
        <p:nvSpPr>
          <p:cNvPr id="1515522" name="Rectangle 2">
            <a:extLst>
              <a:ext uri="{FF2B5EF4-FFF2-40B4-BE49-F238E27FC236}">
                <a16:creationId xmlns:a16="http://schemas.microsoft.com/office/drawing/2014/main" id="{1DEC7E10-9ED1-3A48-992C-D8B375BD5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</a:t>
            </a:r>
          </a:p>
        </p:txBody>
      </p:sp>
      <p:sp>
        <p:nvSpPr>
          <p:cNvPr id="1515523" name="Rectangle 3">
            <a:extLst>
              <a:ext uri="{FF2B5EF4-FFF2-40B4-BE49-F238E27FC236}">
                <a16:creationId xmlns:a16="http://schemas.microsoft.com/office/drawing/2014/main" id="{8DC4A7D5-0ED8-1E4D-AE8C-83BB35F74E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6200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/>
              <a:t>In conclusion, we want vectors </a:t>
            </a:r>
            <a:r>
              <a:rPr lang="en-US" altLang="en-US" b="1" dirty="0"/>
              <a:t>h</a:t>
            </a:r>
            <a:r>
              <a:rPr lang="en-US" altLang="en-US" dirty="0"/>
              <a:t> and </a:t>
            </a:r>
            <a:r>
              <a:rPr lang="en-US" altLang="en-US" b="1" dirty="0"/>
              <a:t>a</a:t>
            </a:r>
            <a:r>
              <a:rPr lang="en-US" altLang="en-US" dirty="0"/>
              <a:t> such that:</a:t>
            </a:r>
          </a:p>
          <a:p>
            <a:pPr algn="ctr">
              <a:buFontTx/>
              <a:buNone/>
            </a:pPr>
            <a:r>
              <a:rPr lang="en-US" altLang="en-US" b="1" dirty="0"/>
              <a:t>h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dirty="0"/>
              <a:t> </a:t>
            </a:r>
            <a:r>
              <a:rPr lang="en-US" altLang="en-US" b="1" dirty="0"/>
              <a:t>a</a:t>
            </a:r>
          </a:p>
          <a:p>
            <a:pPr algn="ctr">
              <a:buFontTx/>
              <a:buNone/>
            </a:pPr>
            <a:r>
              <a:rPr lang="en-US" altLang="en-US" b="1" dirty="0"/>
              <a:t>a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baseline="30000" dirty="0"/>
              <a:t>T</a:t>
            </a:r>
            <a:r>
              <a:rPr lang="en-US" altLang="en-US" dirty="0"/>
              <a:t> </a:t>
            </a:r>
            <a:r>
              <a:rPr lang="en-US" altLang="en-US" b="1" dirty="0"/>
              <a:t>h</a:t>
            </a:r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1DB6C3-D85E-ED42-A36A-0282BEAA54FA}"/>
              </a:ext>
            </a:extLst>
          </p:cNvPr>
          <p:cNvGrpSpPr/>
          <p:nvPr/>
        </p:nvGrpSpPr>
        <p:grpSpPr>
          <a:xfrm>
            <a:off x="7086600" y="2443159"/>
            <a:ext cx="1371600" cy="619125"/>
            <a:chOff x="7086600" y="2443159"/>
            <a:chExt cx="1371600" cy="619125"/>
          </a:xfrm>
        </p:grpSpPr>
        <p:sp>
          <p:nvSpPr>
            <p:cNvPr id="1515524" name="Rectangle 4">
              <a:extLst>
                <a:ext uri="{FF2B5EF4-FFF2-40B4-BE49-F238E27FC236}">
                  <a16:creationId xmlns:a16="http://schemas.microsoft.com/office/drawing/2014/main" id="{F7D20D59-5AFC-4F40-B661-2CA46C70D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52684"/>
              <a:ext cx="762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5" name="Rectangle 5">
              <a:extLst>
                <a:ext uri="{FF2B5EF4-FFF2-40B4-BE49-F238E27FC236}">
                  <a16:creationId xmlns:a16="http://schemas.microsoft.com/office/drawing/2014/main" id="{57EE8564-F940-5B41-8BA9-A6080EB6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452684"/>
              <a:ext cx="6096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6" name="Rectangle 6">
              <a:extLst>
                <a:ext uri="{FF2B5EF4-FFF2-40B4-BE49-F238E27FC236}">
                  <a16:creationId xmlns:a16="http://schemas.microsoft.com/office/drawing/2014/main" id="{499F95E2-C601-6042-AF61-23C3C44B9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2452684"/>
              <a:ext cx="762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7" name="Text Box 7">
              <a:extLst>
                <a:ext uri="{FF2B5EF4-FFF2-40B4-BE49-F238E27FC236}">
                  <a16:creationId xmlns:a16="http://schemas.microsoft.com/office/drawing/2014/main" id="{836F1882-B1F8-3948-96F9-B9F3CF7FD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443159"/>
              <a:ext cx="3841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12" name="Rectangle 6">
            <a:extLst>
              <a:ext uri="{FF2B5EF4-FFF2-40B4-BE49-F238E27FC236}">
                <a16:creationId xmlns:a16="http://schemas.microsoft.com/office/drawing/2014/main" id="{E0E723CE-8009-ED4F-83AB-18DB9C52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138" y="2452684"/>
            <a:ext cx="76200" cy="609600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9073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3A78541-2592-0948-8EE5-0EDCA90A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D6E0FB6-8F68-5D40-B5A6-5A87A3B2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6614665-7430-FF42-A4EB-509991E4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B9B61-DD09-7E47-84A9-6C8A517ED6F7}" type="slidenum">
              <a:rPr lang="en-US" altLang="en-US" smtClean="0"/>
              <a:pPr/>
              <a:t>72</a:t>
            </a:fld>
            <a:endParaRPr lang="en-US" altLang="en-US" dirty="0"/>
          </a:p>
        </p:txBody>
      </p:sp>
      <p:sp>
        <p:nvSpPr>
          <p:cNvPr id="1515522" name="Rectangle 2">
            <a:extLst>
              <a:ext uri="{FF2B5EF4-FFF2-40B4-BE49-F238E27FC236}">
                <a16:creationId xmlns:a16="http://schemas.microsoft.com/office/drawing/2014/main" id="{1DEC7E10-9ED1-3A48-992C-D8B375BD5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</a:t>
            </a:r>
          </a:p>
        </p:txBody>
      </p:sp>
      <p:sp>
        <p:nvSpPr>
          <p:cNvPr id="1515523" name="Rectangle 3">
            <a:extLst>
              <a:ext uri="{FF2B5EF4-FFF2-40B4-BE49-F238E27FC236}">
                <a16:creationId xmlns:a16="http://schemas.microsoft.com/office/drawing/2014/main" id="{8DC4A7D5-0ED8-1E4D-AE8C-83BB35F74E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6200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/>
              <a:t>In conclusion, we want vectors </a:t>
            </a:r>
            <a:r>
              <a:rPr lang="en-US" altLang="en-US" b="1" dirty="0"/>
              <a:t>h</a:t>
            </a:r>
            <a:r>
              <a:rPr lang="en-US" altLang="en-US" dirty="0"/>
              <a:t> and </a:t>
            </a:r>
            <a:r>
              <a:rPr lang="en-US" altLang="en-US" b="1" dirty="0"/>
              <a:t>a</a:t>
            </a:r>
            <a:r>
              <a:rPr lang="en-US" altLang="en-US" dirty="0"/>
              <a:t> such that:</a:t>
            </a:r>
          </a:p>
          <a:p>
            <a:pPr algn="ctr">
              <a:buFontTx/>
              <a:buNone/>
            </a:pPr>
            <a:r>
              <a:rPr lang="en-US" altLang="en-US" b="1" dirty="0"/>
              <a:t>h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dirty="0"/>
              <a:t> </a:t>
            </a:r>
            <a:r>
              <a:rPr lang="en-US" altLang="en-US" b="1" dirty="0"/>
              <a:t>a</a:t>
            </a:r>
          </a:p>
          <a:p>
            <a:pPr algn="ctr">
              <a:buFontTx/>
              <a:buNone/>
            </a:pPr>
            <a:r>
              <a:rPr lang="en-US" altLang="en-US" b="1" dirty="0"/>
              <a:t>a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baseline="30000" dirty="0"/>
              <a:t>T</a:t>
            </a:r>
            <a:r>
              <a:rPr lang="en-US" altLang="en-US" dirty="0"/>
              <a:t> </a:t>
            </a:r>
            <a:r>
              <a:rPr lang="en-US" altLang="en-US" b="1" dirty="0"/>
              <a:t>h</a:t>
            </a:r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1DB6C3-D85E-ED42-A36A-0282BEAA54FA}"/>
              </a:ext>
            </a:extLst>
          </p:cNvPr>
          <p:cNvGrpSpPr/>
          <p:nvPr/>
        </p:nvGrpSpPr>
        <p:grpSpPr>
          <a:xfrm>
            <a:off x="7086600" y="2443159"/>
            <a:ext cx="1371600" cy="619125"/>
            <a:chOff x="7086600" y="2443159"/>
            <a:chExt cx="1371600" cy="619125"/>
          </a:xfrm>
        </p:grpSpPr>
        <p:sp>
          <p:nvSpPr>
            <p:cNvPr id="1515524" name="Rectangle 4">
              <a:extLst>
                <a:ext uri="{FF2B5EF4-FFF2-40B4-BE49-F238E27FC236}">
                  <a16:creationId xmlns:a16="http://schemas.microsoft.com/office/drawing/2014/main" id="{F7D20D59-5AFC-4F40-B661-2CA46C70D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52684"/>
              <a:ext cx="762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5" name="Rectangle 5">
              <a:extLst>
                <a:ext uri="{FF2B5EF4-FFF2-40B4-BE49-F238E27FC236}">
                  <a16:creationId xmlns:a16="http://schemas.microsoft.com/office/drawing/2014/main" id="{57EE8564-F940-5B41-8BA9-A6080EB6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452684"/>
              <a:ext cx="6096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6" name="Rectangle 6">
              <a:extLst>
                <a:ext uri="{FF2B5EF4-FFF2-40B4-BE49-F238E27FC236}">
                  <a16:creationId xmlns:a16="http://schemas.microsoft.com/office/drawing/2014/main" id="{499F95E2-C601-6042-AF61-23C3C44B9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2452684"/>
              <a:ext cx="762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7" name="Text Box 7">
              <a:extLst>
                <a:ext uri="{FF2B5EF4-FFF2-40B4-BE49-F238E27FC236}">
                  <a16:creationId xmlns:a16="http://schemas.microsoft.com/office/drawing/2014/main" id="{836F1882-B1F8-3948-96F9-B9F3CF7FD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443159"/>
              <a:ext cx="3841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12" name="Rectangle 6">
            <a:extLst>
              <a:ext uri="{FF2B5EF4-FFF2-40B4-BE49-F238E27FC236}">
                <a16:creationId xmlns:a16="http://schemas.microsoft.com/office/drawing/2014/main" id="{E0E723CE-8009-ED4F-83AB-18DB9C52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138" y="2452684"/>
            <a:ext cx="76200" cy="609600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433B656-CBF1-3641-AA3F-5DCD17F27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44" y="2452684"/>
            <a:ext cx="76200" cy="609600"/>
          </a:xfrm>
          <a:prstGeom prst="rect">
            <a:avLst/>
          </a:prstGeom>
          <a:solidFill>
            <a:srgbClr val="008F00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3AB43F3C-BE87-8E4A-B4DD-3F03176B8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138" y="3176717"/>
            <a:ext cx="76200" cy="609600"/>
          </a:xfrm>
          <a:prstGeom prst="rect">
            <a:avLst/>
          </a:prstGeom>
          <a:solidFill>
            <a:srgbClr val="008F00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387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3A78541-2592-0948-8EE5-0EDCA90A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D6E0FB6-8F68-5D40-B5A6-5A87A3B2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6614665-7430-FF42-A4EB-509991E4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B9B61-DD09-7E47-84A9-6C8A517ED6F7}" type="slidenum">
              <a:rPr lang="en-US" altLang="en-US" smtClean="0"/>
              <a:pPr/>
              <a:t>73</a:t>
            </a:fld>
            <a:endParaRPr lang="en-US" altLang="en-US" dirty="0"/>
          </a:p>
        </p:txBody>
      </p:sp>
      <p:sp>
        <p:nvSpPr>
          <p:cNvPr id="1515522" name="Rectangle 2">
            <a:extLst>
              <a:ext uri="{FF2B5EF4-FFF2-40B4-BE49-F238E27FC236}">
                <a16:creationId xmlns:a16="http://schemas.microsoft.com/office/drawing/2014/main" id="{1DEC7E10-9ED1-3A48-992C-D8B375BD5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</a:t>
            </a:r>
          </a:p>
        </p:txBody>
      </p:sp>
      <p:sp>
        <p:nvSpPr>
          <p:cNvPr id="1515523" name="Rectangle 3">
            <a:extLst>
              <a:ext uri="{FF2B5EF4-FFF2-40B4-BE49-F238E27FC236}">
                <a16:creationId xmlns:a16="http://schemas.microsoft.com/office/drawing/2014/main" id="{8DC4A7D5-0ED8-1E4D-AE8C-83BB35F74E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6200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/>
              <a:t>In conclusion, we want vectors </a:t>
            </a:r>
            <a:r>
              <a:rPr lang="en-US" altLang="en-US" b="1" dirty="0"/>
              <a:t>h</a:t>
            </a:r>
            <a:r>
              <a:rPr lang="en-US" altLang="en-US" dirty="0"/>
              <a:t> and </a:t>
            </a:r>
            <a:r>
              <a:rPr lang="en-US" altLang="en-US" b="1" dirty="0"/>
              <a:t>a</a:t>
            </a:r>
            <a:r>
              <a:rPr lang="en-US" altLang="en-US" dirty="0"/>
              <a:t> such that:</a:t>
            </a:r>
          </a:p>
          <a:p>
            <a:pPr algn="ctr">
              <a:buFontTx/>
              <a:buNone/>
            </a:pPr>
            <a:r>
              <a:rPr lang="en-US" altLang="en-US" b="1" dirty="0"/>
              <a:t>h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dirty="0"/>
              <a:t> </a:t>
            </a:r>
            <a:r>
              <a:rPr lang="en-US" altLang="en-US" b="1" dirty="0"/>
              <a:t>a</a:t>
            </a:r>
          </a:p>
          <a:p>
            <a:pPr algn="ctr">
              <a:buFontTx/>
              <a:buNone/>
            </a:pPr>
            <a:r>
              <a:rPr lang="en-US" altLang="en-US" b="1" dirty="0"/>
              <a:t>a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baseline="30000" dirty="0"/>
              <a:t>T</a:t>
            </a:r>
            <a:r>
              <a:rPr lang="en-US" altLang="en-US" dirty="0"/>
              <a:t> </a:t>
            </a:r>
            <a:r>
              <a:rPr lang="en-US" altLang="en-US" b="1" dirty="0"/>
              <a:t>h</a:t>
            </a:r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1DB6C3-D85E-ED42-A36A-0282BEAA54FA}"/>
              </a:ext>
            </a:extLst>
          </p:cNvPr>
          <p:cNvGrpSpPr/>
          <p:nvPr/>
        </p:nvGrpSpPr>
        <p:grpSpPr>
          <a:xfrm>
            <a:off x="7086600" y="2443159"/>
            <a:ext cx="1371600" cy="619125"/>
            <a:chOff x="7086600" y="2443159"/>
            <a:chExt cx="1371600" cy="619125"/>
          </a:xfrm>
        </p:grpSpPr>
        <p:sp>
          <p:nvSpPr>
            <p:cNvPr id="1515524" name="Rectangle 4">
              <a:extLst>
                <a:ext uri="{FF2B5EF4-FFF2-40B4-BE49-F238E27FC236}">
                  <a16:creationId xmlns:a16="http://schemas.microsoft.com/office/drawing/2014/main" id="{F7D20D59-5AFC-4F40-B661-2CA46C70D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52684"/>
              <a:ext cx="762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5" name="Rectangle 5">
              <a:extLst>
                <a:ext uri="{FF2B5EF4-FFF2-40B4-BE49-F238E27FC236}">
                  <a16:creationId xmlns:a16="http://schemas.microsoft.com/office/drawing/2014/main" id="{57EE8564-F940-5B41-8BA9-A6080EB6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452684"/>
              <a:ext cx="6096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6" name="Rectangle 6">
              <a:extLst>
                <a:ext uri="{FF2B5EF4-FFF2-40B4-BE49-F238E27FC236}">
                  <a16:creationId xmlns:a16="http://schemas.microsoft.com/office/drawing/2014/main" id="{499F95E2-C601-6042-AF61-23C3C44B9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2452684"/>
              <a:ext cx="762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7" name="Text Box 7">
              <a:extLst>
                <a:ext uri="{FF2B5EF4-FFF2-40B4-BE49-F238E27FC236}">
                  <a16:creationId xmlns:a16="http://schemas.microsoft.com/office/drawing/2014/main" id="{836F1882-B1F8-3948-96F9-B9F3CF7FD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443159"/>
              <a:ext cx="3841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12" name="Rectangle 6">
            <a:extLst>
              <a:ext uri="{FF2B5EF4-FFF2-40B4-BE49-F238E27FC236}">
                <a16:creationId xmlns:a16="http://schemas.microsoft.com/office/drawing/2014/main" id="{E0E723CE-8009-ED4F-83AB-18DB9C52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138" y="2452684"/>
            <a:ext cx="76200" cy="609600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433B656-CBF1-3641-AA3F-5DCD17F27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44" y="2452684"/>
            <a:ext cx="76200" cy="609600"/>
          </a:xfrm>
          <a:prstGeom prst="rect">
            <a:avLst/>
          </a:prstGeom>
          <a:solidFill>
            <a:srgbClr val="008F00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3AB43F3C-BE87-8E4A-B4DD-3F03176B8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138" y="3176717"/>
            <a:ext cx="76200" cy="609600"/>
          </a:xfrm>
          <a:prstGeom prst="rect">
            <a:avLst/>
          </a:prstGeom>
          <a:solidFill>
            <a:srgbClr val="008F00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B38092A-3179-614D-A171-5379BF72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44" y="3176717"/>
            <a:ext cx="76200" cy="609600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87286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3A78541-2592-0948-8EE5-0EDCA90A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D6E0FB6-8F68-5D40-B5A6-5A87A3B2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6614665-7430-FF42-A4EB-509991E4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B9B61-DD09-7E47-84A9-6C8A517ED6F7}" type="slidenum">
              <a:rPr lang="en-US" altLang="en-US" smtClean="0"/>
              <a:pPr/>
              <a:t>74</a:t>
            </a:fld>
            <a:endParaRPr lang="en-US" altLang="en-US" dirty="0"/>
          </a:p>
        </p:txBody>
      </p:sp>
      <p:sp>
        <p:nvSpPr>
          <p:cNvPr id="1515522" name="Rectangle 2">
            <a:extLst>
              <a:ext uri="{FF2B5EF4-FFF2-40B4-BE49-F238E27FC236}">
                <a16:creationId xmlns:a16="http://schemas.microsoft.com/office/drawing/2014/main" id="{1DEC7E10-9ED1-3A48-992C-D8B375BD5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</a:t>
            </a:r>
          </a:p>
        </p:txBody>
      </p:sp>
      <p:sp>
        <p:nvSpPr>
          <p:cNvPr id="1515523" name="Rectangle 3">
            <a:extLst>
              <a:ext uri="{FF2B5EF4-FFF2-40B4-BE49-F238E27FC236}">
                <a16:creationId xmlns:a16="http://schemas.microsoft.com/office/drawing/2014/main" id="{8DC4A7D5-0ED8-1E4D-AE8C-83BB35F74E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6200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/>
              <a:t>In conclusion, we want vectors </a:t>
            </a:r>
            <a:r>
              <a:rPr lang="en-US" altLang="en-US" b="1" dirty="0"/>
              <a:t>h</a:t>
            </a:r>
            <a:r>
              <a:rPr lang="en-US" altLang="en-US" dirty="0"/>
              <a:t> and </a:t>
            </a:r>
            <a:r>
              <a:rPr lang="en-US" altLang="en-US" b="1" dirty="0"/>
              <a:t>a</a:t>
            </a:r>
            <a:r>
              <a:rPr lang="en-US" altLang="en-US" dirty="0"/>
              <a:t> such that:</a:t>
            </a:r>
          </a:p>
          <a:p>
            <a:pPr algn="ctr">
              <a:buFontTx/>
              <a:buNone/>
            </a:pPr>
            <a:r>
              <a:rPr lang="en-US" altLang="en-US" b="1" dirty="0"/>
              <a:t>h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dirty="0"/>
              <a:t> </a:t>
            </a:r>
            <a:r>
              <a:rPr lang="en-US" altLang="en-US" b="1" dirty="0"/>
              <a:t>a</a:t>
            </a:r>
          </a:p>
          <a:p>
            <a:pPr algn="ctr">
              <a:buFontTx/>
              <a:buNone/>
            </a:pPr>
            <a:r>
              <a:rPr lang="en-US" altLang="en-US" b="1" dirty="0"/>
              <a:t>a</a:t>
            </a:r>
            <a:r>
              <a:rPr lang="en-US" altLang="en-US" dirty="0"/>
              <a:t> = </a:t>
            </a:r>
            <a:r>
              <a:rPr lang="en-US" altLang="en-US" b="1" dirty="0"/>
              <a:t>A</a:t>
            </a:r>
            <a:r>
              <a:rPr lang="en-US" altLang="en-US" baseline="30000" dirty="0"/>
              <a:t>T</a:t>
            </a:r>
            <a:r>
              <a:rPr lang="en-US" altLang="en-US" dirty="0"/>
              <a:t> </a:t>
            </a:r>
            <a:r>
              <a:rPr lang="en-US" altLang="en-US" b="1" dirty="0"/>
              <a:t>h</a:t>
            </a:r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1DB6C3-D85E-ED42-A36A-0282BEAA54FA}"/>
              </a:ext>
            </a:extLst>
          </p:cNvPr>
          <p:cNvGrpSpPr/>
          <p:nvPr/>
        </p:nvGrpSpPr>
        <p:grpSpPr>
          <a:xfrm>
            <a:off x="7086600" y="2443159"/>
            <a:ext cx="1371600" cy="619125"/>
            <a:chOff x="7086600" y="2443159"/>
            <a:chExt cx="1371600" cy="619125"/>
          </a:xfrm>
        </p:grpSpPr>
        <p:sp>
          <p:nvSpPr>
            <p:cNvPr id="1515524" name="Rectangle 4">
              <a:extLst>
                <a:ext uri="{FF2B5EF4-FFF2-40B4-BE49-F238E27FC236}">
                  <a16:creationId xmlns:a16="http://schemas.microsoft.com/office/drawing/2014/main" id="{F7D20D59-5AFC-4F40-B661-2CA46C70D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52684"/>
              <a:ext cx="762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5" name="Rectangle 5">
              <a:extLst>
                <a:ext uri="{FF2B5EF4-FFF2-40B4-BE49-F238E27FC236}">
                  <a16:creationId xmlns:a16="http://schemas.microsoft.com/office/drawing/2014/main" id="{57EE8564-F940-5B41-8BA9-A6080EB6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452684"/>
              <a:ext cx="6096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6" name="Rectangle 6">
              <a:extLst>
                <a:ext uri="{FF2B5EF4-FFF2-40B4-BE49-F238E27FC236}">
                  <a16:creationId xmlns:a16="http://schemas.microsoft.com/office/drawing/2014/main" id="{499F95E2-C601-6042-AF61-23C3C44B9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2452684"/>
              <a:ext cx="76200" cy="609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5527" name="Text Box 7">
              <a:extLst>
                <a:ext uri="{FF2B5EF4-FFF2-40B4-BE49-F238E27FC236}">
                  <a16:creationId xmlns:a16="http://schemas.microsoft.com/office/drawing/2014/main" id="{836F1882-B1F8-3948-96F9-B9F3CF7FD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443159"/>
              <a:ext cx="384175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en-US" sz="2800">
                  <a:latin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12" name="Rectangle 6">
            <a:extLst>
              <a:ext uri="{FF2B5EF4-FFF2-40B4-BE49-F238E27FC236}">
                <a16:creationId xmlns:a16="http://schemas.microsoft.com/office/drawing/2014/main" id="{E0E723CE-8009-ED4F-83AB-18DB9C52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138" y="2452684"/>
            <a:ext cx="76200" cy="609600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433B656-CBF1-3641-AA3F-5DCD17F27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44" y="2452684"/>
            <a:ext cx="76200" cy="609600"/>
          </a:xfrm>
          <a:prstGeom prst="rect">
            <a:avLst/>
          </a:prstGeom>
          <a:solidFill>
            <a:srgbClr val="008F00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3AB43F3C-BE87-8E4A-B4DD-3F03176B8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138" y="3176717"/>
            <a:ext cx="76200" cy="609600"/>
          </a:xfrm>
          <a:prstGeom prst="rect">
            <a:avLst/>
          </a:prstGeom>
          <a:solidFill>
            <a:srgbClr val="008F00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B38092A-3179-614D-A171-5379BF72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44" y="3176717"/>
            <a:ext cx="76200" cy="609600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3CD606F-76AA-0C43-AE13-63E510675B6C}"/>
              </a:ext>
            </a:extLst>
          </p:cNvPr>
          <p:cNvSpPr/>
          <p:nvPr/>
        </p:nvSpPr>
        <p:spPr bwMode="auto">
          <a:xfrm>
            <a:off x="3605349" y="3065417"/>
            <a:ext cx="2937306" cy="1249741"/>
          </a:xfrm>
          <a:custGeom>
            <a:avLst/>
            <a:gdLst>
              <a:gd name="connsiteX0" fmla="*/ 0 w 2937306"/>
              <a:gd name="connsiteY0" fmla="*/ 836023 h 1249741"/>
              <a:gd name="connsiteX1" fmla="*/ 2795451 w 2937306"/>
              <a:gd name="connsiteY1" fmla="*/ 1210492 h 1249741"/>
              <a:gd name="connsiteX2" fmla="*/ 2272937 w 2937306"/>
              <a:gd name="connsiteY2" fmla="*/ 0 h 124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7306" h="1249741">
                <a:moveTo>
                  <a:pt x="0" y="836023"/>
                </a:moveTo>
                <a:cubicBezTo>
                  <a:pt x="1208314" y="1092926"/>
                  <a:pt x="2416628" y="1349829"/>
                  <a:pt x="2795451" y="1210492"/>
                </a:cubicBezTo>
                <a:cubicBezTo>
                  <a:pt x="3174274" y="1071155"/>
                  <a:pt x="2723605" y="535577"/>
                  <a:pt x="2272937" y="0"/>
                </a:cubicBez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7365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B33D6C-3693-8F43-8614-8D5140E5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DA2B47-FADE-7F4A-BFB9-D1A01621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2787B3-BDC8-9C43-AA64-C3E1E719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DF9D0-6DBF-5943-BFA0-AF1022C90ADE}" type="slidenum">
              <a:rPr lang="en-US" altLang="en-US" smtClean="0"/>
              <a:pPr/>
              <a:t>75</a:t>
            </a:fld>
            <a:endParaRPr lang="en-US" altLang="en-US" dirty="0"/>
          </a:p>
        </p:txBody>
      </p:sp>
      <p:sp>
        <p:nvSpPr>
          <p:cNvPr id="1516546" name="Rectangle 2">
            <a:extLst>
              <a:ext uri="{FF2B5EF4-FFF2-40B4-BE49-F238E27FC236}">
                <a16:creationId xmlns:a16="http://schemas.microsoft.com/office/drawing/2014/main" id="{ACC297A7-443C-C540-B9B7-3D28B56865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</a:t>
            </a:r>
          </a:p>
        </p:txBody>
      </p:sp>
      <p:sp>
        <p:nvSpPr>
          <p:cNvPr id="1516547" name="Rectangle 3">
            <a:extLst>
              <a:ext uri="{FF2B5EF4-FFF2-40B4-BE49-F238E27FC236}">
                <a16:creationId xmlns:a16="http://schemas.microsoft.com/office/drawing/2014/main" id="{4C45015E-8109-0842-AC51-60D0C4E480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6200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dirty="0"/>
              <a:t>In short, the solutions to</a:t>
            </a:r>
          </a:p>
          <a:p>
            <a:pPr algn="ctr">
              <a:buFontTx/>
              <a:buNone/>
            </a:pPr>
            <a:r>
              <a:rPr lang="en-US" altLang="en-US" sz="2800" b="1" dirty="0"/>
              <a:t>h</a:t>
            </a:r>
            <a:r>
              <a:rPr lang="en-US" altLang="en-US" sz="2800" dirty="0"/>
              <a:t> = </a:t>
            </a:r>
            <a:r>
              <a:rPr lang="en-US" altLang="en-US" sz="2800" b="1" dirty="0"/>
              <a:t>A</a:t>
            </a:r>
            <a:r>
              <a:rPr lang="en-US" altLang="en-US" sz="2800" dirty="0"/>
              <a:t> </a:t>
            </a:r>
            <a:r>
              <a:rPr lang="en-US" altLang="en-US" sz="2800" b="1" dirty="0"/>
              <a:t>a</a:t>
            </a:r>
          </a:p>
          <a:p>
            <a:pPr algn="ctr">
              <a:buFontTx/>
              <a:buNone/>
            </a:pPr>
            <a:r>
              <a:rPr lang="en-US" altLang="en-US" sz="2800" b="1" dirty="0"/>
              <a:t>a</a:t>
            </a:r>
            <a:r>
              <a:rPr lang="en-US" altLang="en-US" sz="2800" dirty="0"/>
              <a:t> = </a:t>
            </a:r>
            <a:r>
              <a:rPr lang="en-US" altLang="en-US" sz="2800" b="1" dirty="0"/>
              <a:t>A</a:t>
            </a:r>
            <a:r>
              <a:rPr lang="en-US" altLang="en-US" sz="2800" baseline="30000" dirty="0"/>
              <a:t>T</a:t>
            </a:r>
            <a:r>
              <a:rPr lang="en-US" altLang="en-US" sz="2800" dirty="0"/>
              <a:t> </a:t>
            </a:r>
            <a:r>
              <a:rPr lang="en-US" altLang="en-US" sz="2800" b="1" dirty="0"/>
              <a:t>h</a:t>
            </a:r>
            <a:endParaRPr lang="en-US" altLang="en-US" sz="2800" dirty="0"/>
          </a:p>
          <a:p>
            <a:pPr>
              <a:buFontTx/>
              <a:buNone/>
            </a:pPr>
            <a:r>
              <a:rPr lang="en-US" altLang="en-US" sz="2800" dirty="0"/>
              <a:t>are the </a:t>
            </a:r>
            <a:r>
              <a:rPr lang="en-US" altLang="en-US" sz="2800" u="sng" dirty="0"/>
              <a:t>left- and right- singular-vectors</a:t>
            </a:r>
            <a:r>
              <a:rPr lang="en-US" altLang="en-US" sz="2800" dirty="0"/>
              <a:t> of the adjacency matrix </a:t>
            </a:r>
            <a:r>
              <a:rPr lang="en-US" altLang="en-US" sz="2800" b="1" dirty="0"/>
              <a:t>A.</a:t>
            </a:r>
          </a:p>
          <a:p>
            <a:pPr>
              <a:buFontTx/>
              <a:buNone/>
            </a:pPr>
            <a:r>
              <a:rPr lang="en-US" altLang="en-US" sz="2800" dirty="0"/>
              <a:t>Starting from random</a:t>
            </a:r>
            <a:r>
              <a:rPr lang="en-US" altLang="en-US" sz="2800" b="1" dirty="0"/>
              <a:t> a’ </a:t>
            </a:r>
            <a:r>
              <a:rPr lang="en-US" altLang="en-US" sz="2800" dirty="0"/>
              <a:t>and iterating, we’ll eventually converge</a:t>
            </a:r>
          </a:p>
          <a:p>
            <a:pPr>
              <a:buFontTx/>
              <a:buNone/>
            </a:pPr>
            <a:r>
              <a:rPr lang="en-US" altLang="en-US" sz="2800" dirty="0"/>
              <a:t>	… to the vector of strongest singular value.</a:t>
            </a:r>
          </a:p>
        </p:txBody>
      </p:sp>
      <p:sp>
        <p:nvSpPr>
          <p:cNvPr id="1516548" name="Rectangle 4">
            <a:extLst>
              <a:ext uri="{FF2B5EF4-FFF2-40B4-BE49-F238E27FC236}">
                <a16:creationId xmlns:a16="http://schemas.microsoft.com/office/drawing/2014/main" id="{0B0ACB19-622E-1A4B-AD06-5E80D6B4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05000"/>
            <a:ext cx="8229600" cy="41910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26F3AE-83EA-9045-9AE3-ED82E1E08667}"/>
              </a:ext>
            </a:extLst>
          </p:cNvPr>
          <p:cNvGrpSpPr/>
          <p:nvPr/>
        </p:nvGrpSpPr>
        <p:grpSpPr>
          <a:xfrm>
            <a:off x="6219825" y="2014538"/>
            <a:ext cx="2238375" cy="1109662"/>
            <a:chOff x="6219825" y="2014538"/>
            <a:chExt cx="2238375" cy="1109662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18A63E94-83C7-7440-A22F-4B8D24F41B92}"/>
                </a:ext>
              </a:extLst>
            </p:cNvPr>
            <p:cNvSpPr/>
            <p:nvPr/>
          </p:nvSpPr>
          <p:spPr bwMode="auto">
            <a:xfrm>
              <a:off x="6460339" y="2014538"/>
              <a:ext cx="1997861" cy="778669"/>
            </a:xfrm>
            <a:prstGeom prst="cloud">
              <a:avLst/>
            </a:prstGeom>
            <a:solidFill>
              <a:srgbClr val="7030A0">
                <a:alpha val="45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Dfn</a:t>
              </a:r>
              <a:r>
                <a:rPr lang="en-US" sz="2400" b="1" dirty="0">
                  <a:solidFill>
                    <a:schemeClr val="bg1"/>
                  </a:solidFill>
                </a:rPr>
                <a:t>: in +4</a:t>
              </a:r>
            </a:p>
          </p:txBody>
        </p:sp>
        <p:sp>
          <p:nvSpPr>
            <p:cNvPr id="3" name="Cloud 2">
              <a:extLst>
                <a:ext uri="{FF2B5EF4-FFF2-40B4-BE49-F238E27FC236}">
                  <a16:creationId xmlns:a16="http://schemas.microsoft.com/office/drawing/2014/main" id="{0A155602-D9E2-464A-A1BE-0E4336EFB8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0339" y="2793207"/>
              <a:ext cx="235735" cy="214312"/>
            </a:xfrm>
            <a:prstGeom prst="cloud">
              <a:avLst/>
            </a:prstGeom>
            <a:solidFill>
              <a:srgbClr val="7030A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A1639A0D-15E7-8E48-8936-F0D3800B5FBA}"/>
                </a:ext>
              </a:extLst>
            </p:cNvPr>
            <p:cNvSpPr/>
            <p:nvPr/>
          </p:nvSpPr>
          <p:spPr bwMode="auto">
            <a:xfrm>
              <a:off x="6219825" y="2981325"/>
              <a:ext cx="157162" cy="142875"/>
            </a:xfrm>
            <a:prstGeom prst="cloud">
              <a:avLst/>
            </a:prstGeom>
            <a:solidFill>
              <a:srgbClr val="7030A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19486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422D-E8C9-E847-8F66-A5548859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97DC2-CF49-714F-9502-86857AED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1AFC3-5CCA-0446-A709-5C7AA4DE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4D74-DEDB-C54E-AD72-731B1EFDE5D5}" type="slidenum">
              <a:rPr lang="en-US" altLang="en-US" smtClean="0"/>
              <a:pPr/>
              <a:t>76</a:t>
            </a:fld>
            <a:endParaRPr lang="en-US" altLang="en-US" dirty="0"/>
          </a:p>
        </p:txBody>
      </p:sp>
      <p:sp>
        <p:nvSpPr>
          <p:cNvPr id="1518594" name="Rectangle 2">
            <a:extLst>
              <a:ext uri="{FF2B5EF4-FFF2-40B4-BE49-F238E27FC236}">
                <a16:creationId xmlns:a16="http://schemas.microsoft.com/office/drawing/2014/main" id="{A4F52BA1-C12A-E34C-8D8B-6A920B1286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Kleinberg’s algorithm - results</a:t>
            </a:r>
          </a:p>
        </p:txBody>
      </p:sp>
      <p:sp>
        <p:nvSpPr>
          <p:cNvPr id="1518595" name="Rectangle 3">
            <a:extLst>
              <a:ext uri="{FF2B5EF4-FFF2-40B4-BE49-F238E27FC236}">
                <a16:creationId xmlns:a16="http://schemas.microsoft.com/office/drawing/2014/main" id="{AD3E5FCD-3086-4E45-AD52-AF8018730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620000" cy="4648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Eg., for the query ‘java’:</a:t>
            </a:r>
          </a:p>
          <a:p>
            <a:pPr>
              <a:buFontTx/>
              <a:buNone/>
            </a:pPr>
            <a:r>
              <a:rPr lang="en-US" altLang="en-US"/>
              <a:t>0.328 www.gamelan.com</a:t>
            </a:r>
          </a:p>
          <a:p>
            <a:pPr>
              <a:buFontTx/>
              <a:buNone/>
            </a:pPr>
            <a:r>
              <a:rPr lang="en-US" altLang="en-US"/>
              <a:t>0.251 java.sun.com</a:t>
            </a:r>
          </a:p>
          <a:p>
            <a:pPr>
              <a:buFontTx/>
              <a:buNone/>
            </a:pPr>
            <a:r>
              <a:rPr lang="en-US" altLang="en-US"/>
              <a:t>0.190 www.digitalfocus.com (“the java developer”)</a:t>
            </a:r>
            <a:endParaRPr lang="en-US" altLang="en-US" baseline="30000"/>
          </a:p>
          <a:p>
            <a:pPr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245356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A2C3095-A401-1C43-B2C3-B31DC9065593}"/>
              </a:ext>
            </a:extLst>
          </p:cNvPr>
          <p:cNvSpPr/>
          <p:nvPr/>
        </p:nvSpPr>
        <p:spPr bwMode="auto">
          <a:xfrm>
            <a:off x="567233" y="4607530"/>
            <a:ext cx="6159023" cy="45720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Bird’s eye view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(simple) Graphs</a:t>
            </a:r>
          </a:p>
          <a:p>
            <a:pPr lvl="1"/>
            <a:r>
              <a:rPr lang="en-US" dirty="0"/>
              <a:t>P1.1: node importance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PageRank and Personalized PR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HITS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SVD (Singular Value Decomposition)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/>
              <a:t>WWW 2021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S. Fakhraei and  C. Faloutsos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C0BD-DFA4-7F4C-A99B-902E20B6E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6530"/>
            <a:ext cx="1097280" cy="822960"/>
          </a:xfrm>
          <a:prstGeom prst="rect">
            <a:avLst/>
          </a:prstGeom>
        </p:spPr>
      </p:pic>
      <p:pic>
        <p:nvPicPr>
          <p:cNvPr id="8" name="Picture 4" descr="0iterations">
            <a:extLst>
              <a:ext uri="{FF2B5EF4-FFF2-40B4-BE49-F238E27FC236}">
                <a16:creationId xmlns:a16="http://schemas.microsoft.com/office/drawing/2014/main" id="{4FD9AD1A-FDB7-E143-BDFD-8920218D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4711" y="3513561"/>
            <a:ext cx="840014" cy="92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945338-E2FD-2245-A9BA-91C00040C66B}"/>
              </a:ext>
            </a:extLst>
          </p:cNvPr>
          <p:cNvGrpSpPr/>
          <p:nvPr/>
        </p:nvGrpSpPr>
        <p:grpSpPr>
          <a:xfrm>
            <a:off x="7510462" y="3518460"/>
            <a:ext cx="496887" cy="657039"/>
            <a:chOff x="7510462" y="2908860"/>
            <a:chExt cx="496887" cy="65703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3788A3-4222-CF43-A087-F47E9023C67D}"/>
                </a:ext>
              </a:extLst>
            </p:cNvPr>
            <p:cNvSpPr/>
            <p:nvPr/>
          </p:nvSpPr>
          <p:spPr bwMode="auto">
            <a:xfrm>
              <a:off x="7718401" y="2908860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4A6B8D-2BBB-7D47-935C-A7CBA64E5056}"/>
                </a:ext>
              </a:extLst>
            </p:cNvPr>
            <p:cNvSpPr/>
            <p:nvPr/>
          </p:nvSpPr>
          <p:spPr bwMode="auto">
            <a:xfrm>
              <a:off x="7510462" y="3158066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C18534-1C26-8545-9AD4-4B1739483668}"/>
                </a:ext>
              </a:extLst>
            </p:cNvPr>
            <p:cNvSpPr/>
            <p:nvPr/>
          </p:nvSpPr>
          <p:spPr bwMode="auto">
            <a:xfrm>
              <a:off x="7931149" y="3158065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72201F-8925-974B-B1F2-BE6BFA19FFF2}"/>
                </a:ext>
              </a:extLst>
            </p:cNvPr>
            <p:cNvSpPr/>
            <p:nvPr/>
          </p:nvSpPr>
          <p:spPr bwMode="auto">
            <a:xfrm>
              <a:off x="7510462" y="3501682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F15CDF-EC05-1049-99D1-4B0D6BBB05D2}"/>
                </a:ext>
              </a:extLst>
            </p:cNvPr>
            <p:cNvSpPr/>
            <p:nvPr/>
          </p:nvSpPr>
          <p:spPr bwMode="auto">
            <a:xfrm>
              <a:off x="7931149" y="3501682"/>
              <a:ext cx="76200" cy="64217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0552A9-7CE0-234D-9B8F-8D996E8CB224}"/>
                </a:ext>
              </a:extLst>
            </p:cNvPr>
            <p:cNvCxnSpPr>
              <a:stCxn id="11" idx="7"/>
              <a:endCxn id="13" idx="3"/>
            </p:cNvCxnSpPr>
            <p:nvPr/>
          </p:nvCxnSpPr>
          <p:spPr bwMode="auto">
            <a:xfrm>
              <a:off x="7783442" y="2918264"/>
              <a:ext cx="158866" cy="29461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0D223F-AD1B-064F-B8CA-4CC38360EF25}"/>
                </a:ext>
              </a:extLst>
            </p:cNvPr>
            <p:cNvCxnSpPr>
              <a:stCxn id="11" idx="5"/>
              <a:endCxn id="15" idx="1"/>
            </p:cNvCxnSpPr>
            <p:nvPr/>
          </p:nvCxnSpPr>
          <p:spPr bwMode="auto">
            <a:xfrm>
              <a:off x="7783442" y="2963673"/>
              <a:ext cx="158866" cy="54741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A3F361-AE44-AD41-A540-D64E2380E7CD}"/>
                </a:ext>
              </a:extLst>
            </p:cNvPr>
            <p:cNvCxnSpPr>
              <a:stCxn id="11" idx="3"/>
              <a:endCxn id="14" idx="7"/>
            </p:cNvCxnSpPr>
            <p:nvPr/>
          </p:nvCxnSpPr>
          <p:spPr bwMode="auto">
            <a:xfrm flipH="1">
              <a:off x="7575503" y="2963673"/>
              <a:ext cx="154057" cy="54741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A0CC66-9EF0-9A4F-A97A-E189A5497754}"/>
                </a:ext>
              </a:extLst>
            </p:cNvPr>
            <p:cNvCxnSpPr>
              <a:stCxn id="11" idx="1"/>
              <a:endCxn id="12" idx="5"/>
            </p:cNvCxnSpPr>
            <p:nvPr/>
          </p:nvCxnSpPr>
          <p:spPr bwMode="auto">
            <a:xfrm flipH="1">
              <a:off x="7575503" y="2918264"/>
              <a:ext cx="154057" cy="29461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382F60-0F2E-5442-9286-9D13446BCEF4}"/>
              </a:ext>
            </a:extLst>
          </p:cNvPr>
          <p:cNvSpPr txBox="1"/>
          <p:nvPr/>
        </p:nvSpPr>
        <p:spPr>
          <a:xfrm>
            <a:off x="6726256" y="3035421"/>
            <a:ext cx="3706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C26321-3E43-8145-92DA-72680A231FF8}"/>
              </a:ext>
            </a:extLst>
          </p:cNvPr>
          <p:cNvSpPr/>
          <p:nvPr/>
        </p:nvSpPr>
        <p:spPr bwMode="auto">
          <a:xfrm>
            <a:off x="7652531" y="3421626"/>
            <a:ext cx="210344" cy="253545"/>
          </a:xfrm>
          <a:prstGeom prst="ellipse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7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Hidden/latent variable detection</a:t>
            </a:r>
          </a:p>
          <a:p>
            <a:r>
              <a:rPr lang="en-US" dirty="0"/>
              <a:t>Compute node importance (HITS)</a:t>
            </a:r>
          </a:p>
          <a:p>
            <a:r>
              <a:rPr lang="en-US" dirty="0"/>
              <a:t>Block detection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Embedding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4503-207C-824C-A9BD-80A38B36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98E9E2F1-552A-E84A-BB41-A6633DF96850}"/>
              </a:ext>
            </a:extLst>
          </p:cNvPr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026D8E-A86D-2A40-BBFA-ACE2063323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46681">
            <a:off x="7537860" y="4422910"/>
            <a:ext cx="476874" cy="13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1450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(SVD) matrix factorization: finds blocks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3873500" y="4361180"/>
            <a:ext cx="584200" cy="45719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3873500" y="4457700"/>
            <a:ext cx="546100" cy="330200"/>
          </a:xfrm>
          <a:prstGeom prst="rect">
            <a:avLst/>
          </a:prstGeom>
          <a:solidFill>
            <a:srgbClr val="008000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6362700" y="4902200"/>
            <a:ext cx="101600" cy="469900"/>
          </a:xfrm>
          <a:prstGeom prst="rect">
            <a:avLst/>
          </a:prstGeom>
          <a:solidFill>
            <a:schemeClr val="tx1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8382000" y="5626100"/>
            <a:ext cx="215900" cy="127000"/>
          </a:xfrm>
          <a:prstGeom prst="rect">
            <a:avLst/>
          </a:prstGeom>
          <a:solidFill>
            <a:srgbClr val="FF33CC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860800" y="44450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791200" y="44577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7607300" y="44323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52884261-F321-C141-AE46-5D5A462A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50B00FD1-261E-9147-8E28-B78090D5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73ECE-80E0-E94A-8F0A-A63515A0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F363881-0BC4-9144-9D12-4D8EB18E3B6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621" y="3817302"/>
            <a:ext cx="496864" cy="45952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77EAE9B-E3AB-1F48-977A-9EF135545B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210" y="3854359"/>
            <a:ext cx="332490" cy="4433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BEA0A2-A4F0-4A44-95EC-282D13873866}"/>
              </a:ext>
            </a:extLst>
          </p:cNvPr>
          <p:cNvSpPr/>
          <p:nvPr/>
        </p:nvSpPr>
        <p:spPr>
          <a:xfrm>
            <a:off x="173893" y="277407"/>
            <a:ext cx="1325387" cy="52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b="1" dirty="0"/>
              <a:t>h</a:t>
            </a:r>
            <a:r>
              <a:rPr lang="en-US" altLang="en-US" sz="1400" dirty="0"/>
              <a:t> = </a:t>
            </a:r>
            <a:r>
              <a:rPr lang="en-US" altLang="en-US" sz="1400" b="1" dirty="0"/>
              <a:t>A</a:t>
            </a:r>
            <a:r>
              <a:rPr lang="en-US" altLang="en-US" sz="1400" dirty="0"/>
              <a:t> </a:t>
            </a:r>
            <a:r>
              <a:rPr lang="en-US" altLang="en-US" sz="1400" b="1" dirty="0"/>
              <a:t>a</a:t>
            </a:r>
          </a:p>
          <a:p>
            <a:r>
              <a:rPr lang="en-US" altLang="en-US" sz="1400" b="1" dirty="0"/>
              <a:t>a</a:t>
            </a:r>
            <a:r>
              <a:rPr lang="en-US" altLang="en-US" sz="1400" dirty="0"/>
              <a:t> = </a:t>
            </a:r>
            <a:r>
              <a:rPr lang="en-US" altLang="en-US" sz="1400" b="1" dirty="0"/>
              <a:t>A</a:t>
            </a:r>
            <a:r>
              <a:rPr lang="en-US" altLang="en-US" sz="1400" baseline="30000" dirty="0"/>
              <a:t>T</a:t>
            </a:r>
            <a:r>
              <a:rPr lang="en-US" altLang="en-US" sz="1400" dirty="0"/>
              <a:t> </a:t>
            </a:r>
            <a:r>
              <a:rPr lang="en-US" altLang="en-US" sz="1400" b="1" dirty="0"/>
              <a:t>h</a:t>
            </a:r>
            <a:endParaRPr lang="en-US" altLang="en-US" sz="14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D2B7049-A176-234B-8EE6-1EEA9117DC45}"/>
              </a:ext>
            </a:extLst>
          </p:cNvPr>
          <p:cNvGrpSpPr>
            <a:grpSpLocks noChangeAspect="1"/>
          </p:cNvGrpSpPr>
          <p:nvPr/>
        </p:nvGrpSpPr>
        <p:grpSpPr>
          <a:xfrm>
            <a:off x="1341158" y="207169"/>
            <a:ext cx="1119188" cy="554831"/>
            <a:chOff x="6219825" y="2014538"/>
            <a:chExt cx="2238375" cy="1109662"/>
          </a:xfrm>
        </p:grpSpPr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80DD4B4B-B810-384D-A512-A758F1E8DBD6}"/>
                </a:ext>
              </a:extLst>
            </p:cNvPr>
            <p:cNvSpPr/>
            <p:nvPr/>
          </p:nvSpPr>
          <p:spPr bwMode="auto">
            <a:xfrm>
              <a:off x="6460339" y="2014538"/>
              <a:ext cx="1997861" cy="778669"/>
            </a:xfrm>
            <a:prstGeom prst="cloud">
              <a:avLst/>
            </a:prstGeom>
            <a:solidFill>
              <a:srgbClr val="7030A0">
                <a:alpha val="45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50" b="1" dirty="0" err="1">
                  <a:solidFill>
                    <a:schemeClr val="bg1"/>
                  </a:solidFill>
                </a:rPr>
                <a:t>Dfn</a:t>
              </a:r>
              <a:r>
                <a:rPr lang="en-US" sz="1050" b="1" dirty="0">
                  <a:solidFill>
                    <a:schemeClr val="bg1"/>
                  </a:solidFill>
                </a:rPr>
                <a:t>: in +4</a:t>
              </a:r>
            </a:p>
          </p:txBody>
        </p:sp>
        <p:sp>
          <p:nvSpPr>
            <p:cNvPr id="52" name="Cloud 51">
              <a:extLst>
                <a:ext uri="{FF2B5EF4-FFF2-40B4-BE49-F238E27FC236}">
                  <a16:creationId xmlns:a16="http://schemas.microsoft.com/office/drawing/2014/main" id="{EBF4AA5E-6431-3246-9DE6-9F9B8F2A9B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0339" y="2793207"/>
              <a:ext cx="235735" cy="214312"/>
            </a:xfrm>
            <a:prstGeom prst="cloud">
              <a:avLst/>
            </a:prstGeom>
            <a:solidFill>
              <a:srgbClr val="7030A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9A56668E-4008-554D-B983-A76E9FEF2896}"/>
                </a:ext>
              </a:extLst>
            </p:cNvPr>
            <p:cNvSpPr/>
            <p:nvPr/>
          </p:nvSpPr>
          <p:spPr bwMode="auto">
            <a:xfrm>
              <a:off x="6219825" y="2981325"/>
              <a:ext cx="157162" cy="142875"/>
            </a:xfrm>
            <a:prstGeom prst="cloud">
              <a:avLst/>
            </a:prstGeom>
            <a:solidFill>
              <a:srgbClr val="7030A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437672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E04C-5702-454F-9ADC-6E16AA5F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on complex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85C5-9344-D54E-91C8-EDC1AA0ED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(all the previous examples, are on ‘plain’ graphs)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6BC71-CCCD-C74C-94CB-E172C941F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1AC93-29EE-3D48-A1A4-0890ABCD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0BC53-AD77-E54E-A46D-49E5D772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25103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(SVD) matrix factorization: finds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422400" y="4419600"/>
            <a:ext cx="990600" cy="142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2534226" y="1960835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+mn-lt"/>
                <a:ea typeface="ＭＳ Ｐゴシック" pitchFamily="-112" charset="-128"/>
              </a:rPr>
              <a:t>A) Even if shuffled!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445461" y="4453464"/>
            <a:ext cx="522620" cy="85487"/>
            <a:chOff x="1445461" y="4453464"/>
            <a:chExt cx="522620" cy="85487"/>
          </a:xfrm>
        </p:grpSpPr>
        <p:sp>
          <p:nvSpPr>
            <p:cNvPr id="39" name="Rectangle 38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0215" y="4680766"/>
            <a:ext cx="522620" cy="85487"/>
            <a:chOff x="1445461" y="4453464"/>
            <a:chExt cx="522620" cy="8548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45461" y="4944120"/>
            <a:ext cx="522620" cy="85487"/>
            <a:chOff x="1445461" y="4453464"/>
            <a:chExt cx="522620" cy="85487"/>
          </a:xfrm>
        </p:grpSpPr>
        <p:sp>
          <p:nvSpPr>
            <p:cNvPr id="54" name="Rectangle 53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885240" y="4327422"/>
            <a:ext cx="522620" cy="85487"/>
            <a:chOff x="1445461" y="4453464"/>
            <a:chExt cx="522620" cy="85487"/>
          </a:xfrm>
        </p:grpSpPr>
        <p:sp>
          <p:nvSpPr>
            <p:cNvPr id="58" name="Rectangle 57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445461" y="5436563"/>
            <a:ext cx="522620" cy="85487"/>
            <a:chOff x="1445461" y="4453464"/>
            <a:chExt cx="522620" cy="85487"/>
          </a:xfrm>
        </p:grpSpPr>
        <p:sp>
          <p:nvSpPr>
            <p:cNvPr id="62" name="Rectangle 61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 bwMode="auto">
          <a:xfrm>
            <a:off x="3646266" y="5436562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 bwMode="auto">
          <a:xfrm>
            <a:off x="3650102" y="4944120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 bwMode="auto">
          <a:xfrm>
            <a:off x="3654997" y="4689106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 bwMode="auto">
          <a:xfrm>
            <a:off x="3640139" y="4453777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 bwMode="auto">
          <a:xfrm>
            <a:off x="2590800" y="4495148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2590800" y="4730790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>
            <a:off x="2590800" y="4985804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2590800" y="5486060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310E5343-6D21-624C-A4F1-90F1922B576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004" y="3780507"/>
            <a:ext cx="496864" cy="45952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490F3A4-0433-E844-8943-E17A9B7C2AD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4656" y="3810020"/>
            <a:ext cx="332490" cy="44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731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(SVD) matrix factorization: finds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E01676AD-7456-6C45-AC93-617B4E55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F94188B5-5E94-1A43-A998-68447FD4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2FCDC9-0E9B-FA4C-9CA0-BE40D83ED274}"/>
              </a:ext>
            </a:extLst>
          </p:cNvPr>
          <p:cNvGrpSpPr/>
          <p:nvPr/>
        </p:nvGrpSpPr>
        <p:grpSpPr>
          <a:xfrm>
            <a:off x="1422400" y="4330700"/>
            <a:ext cx="7167032" cy="1511300"/>
            <a:chOff x="1422400" y="4330700"/>
            <a:chExt cx="7167032" cy="1511300"/>
          </a:xfrm>
        </p:grpSpPr>
        <p:grpSp>
          <p:nvGrpSpPr>
            <p:cNvPr id="38" name="Group 42"/>
            <p:cNvGrpSpPr/>
            <p:nvPr/>
          </p:nvGrpSpPr>
          <p:grpSpPr>
            <a:xfrm>
              <a:off x="1422400" y="4419600"/>
              <a:ext cx="990600" cy="1422400"/>
              <a:chOff x="1422400" y="4419600"/>
              <a:chExt cx="990600" cy="1422400"/>
            </a:xfrm>
          </p:grpSpPr>
          <p:sp>
            <p:nvSpPr>
              <p:cNvPr id="16" name="Rectangle 7"/>
              <p:cNvSpPr>
                <a:spLocks noChangeArrowheads="1"/>
              </p:cNvSpPr>
              <p:nvPr/>
            </p:nvSpPr>
            <p:spPr bwMode="auto">
              <a:xfrm>
                <a:off x="1422400" y="4419600"/>
                <a:ext cx="990600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435100" y="4432300"/>
                <a:ext cx="6096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2082800" y="4940300"/>
                <a:ext cx="101600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84400" y="5626100"/>
                <a:ext cx="215900" cy="1270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026843" y="5029200"/>
              <a:ext cx="3793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644900" y="4330700"/>
              <a:ext cx="4944532" cy="1511300"/>
              <a:chOff x="3644900" y="4330700"/>
              <a:chExt cx="4944532" cy="1511300"/>
            </a:xfrm>
          </p:grpSpPr>
          <p:sp>
            <p:nvSpPr>
              <p:cNvPr id="7" name="Rectangle 13"/>
              <p:cNvSpPr>
                <a:spLocks noChangeArrowheads="1"/>
              </p:cNvSpPr>
              <p:nvPr/>
            </p:nvSpPr>
            <p:spPr bwMode="auto">
              <a:xfrm>
                <a:off x="74168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14"/>
              <p:cNvSpPr>
                <a:spLocks noChangeArrowheads="1"/>
              </p:cNvSpPr>
              <p:nvPr/>
            </p:nvSpPr>
            <p:spPr bwMode="auto">
              <a:xfrm>
                <a:off x="56007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15"/>
              <p:cNvSpPr>
                <a:spLocks noChangeArrowheads="1"/>
              </p:cNvSpPr>
              <p:nvPr/>
            </p:nvSpPr>
            <p:spPr bwMode="auto">
              <a:xfrm>
                <a:off x="36576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816600" y="4356100"/>
                <a:ext cx="965200" cy="457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7607300" y="4330700"/>
                <a:ext cx="977900" cy="508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3644900" y="4419600"/>
                <a:ext cx="762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6375400" y="4347633"/>
                <a:ext cx="101600" cy="46567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5592232" y="4889500"/>
                <a:ext cx="71967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7416800" y="5638800"/>
                <a:ext cx="50800" cy="1143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8369300" y="4330700"/>
                <a:ext cx="220132" cy="45719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054610" y="4986867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25732" y="4986864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</p:grp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1B7B7-C0F2-D34E-BEA0-266284D3908C}"/>
              </a:ext>
            </a:extLst>
          </p:cNvPr>
          <p:cNvSpPr txBox="1"/>
          <p:nvPr/>
        </p:nvSpPr>
        <p:spPr>
          <a:xfrm>
            <a:off x="2334320" y="1952053"/>
            <a:ext cx="536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+mn-lt"/>
              </a:rPr>
              <a:t>B) Even if ‘</a:t>
            </a:r>
            <a:r>
              <a:rPr lang="en-US" sz="3200" b="1" dirty="0" err="1">
                <a:solidFill>
                  <a:schemeClr val="tx2"/>
                </a:solidFill>
                <a:latin typeface="+mn-lt"/>
              </a:rPr>
              <a:t>salt+pepper</a:t>
            </a:r>
            <a:r>
              <a:rPr lang="en-US" sz="3200" b="1" dirty="0">
                <a:solidFill>
                  <a:schemeClr val="tx2"/>
                </a:solidFill>
                <a:latin typeface="+mn-lt"/>
              </a:rPr>
              <a:t>’ noise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C82850-8816-6842-A114-617A344587F8}"/>
              </a:ext>
            </a:extLst>
          </p:cNvPr>
          <p:cNvSpPr/>
          <p:nvPr/>
        </p:nvSpPr>
        <p:spPr bwMode="auto">
          <a:xfrm>
            <a:off x="1871980" y="4550689"/>
            <a:ext cx="45719" cy="4571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6D2CDC-56BC-364B-897A-55E3F367A788}"/>
              </a:ext>
            </a:extLst>
          </p:cNvPr>
          <p:cNvSpPr/>
          <p:nvPr/>
        </p:nvSpPr>
        <p:spPr bwMode="auto">
          <a:xfrm>
            <a:off x="1678693" y="4680787"/>
            <a:ext cx="45719" cy="4571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30EF510-ED47-2641-8229-6DF83C63EF60}"/>
              </a:ext>
            </a:extLst>
          </p:cNvPr>
          <p:cNvSpPr/>
          <p:nvPr/>
        </p:nvSpPr>
        <p:spPr bwMode="auto">
          <a:xfrm>
            <a:off x="1530011" y="4554407"/>
            <a:ext cx="45719" cy="4571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749A4F-CC1C-ED4D-8D94-190642599A69}"/>
              </a:ext>
            </a:extLst>
          </p:cNvPr>
          <p:cNvSpPr/>
          <p:nvPr/>
        </p:nvSpPr>
        <p:spPr bwMode="auto">
          <a:xfrm>
            <a:off x="1682411" y="5108250"/>
            <a:ext cx="45719" cy="45719"/>
          </a:xfrm>
          <a:prstGeom prst="rect">
            <a:avLst/>
          </a:prstGeom>
          <a:solidFill>
            <a:srgbClr val="008F00"/>
          </a:solidFill>
          <a:ln w="3175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D99048C-8691-C74A-B83A-E8A2D00C6EC0}"/>
              </a:ext>
            </a:extLst>
          </p:cNvPr>
          <p:cNvSpPr/>
          <p:nvPr/>
        </p:nvSpPr>
        <p:spPr bwMode="auto">
          <a:xfrm>
            <a:off x="1834811" y="5260650"/>
            <a:ext cx="45719" cy="45719"/>
          </a:xfrm>
          <a:prstGeom prst="rect">
            <a:avLst/>
          </a:prstGeom>
          <a:solidFill>
            <a:srgbClr val="008F00"/>
          </a:solidFill>
          <a:ln w="3175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79EEE9-29C9-EB49-9B6B-E11EF3602B8F}"/>
              </a:ext>
            </a:extLst>
          </p:cNvPr>
          <p:cNvSpPr/>
          <p:nvPr/>
        </p:nvSpPr>
        <p:spPr bwMode="auto">
          <a:xfrm>
            <a:off x="2288294" y="4610164"/>
            <a:ext cx="45719" cy="45719"/>
          </a:xfrm>
          <a:prstGeom prst="rect">
            <a:avLst/>
          </a:prstGeom>
          <a:solidFill>
            <a:srgbClr val="008F00"/>
          </a:solidFill>
          <a:ln w="3175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669591C-AB5E-6041-AB48-8104E426F1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621" y="3817302"/>
            <a:ext cx="496864" cy="45952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5C22CE1-F1E6-E845-BD9F-66203021A8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210" y="3854359"/>
            <a:ext cx="332490" cy="44332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406AAF73-7757-E143-843B-E22C43EE5DA0}"/>
              </a:ext>
            </a:extLst>
          </p:cNvPr>
          <p:cNvSpPr/>
          <p:nvPr/>
        </p:nvSpPr>
        <p:spPr bwMode="auto">
          <a:xfrm>
            <a:off x="3667974" y="5413050"/>
            <a:ext cx="45719" cy="45719"/>
          </a:xfrm>
          <a:prstGeom prst="rect">
            <a:avLst/>
          </a:prstGeom>
          <a:solidFill>
            <a:srgbClr val="008F00"/>
          </a:solidFill>
          <a:ln w="3175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683630-9273-CD46-A361-98AFEE0CDF98}"/>
              </a:ext>
            </a:extLst>
          </p:cNvPr>
          <p:cNvSpPr/>
          <p:nvPr/>
        </p:nvSpPr>
        <p:spPr bwMode="auto">
          <a:xfrm>
            <a:off x="4665109" y="4354948"/>
            <a:ext cx="45719" cy="45719"/>
          </a:xfrm>
          <a:prstGeom prst="rect">
            <a:avLst/>
          </a:prstGeom>
          <a:solidFill>
            <a:srgbClr val="008F00"/>
          </a:solidFill>
          <a:ln w="3175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D8421DF-B88B-8741-9FD8-75316DC12F24}"/>
              </a:ext>
            </a:extLst>
          </p:cNvPr>
          <p:cNvSpPr/>
          <p:nvPr/>
        </p:nvSpPr>
        <p:spPr bwMode="auto">
          <a:xfrm>
            <a:off x="3661595" y="4703089"/>
            <a:ext cx="45719" cy="4571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B01276-3C39-4245-A76D-365570711B8C}"/>
              </a:ext>
            </a:extLst>
          </p:cNvPr>
          <p:cNvSpPr/>
          <p:nvPr/>
        </p:nvSpPr>
        <p:spPr bwMode="auto">
          <a:xfrm>
            <a:off x="4144925" y="4359094"/>
            <a:ext cx="45719" cy="4571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719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Basis for anomaly detection – P1.3</a:t>
            </a:r>
          </a:p>
          <a:p>
            <a:r>
              <a:rPr lang="en-US" dirty="0"/>
              <a:t>Basis for tensor/PARAFAC – P2.1</a:t>
            </a:r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2FCDC9-0E9B-FA4C-9CA0-BE40D83ED274}"/>
              </a:ext>
            </a:extLst>
          </p:cNvPr>
          <p:cNvGrpSpPr/>
          <p:nvPr/>
        </p:nvGrpSpPr>
        <p:grpSpPr>
          <a:xfrm>
            <a:off x="1422400" y="4330700"/>
            <a:ext cx="7167032" cy="1511300"/>
            <a:chOff x="1422400" y="4330700"/>
            <a:chExt cx="7167032" cy="1511300"/>
          </a:xfrm>
        </p:grpSpPr>
        <p:grpSp>
          <p:nvGrpSpPr>
            <p:cNvPr id="38" name="Group 42"/>
            <p:cNvGrpSpPr/>
            <p:nvPr/>
          </p:nvGrpSpPr>
          <p:grpSpPr>
            <a:xfrm>
              <a:off x="1422400" y="4419600"/>
              <a:ext cx="990600" cy="1422400"/>
              <a:chOff x="1422400" y="4419600"/>
              <a:chExt cx="990600" cy="1422400"/>
            </a:xfrm>
          </p:grpSpPr>
          <p:sp>
            <p:nvSpPr>
              <p:cNvPr id="16" name="Rectangle 7"/>
              <p:cNvSpPr>
                <a:spLocks noChangeArrowheads="1"/>
              </p:cNvSpPr>
              <p:nvPr/>
            </p:nvSpPr>
            <p:spPr bwMode="auto">
              <a:xfrm>
                <a:off x="1422400" y="4419600"/>
                <a:ext cx="990600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435100" y="4432300"/>
                <a:ext cx="6096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2082800" y="4940300"/>
                <a:ext cx="101600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84400" y="5626100"/>
                <a:ext cx="215900" cy="1270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026843" y="5029200"/>
              <a:ext cx="3793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644900" y="4330700"/>
              <a:ext cx="4944532" cy="1511300"/>
              <a:chOff x="3644900" y="4330700"/>
              <a:chExt cx="4944532" cy="1511300"/>
            </a:xfrm>
          </p:grpSpPr>
          <p:sp>
            <p:nvSpPr>
              <p:cNvPr id="7" name="Rectangle 13"/>
              <p:cNvSpPr>
                <a:spLocks noChangeArrowheads="1"/>
              </p:cNvSpPr>
              <p:nvPr/>
            </p:nvSpPr>
            <p:spPr bwMode="auto">
              <a:xfrm>
                <a:off x="74168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14"/>
              <p:cNvSpPr>
                <a:spLocks noChangeArrowheads="1"/>
              </p:cNvSpPr>
              <p:nvPr/>
            </p:nvSpPr>
            <p:spPr bwMode="auto">
              <a:xfrm>
                <a:off x="56007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15"/>
              <p:cNvSpPr>
                <a:spLocks noChangeArrowheads="1"/>
              </p:cNvSpPr>
              <p:nvPr/>
            </p:nvSpPr>
            <p:spPr bwMode="auto">
              <a:xfrm>
                <a:off x="36576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816600" y="4356100"/>
                <a:ext cx="965200" cy="457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7607300" y="4330700"/>
                <a:ext cx="977900" cy="508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3644900" y="4419600"/>
                <a:ext cx="762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6375400" y="4347633"/>
                <a:ext cx="101600" cy="46567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5592232" y="4889500"/>
                <a:ext cx="71967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7416800" y="5638800"/>
                <a:ext cx="50800" cy="1143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8369300" y="4330700"/>
                <a:ext cx="220132" cy="45719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054610" y="4986867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25732" y="4986864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</p:grp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E01676AD-7456-6C45-AC93-617B4E55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F94188B5-5E94-1A43-A998-68447FD4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E354F-270D-764B-8BB7-20D3198B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EEF69C2-6310-2446-BE8A-49F16325D9A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621" y="3817302"/>
            <a:ext cx="496864" cy="4595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A34B91-34AA-B445-8381-CFAB322E521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210" y="3854359"/>
            <a:ext cx="332490" cy="4433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26A6FDD-E03F-B940-9FAE-E2B5EEE1039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8" y="4505377"/>
            <a:ext cx="208961" cy="36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4213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Hidden/latent variable detection</a:t>
            </a:r>
          </a:p>
          <a:p>
            <a:r>
              <a:rPr lang="en-US" dirty="0"/>
              <a:t>Compute node importance (HITS)</a:t>
            </a:r>
          </a:p>
          <a:p>
            <a:r>
              <a:rPr lang="en-US" dirty="0"/>
              <a:t>Block detection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Embedding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4503-207C-824C-A9BD-80A38B36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98E9E2F1-552A-E84A-BB41-A6633DF96850}"/>
              </a:ext>
            </a:extLst>
          </p:cNvPr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850CC7-EA7E-5B40-B0AA-3C8AF050B475}"/>
              </a:ext>
            </a:extLst>
          </p:cNvPr>
          <p:cNvGrpSpPr/>
          <p:nvPr/>
        </p:nvGrpSpPr>
        <p:grpSpPr>
          <a:xfrm>
            <a:off x="1148911" y="4576397"/>
            <a:ext cx="2647950" cy="1465701"/>
            <a:chOff x="6553200" y="1039166"/>
            <a:chExt cx="2103120" cy="1042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439A00-D62D-9E4C-BBB6-D4D75AD5AA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15" name="Group 42">
                <a:extLst>
                  <a:ext uri="{FF2B5EF4-FFF2-40B4-BE49-F238E27FC236}">
                    <a16:creationId xmlns:a16="http://schemas.microsoft.com/office/drawing/2014/main" id="{AD4353D1-5D77-7749-B0C1-EB25D20B49DA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29" name="Rectangle 7">
                  <a:extLst>
                    <a:ext uri="{FF2B5EF4-FFF2-40B4-BE49-F238E27FC236}">
                      <a16:creationId xmlns:a16="http://schemas.microsoft.com/office/drawing/2014/main" id="{E64CBCE4-4012-134A-AAB2-4B632DA42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3606D57-A854-BA4D-80D3-9ED488E15DE8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1508B8-91BD-3E44-9C3B-04D656C6F92D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8CF3A21-1C10-9B44-AE75-7651E071DBAA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3CB8A6-6815-A34D-BDF5-E81CE2C383B1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17" name="Rectangle 13">
                  <a:extLst>
                    <a:ext uri="{FF2B5EF4-FFF2-40B4-BE49-F238E27FC236}">
                      <a16:creationId xmlns:a16="http://schemas.microsoft.com/office/drawing/2014/main" id="{5E48C57A-0BDF-A14D-B5A7-28DBF976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14">
                  <a:extLst>
                    <a:ext uri="{FF2B5EF4-FFF2-40B4-BE49-F238E27FC236}">
                      <a16:creationId xmlns:a16="http://schemas.microsoft.com/office/drawing/2014/main" id="{BEAF729B-2B0C-8F45-B741-63A8C981F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5">
                  <a:extLst>
                    <a:ext uri="{FF2B5EF4-FFF2-40B4-BE49-F238E27FC236}">
                      <a16:creationId xmlns:a16="http://schemas.microsoft.com/office/drawing/2014/main" id="{10904E14-3FF3-EA4A-9714-321AD87A6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0">
                  <a:extLst>
                    <a:ext uri="{FF2B5EF4-FFF2-40B4-BE49-F238E27FC236}">
                      <a16:creationId xmlns:a16="http://schemas.microsoft.com/office/drawing/2014/main" id="{91669C64-C170-DC46-AA2C-D9D61BE79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0">
                  <a:extLst>
                    <a:ext uri="{FF2B5EF4-FFF2-40B4-BE49-F238E27FC236}">
                      <a16:creationId xmlns:a16="http://schemas.microsoft.com/office/drawing/2014/main" id="{2020DD98-F667-6F4A-B235-0440CFC03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0">
                  <a:extLst>
                    <a:ext uri="{FF2B5EF4-FFF2-40B4-BE49-F238E27FC236}">
                      <a16:creationId xmlns:a16="http://schemas.microsoft.com/office/drawing/2014/main" id="{445A9E5A-2D66-5A47-886D-68A96D6FA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BF69AE1-D851-864C-808B-1C9C516F5122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9160417-AECC-FA40-9DD9-1972C39C1410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8432A0A-5E6C-1F49-83B1-ED7D28FADA1E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F98C793-F427-6541-8C69-0EF80D9CE70A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223C0F2-8C44-684A-A501-7B964CC5B12D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669EBFE-94CB-644E-8DDD-65130BB7EA9B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123-3F2B-4843-8DA7-9D92A5123AC7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92414-B76C-0F41-B75D-654041BC4E24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8A417-9726-4C49-8811-365DEA58985F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52433D-E7A0-D047-8278-6A95C1B8C535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8FE8DB7-674D-B54F-9B5E-C25743A226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46681">
            <a:off x="7537860" y="4422910"/>
            <a:ext cx="476874" cy="13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3360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(SVD) matrix factorization: finds blocks</a:t>
            </a:r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2FCDC9-0E9B-FA4C-9CA0-BE40D83ED274}"/>
              </a:ext>
            </a:extLst>
          </p:cNvPr>
          <p:cNvGrpSpPr/>
          <p:nvPr/>
        </p:nvGrpSpPr>
        <p:grpSpPr>
          <a:xfrm>
            <a:off x="1422400" y="4330700"/>
            <a:ext cx="7167032" cy="1511300"/>
            <a:chOff x="1422400" y="4330700"/>
            <a:chExt cx="7167032" cy="1511300"/>
          </a:xfrm>
        </p:grpSpPr>
        <p:grpSp>
          <p:nvGrpSpPr>
            <p:cNvPr id="38" name="Group 42"/>
            <p:cNvGrpSpPr/>
            <p:nvPr/>
          </p:nvGrpSpPr>
          <p:grpSpPr>
            <a:xfrm>
              <a:off x="1422400" y="4419600"/>
              <a:ext cx="990600" cy="1422400"/>
              <a:chOff x="1422400" y="4419600"/>
              <a:chExt cx="990600" cy="1422400"/>
            </a:xfrm>
          </p:grpSpPr>
          <p:sp>
            <p:nvSpPr>
              <p:cNvPr id="16" name="Rectangle 7"/>
              <p:cNvSpPr>
                <a:spLocks noChangeArrowheads="1"/>
              </p:cNvSpPr>
              <p:nvPr/>
            </p:nvSpPr>
            <p:spPr bwMode="auto">
              <a:xfrm>
                <a:off x="1422400" y="4419600"/>
                <a:ext cx="990600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435100" y="4432300"/>
                <a:ext cx="6096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2082800" y="4940300"/>
                <a:ext cx="101600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84400" y="5626100"/>
                <a:ext cx="215900" cy="1270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026843" y="5029200"/>
              <a:ext cx="3793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644900" y="4330700"/>
              <a:ext cx="4944532" cy="1511300"/>
              <a:chOff x="3644900" y="4330700"/>
              <a:chExt cx="4944532" cy="1511300"/>
            </a:xfrm>
          </p:grpSpPr>
          <p:sp>
            <p:nvSpPr>
              <p:cNvPr id="7" name="Rectangle 13"/>
              <p:cNvSpPr>
                <a:spLocks noChangeArrowheads="1"/>
              </p:cNvSpPr>
              <p:nvPr/>
            </p:nvSpPr>
            <p:spPr bwMode="auto">
              <a:xfrm>
                <a:off x="74168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14"/>
              <p:cNvSpPr>
                <a:spLocks noChangeArrowheads="1"/>
              </p:cNvSpPr>
              <p:nvPr/>
            </p:nvSpPr>
            <p:spPr bwMode="auto">
              <a:xfrm>
                <a:off x="56007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15"/>
              <p:cNvSpPr>
                <a:spLocks noChangeArrowheads="1"/>
              </p:cNvSpPr>
              <p:nvPr/>
            </p:nvSpPr>
            <p:spPr bwMode="auto">
              <a:xfrm>
                <a:off x="36576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816600" y="4356100"/>
                <a:ext cx="965200" cy="457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7607300" y="4330700"/>
                <a:ext cx="977900" cy="508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3644900" y="4419600"/>
                <a:ext cx="762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6375400" y="4347633"/>
                <a:ext cx="101600" cy="46567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5592232" y="4889500"/>
                <a:ext cx="71967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7416800" y="5638800"/>
                <a:ext cx="50800" cy="1143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8369300" y="4330700"/>
                <a:ext cx="220132" cy="45719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054610" y="4986867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25732" y="4986864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</p:grp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E01676AD-7456-6C45-AC93-617B4E55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F94188B5-5E94-1A43-A998-68447FD4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E08D1B-6551-4C4F-A8AC-1516CE7AEF26}"/>
              </a:ext>
            </a:extLst>
          </p:cNvPr>
          <p:cNvSpPr/>
          <p:nvPr/>
        </p:nvSpPr>
        <p:spPr bwMode="auto">
          <a:xfrm>
            <a:off x="5168899" y="2600325"/>
            <a:ext cx="3554085" cy="382587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944FF2F-6288-384C-B54F-3F6D49CA3A2D}"/>
              </a:ext>
            </a:extLst>
          </p:cNvPr>
          <p:cNvSpPr/>
          <p:nvPr/>
        </p:nvSpPr>
        <p:spPr bwMode="auto">
          <a:xfrm>
            <a:off x="3115645" y="6293908"/>
            <a:ext cx="2314771" cy="557742"/>
          </a:xfrm>
          <a:prstGeom prst="roundRect">
            <a:avLst/>
          </a:prstGeom>
          <a:solidFill>
            <a:srgbClr val="8EFA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Hub scores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B30A134-FA29-A34C-97F7-67D465E305AC}"/>
              </a:ext>
            </a:extLst>
          </p:cNvPr>
          <p:cNvSpPr/>
          <p:nvPr/>
        </p:nvSpPr>
        <p:spPr bwMode="auto">
          <a:xfrm>
            <a:off x="2716114" y="2924387"/>
            <a:ext cx="2314771" cy="851170"/>
          </a:xfrm>
          <a:prstGeom prst="roundRect">
            <a:avLst/>
          </a:prstGeom>
          <a:solidFill>
            <a:srgbClr val="FF26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Authority scores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BF753A-2426-5547-B1F9-F94B2851EEC0}"/>
              </a:ext>
            </a:extLst>
          </p:cNvPr>
          <p:cNvSpPr txBox="1"/>
          <p:nvPr/>
        </p:nvSpPr>
        <p:spPr>
          <a:xfrm>
            <a:off x="2903031" y="1971510"/>
            <a:ext cx="57837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HITS: first singular vector, </a:t>
            </a:r>
            <a:r>
              <a:rPr lang="en-US" dirty="0" err="1">
                <a:solidFill>
                  <a:schemeClr val="tx2"/>
                </a:solidFill>
              </a:rPr>
              <a:t>ie</a:t>
            </a:r>
            <a:r>
              <a:rPr lang="en-US" dirty="0">
                <a:solidFill>
                  <a:schemeClr val="tx2"/>
                </a:solidFill>
              </a:rPr>
              <a:t>, fixates on largest group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D620BC-5959-CD42-A8D3-38D30120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B8BE55-F9F0-6D4F-B1A2-2DD7D881B7F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621" y="3817302"/>
            <a:ext cx="496864" cy="4595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8F12F33-EA50-FA4B-8A9F-1533C243763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210" y="3854359"/>
            <a:ext cx="332490" cy="44332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286C840C-5DB0-124A-9F6C-5CD101D8CE91}"/>
              </a:ext>
            </a:extLst>
          </p:cNvPr>
          <p:cNvSpPr/>
          <p:nvPr/>
        </p:nvSpPr>
        <p:spPr bwMode="auto">
          <a:xfrm>
            <a:off x="4693920" y="3775557"/>
            <a:ext cx="653143" cy="580543"/>
          </a:xfrm>
          <a:prstGeom prst="ellipse">
            <a:avLst/>
          </a:prstGeom>
          <a:noFill/>
          <a:ln w="28575" cap="flat" cmpd="sng" algn="ctr">
            <a:solidFill>
              <a:srgbClr val="FF26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08A7B9-A9DD-6344-92C1-682F18504135}"/>
              </a:ext>
            </a:extLst>
          </p:cNvPr>
          <p:cNvSpPr/>
          <p:nvPr/>
        </p:nvSpPr>
        <p:spPr bwMode="auto">
          <a:xfrm>
            <a:off x="3394528" y="5777131"/>
            <a:ext cx="653143" cy="580543"/>
          </a:xfrm>
          <a:prstGeom prst="ellipse">
            <a:avLst/>
          </a:prstGeom>
          <a:noFill/>
          <a:ln w="28575" cap="flat" cmpd="sng" algn="ctr">
            <a:solidFill>
              <a:srgbClr val="8EFA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30A9D42-F5B9-9741-9CD6-3102D43553C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8" y="4505377"/>
            <a:ext cx="208961" cy="36473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86A5603-68AE-2E4E-9A38-EAD89CFBADFD}"/>
              </a:ext>
            </a:extLst>
          </p:cNvPr>
          <p:cNvSpPr/>
          <p:nvPr/>
        </p:nvSpPr>
        <p:spPr>
          <a:xfrm>
            <a:off x="173893" y="277407"/>
            <a:ext cx="1325387" cy="52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b="1" dirty="0"/>
              <a:t>h</a:t>
            </a:r>
            <a:r>
              <a:rPr lang="en-US" altLang="en-US" sz="1400" dirty="0"/>
              <a:t> = </a:t>
            </a:r>
            <a:r>
              <a:rPr lang="en-US" altLang="en-US" sz="1400" b="1" dirty="0"/>
              <a:t>A</a:t>
            </a:r>
            <a:r>
              <a:rPr lang="en-US" altLang="en-US" sz="1400" dirty="0"/>
              <a:t> </a:t>
            </a:r>
            <a:r>
              <a:rPr lang="en-US" altLang="en-US" sz="1400" b="1" dirty="0"/>
              <a:t>a</a:t>
            </a:r>
          </a:p>
          <a:p>
            <a:r>
              <a:rPr lang="en-US" altLang="en-US" sz="1400" b="1" dirty="0"/>
              <a:t>a</a:t>
            </a:r>
            <a:r>
              <a:rPr lang="en-US" altLang="en-US" sz="1400" dirty="0"/>
              <a:t> = </a:t>
            </a:r>
            <a:r>
              <a:rPr lang="en-US" altLang="en-US" sz="1400" b="1" dirty="0"/>
              <a:t>A</a:t>
            </a:r>
            <a:r>
              <a:rPr lang="en-US" altLang="en-US" sz="1400" baseline="30000" dirty="0"/>
              <a:t>T</a:t>
            </a:r>
            <a:r>
              <a:rPr lang="en-US" altLang="en-US" sz="1400" dirty="0"/>
              <a:t> </a:t>
            </a:r>
            <a:r>
              <a:rPr lang="en-US" altLang="en-US" sz="1400" b="1" dirty="0"/>
              <a:t>h</a:t>
            </a:r>
            <a:endParaRPr lang="en-US" altLang="en-US" sz="1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311339F-77C4-9A41-9F54-B8B8AEA9D101}"/>
              </a:ext>
            </a:extLst>
          </p:cNvPr>
          <p:cNvGrpSpPr>
            <a:grpSpLocks noChangeAspect="1"/>
          </p:cNvGrpSpPr>
          <p:nvPr/>
        </p:nvGrpSpPr>
        <p:grpSpPr>
          <a:xfrm>
            <a:off x="1341158" y="207169"/>
            <a:ext cx="1119188" cy="554831"/>
            <a:chOff x="6219825" y="2014538"/>
            <a:chExt cx="2238375" cy="1109662"/>
          </a:xfrm>
        </p:grpSpPr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BBA0B3E6-C978-9641-ABE3-02BA2ED9B87D}"/>
                </a:ext>
              </a:extLst>
            </p:cNvPr>
            <p:cNvSpPr/>
            <p:nvPr/>
          </p:nvSpPr>
          <p:spPr bwMode="auto">
            <a:xfrm>
              <a:off x="6460339" y="2014538"/>
              <a:ext cx="1997861" cy="778669"/>
            </a:xfrm>
            <a:prstGeom prst="cloud">
              <a:avLst/>
            </a:prstGeom>
            <a:solidFill>
              <a:srgbClr val="7030A0">
                <a:alpha val="45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50" b="1" dirty="0" err="1">
                  <a:solidFill>
                    <a:schemeClr val="bg1"/>
                  </a:solidFill>
                </a:rPr>
                <a:t>Dfn</a:t>
              </a:r>
              <a:r>
                <a:rPr lang="en-US" sz="1050" b="1" dirty="0">
                  <a:solidFill>
                    <a:schemeClr val="bg1"/>
                  </a:solidFill>
                </a:rPr>
                <a:t>: in +4</a:t>
              </a:r>
            </a:p>
          </p:txBody>
        </p:sp>
        <p:sp>
          <p:nvSpPr>
            <p:cNvPr id="54" name="Cloud 53">
              <a:extLst>
                <a:ext uri="{FF2B5EF4-FFF2-40B4-BE49-F238E27FC236}">
                  <a16:creationId xmlns:a16="http://schemas.microsoft.com/office/drawing/2014/main" id="{4EE71CF7-E703-414C-93FD-8625180D902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460339" y="2793207"/>
              <a:ext cx="235735" cy="214312"/>
            </a:xfrm>
            <a:prstGeom prst="cloud">
              <a:avLst/>
            </a:prstGeom>
            <a:solidFill>
              <a:srgbClr val="7030A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loud 54">
              <a:extLst>
                <a:ext uri="{FF2B5EF4-FFF2-40B4-BE49-F238E27FC236}">
                  <a16:creationId xmlns:a16="http://schemas.microsoft.com/office/drawing/2014/main" id="{745A7CCC-E069-6648-82CB-C2EA5C1AF908}"/>
                </a:ext>
              </a:extLst>
            </p:cNvPr>
            <p:cNvSpPr/>
            <p:nvPr/>
          </p:nvSpPr>
          <p:spPr bwMode="auto">
            <a:xfrm>
              <a:off x="6219825" y="2981325"/>
              <a:ext cx="157162" cy="142875"/>
            </a:xfrm>
            <a:prstGeom prst="cloud">
              <a:avLst/>
            </a:prstGeom>
            <a:solidFill>
              <a:srgbClr val="7030A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EB34D0E3-97A2-C343-99FF-21746A8D60A3}"/>
              </a:ext>
            </a:extLst>
          </p:cNvPr>
          <p:cNvSpPr>
            <a:spLocks noChangeAspect="1"/>
          </p:cNvSpPr>
          <p:nvPr/>
        </p:nvSpPr>
        <p:spPr bwMode="auto">
          <a:xfrm>
            <a:off x="948716" y="311150"/>
            <a:ext cx="247650" cy="247650"/>
          </a:xfrm>
          <a:prstGeom prst="ellipse">
            <a:avLst/>
          </a:prstGeom>
          <a:noFill/>
          <a:ln w="28575" cap="flat" cmpd="sng" algn="ctr">
            <a:solidFill>
              <a:srgbClr val="FF26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10D7EE5-A5DF-BE49-92DF-7DA8D33B9BC5}"/>
              </a:ext>
            </a:extLst>
          </p:cNvPr>
          <p:cNvSpPr>
            <a:spLocks noChangeAspect="1"/>
          </p:cNvSpPr>
          <p:nvPr/>
        </p:nvSpPr>
        <p:spPr bwMode="auto">
          <a:xfrm>
            <a:off x="988487" y="540348"/>
            <a:ext cx="247650" cy="247650"/>
          </a:xfrm>
          <a:prstGeom prst="ellipse">
            <a:avLst/>
          </a:prstGeom>
          <a:noFill/>
          <a:ln w="28575" cap="flat" cmpd="sng" algn="ctr">
            <a:solidFill>
              <a:srgbClr val="8EFA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03906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Hidden/latent variable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Compute node importance (HITS)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Block detection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Embedding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4503-207C-824C-A9BD-80A38B36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98E9E2F1-552A-E84A-BB41-A6633DF96850}"/>
              </a:ext>
            </a:extLst>
          </p:cNvPr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850CC7-EA7E-5B40-B0AA-3C8AF050B475}"/>
              </a:ext>
            </a:extLst>
          </p:cNvPr>
          <p:cNvGrpSpPr/>
          <p:nvPr/>
        </p:nvGrpSpPr>
        <p:grpSpPr>
          <a:xfrm>
            <a:off x="1148911" y="4576397"/>
            <a:ext cx="2647950" cy="1465701"/>
            <a:chOff x="6553200" y="1039166"/>
            <a:chExt cx="2103120" cy="1042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439A00-D62D-9E4C-BBB6-D4D75AD5AA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15" name="Group 42">
                <a:extLst>
                  <a:ext uri="{FF2B5EF4-FFF2-40B4-BE49-F238E27FC236}">
                    <a16:creationId xmlns:a16="http://schemas.microsoft.com/office/drawing/2014/main" id="{AD4353D1-5D77-7749-B0C1-EB25D20B49DA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29" name="Rectangle 7">
                  <a:extLst>
                    <a:ext uri="{FF2B5EF4-FFF2-40B4-BE49-F238E27FC236}">
                      <a16:creationId xmlns:a16="http://schemas.microsoft.com/office/drawing/2014/main" id="{E64CBCE4-4012-134A-AAB2-4B632DA42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3606D57-A854-BA4D-80D3-9ED488E15DE8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1508B8-91BD-3E44-9C3B-04D656C6F92D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8CF3A21-1C10-9B44-AE75-7651E071DBAA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3CB8A6-6815-A34D-BDF5-E81CE2C383B1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17" name="Rectangle 13">
                  <a:extLst>
                    <a:ext uri="{FF2B5EF4-FFF2-40B4-BE49-F238E27FC236}">
                      <a16:creationId xmlns:a16="http://schemas.microsoft.com/office/drawing/2014/main" id="{5E48C57A-0BDF-A14D-B5A7-28DBF976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14">
                  <a:extLst>
                    <a:ext uri="{FF2B5EF4-FFF2-40B4-BE49-F238E27FC236}">
                      <a16:creationId xmlns:a16="http://schemas.microsoft.com/office/drawing/2014/main" id="{BEAF729B-2B0C-8F45-B741-63A8C981F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5">
                  <a:extLst>
                    <a:ext uri="{FF2B5EF4-FFF2-40B4-BE49-F238E27FC236}">
                      <a16:creationId xmlns:a16="http://schemas.microsoft.com/office/drawing/2014/main" id="{10904E14-3FF3-EA4A-9714-321AD87A6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0">
                  <a:extLst>
                    <a:ext uri="{FF2B5EF4-FFF2-40B4-BE49-F238E27FC236}">
                      <a16:creationId xmlns:a16="http://schemas.microsoft.com/office/drawing/2014/main" id="{91669C64-C170-DC46-AA2C-D9D61BE79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0">
                  <a:extLst>
                    <a:ext uri="{FF2B5EF4-FFF2-40B4-BE49-F238E27FC236}">
                      <a16:creationId xmlns:a16="http://schemas.microsoft.com/office/drawing/2014/main" id="{2020DD98-F667-6F4A-B235-0440CFC03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0">
                  <a:extLst>
                    <a:ext uri="{FF2B5EF4-FFF2-40B4-BE49-F238E27FC236}">
                      <a16:creationId xmlns:a16="http://schemas.microsoft.com/office/drawing/2014/main" id="{445A9E5A-2D66-5A47-886D-68A96D6FA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BF69AE1-D851-864C-808B-1C9C516F5122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9160417-AECC-FA40-9DD9-1972C39C1410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8432A0A-5E6C-1F49-83B1-ED7D28FADA1E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F98C793-F427-6541-8C69-0EF80D9CE70A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223C0F2-8C44-684A-A501-7B964CC5B12D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669EBFE-94CB-644E-8DDD-65130BB7EA9B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123-3F2B-4843-8DA7-9D92A5123AC7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92414-B76C-0F41-B75D-654041BC4E24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8A417-9726-4C49-8811-365DEA58985F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52433D-E7A0-D047-8278-6A95C1B8C535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3458D0C-74A2-2A4E-8C58-D0A812B5DD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46681">
            <a:off x="7537860" y="4422910"/>
            <a:ext cx="476874" cy="13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8348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(SVD) matrix factorization: finds blocks</a:t>
            </a:r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2FCDC9-0E9B-FA4C-9CA0-BE40D83ED274}"/>
              </a:ext>
            </a:extLst>
          </p:cNvPr>
          <p:cNvGrpSpPr/>
          <p:nvPr/>
        </p:nvGrpSpPr>
        <p:grpSpPr>
          <a:xfrm>
            <a:off x="1422400" y="4330700"/>
            <a:ext cx="7167032" cy="1511300"/>
            <a:chOff x="1422400" y="4330700"/>
            <a:chExt cx="7167032" cy="1511300"/>
          </a:xfrm>
        </p:grpSpPr>
        <p:grpSp>
          <p:nvGrpSpPr>
            <p:cNvPr id="38" name="Group 42"/>
            <p:cNvGrpSpPr/>
            <p:nvPr/>
          </p:nvGrpSpPr>
          <p:grpSpPr>
            <a:xfrm>
              <a:off x="1422400" y="4419600"/>
              <a:ext cx="990600" cy="1422400"/>
              <a:chOff x="1422400" y="4419600"/>
              <a:chExt cx="990600" cy="1422400"/>
            </a:xfrm>
          </p:grpSpPr>
          <p:sp>
            <p:nvSpPr>
              <p:cNvPr id="16" name="Rectangle 7"/>
              <p:cNvSpPr>
                <a:spLocks noChangeArrowheads="1"/>
              </p:cNvSpPr>
              <p:nvPr/>
            </p:nvSpPr>
            <p:spPr bwMode="auto">
              <a:xfrm>
                <a:off x="1422400" y="4419600"/>
                <a:ext cx="990600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435100" y="4432300"/>
                <a:ext cx="6096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2082800" y="4940300"/>
                <a:ext cx="101600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84400" y="5626100"/>
                <a:ext cx="215900" cy="1270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026843" y="5029200"/>
              <a:ext cx="3793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644900" y="4330700"/>
              <a:ext cx="4944532" cy="1511300"/>
              <a:chOff x="3644900" y="4330700"/>
              <a:chExt cx="4944532" cy="1511300"/>
            </a:xfrm>
          </p:grpSpPr>
          <p:sp>
            <p:nvSpPr>
              <p:cNvPr id="7" name="Rectangle 13"/>
              <p:cNvSpPr>
                <a:spLocks noChangeArrowheads="1"/>
              </p:cNvSpPr>
              <p:nvPr/>
            </p:nvSpPr>
            <p:spPr bwMode="auto">
              <a:xfrm>
                <a:off x="74168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14"/>
              <p:cNvSpPr>
                <a:spLocks noChangeArrowheads="1"/>
              </p:cNvSpPr>
              <p:nvPr/>
            </p:nvSpPr>
            <p:spPr bwMode="auto">
              <a:xfrm>
                <a:off x="56007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15"/>
              <p:cNvSpPr>
                <a:spLocks noChangeArrowheads="1"/>
              </p:cNvSpPr>
              <p:nvPr/>
            </p:nvSpPr>
            <p:spPr bwMode="auto">
              <a:xfrm>
                <a:off x="36576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816600" y="4356100"/>
                <a:ext cx="965200" cy="457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7607300" y="4330700"/>
                <a:ext cx="977900" cy="508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3644900" y="4419600"/>
                <a:ext cx="762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6375400" y="4347633"/>
                <a:ext cx="101600" cy="46567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5592232" y="4889500"/>
                <a:ext cx="71967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7416800" y="5638800"/>
                <a:ext cx="50800" cy="1143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8369300" y="4330700"/>
                <a:ext cx="220132" cy="45719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054610" y="4986867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25732" y="4986864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</p:grp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E01676AD-7456-6C45-AC93-617B4E55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F94188B5-5E94-1A43-A998-68447FD4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1DE3A-93E8-084B-B455-4146FD36E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2BF92DE-2B46-BE43-84F1-99C468ED70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621" y="3817302"/>
            <a:ext cx="496864" cy="4595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D29146-7B2A-6C45-9E0C-66892E0AD9B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210" y="3854359"/>
            <a:ext cx="332490" cy="4433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6B04625-AD6B-194B-A862-29969B64F74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8" y="4505377"/>
            <a:ext cx="208961" cy="36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184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Hidden/latent variable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Compute node importance (HITS)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Block detection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Embedding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4503-207C-824C-A9BD-80A38B36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98E9E2F1-552A-E84A-BB41-A6633DF96850}"/>
              </a:ext>
            </a:extLst>
          </p:cNvPr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850CC7-EA7E-5B40-B0AA-3C8AF050B475}"/>
              </a:ext>
            </a:extLst>
          </p:cNvPr>
          <p:cNvGrpSpPr/>
          <p:nvPr/>
        </p:nvGrpSpPr>
        <p:grpSpPr>
          <a:xfrm>
            <a:off x="1148911" y="4576397"/>
            <a:ext cx="2647950" cy="1465701"/>
            <a:chOff x="6553200" y="1039166"/>
            <a:chExt cx="2103120" cy="1042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439A00-D62D-9E4C-BBB6-D4D75AD5AA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15" name="Group 42">
                <a:extLst>
                  <a:ext uri="{FF2B5EF4-FFF2-40B4-BE49-F238E27FC236}">
                    <a16:creationId xmlns:a16="http://schemas.microsoft.com/office/drawing/2014/main" id="{AD4353D1-5D77-7749-B0C1-EB25D20B49DA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29" name="Rectangle 7">
                  <a:extLst>
                    <a:ext uri="{FF2B5EF4-FFF2-40B4-BE49-F238E27FC236}">
                      <a16:creationId xmlns:a16="http://schemas.microsoft.com/office/drawing/2014/main" id="{E64CBCE4-4012-134A-AAB2-4B632DA42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3606D57-A854-BA4D-80D3-9ED488E15DE8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1508B8-91BD-3E44-9C3B-04D656C6F92D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8CF3A21-1C10-9B44-AE75-7651E071DBAA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3CB8A6-6815-A34D-BDF5-E81CE2C383B1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17" name="Rectangle 13">
                  <a:extLst>
                    <a:ext uri="{FF2B5EF4-FFF2-40B4-BE49-F238E27FC236}">
                      <a16:creationId xmlns:a16="http://schemas.microsoft.com/office/drawing/2014/main" id="{5E48C57A-0BDF-A14D-B5A7-28DBF976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14">
                  <a:extLst>
                    <a:ext uri="{FF2B5EF4-FFF2-40B4-BE49-F238E27FC236}">
                      <a16:creationId xmlns:a16="http://schemas.microsoft.com/office/drawing/2014/main" id="{BEAF729B-2B0C-8F45-B741-63A8C981F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5">
                  <a:extLst>
                    <a:ext uri="{FF2B5EF4-FFF2-40B4-BE49-F238E27FC236}">
                      <a16:creationId xmlns:a16="http://schemas.microsoft.com/office/drawing/2014/main" id="{10904E14-3FF3-EA4A-9714-321AD87A6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0">
                  <a:extLst>
                    <a:ext uri="{FF2B5EF4-FFF2-40B4-BE49-F238E27FC236}">
                      <a16:creationId xmlns:a16="http://schemas.microsoft.com/office/drawing/2014/main" id="{91669C64-C170-DC46-AA2C-D9D61BE79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0">
                  <a:extLst>
                    <a:ext uri="{FF2B5EF4-FFF2-40B4-BE49-F238E27FC236}">
                      <a16:creationId xmlns:a16="http://schemas.microsoft.com/office/drawing/2014/main" id="{2020DD98-F667-6F4A-B235-0440CFC03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0">
                  <a:extLst>
                    <a:ext uri="{FF2B5EF4-FFF2-40B4-BE49-F238E27FC236}">
                      <a16:creationId xmlns:a16="http://schemas.microsoft.com/office/drawing/2014/main" id="{445A9E5A-2D66-5A47-886D-68A96D6FA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BF69AE1-D851-864C-808B-1C9C516F5122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9160417-AECC-FA40-9DD9-1972C39C1410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8432A0A-5E6C-1F49-83B1-ED7D28FADA1E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F98C793-F427-6541-8C69-0EF80D9CE70A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223C0F2-8C44-684A-A501-7B964CC5B12D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669EBFE-94CB-644E-8DDD-65130BB7EA9B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123-3F2B-4843-8DA7-9D92A5123AC7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92414-B76C-0F41-B75D-654041BC4E24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8A417-9726-4C49-8811-365DEA58985F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52433D-E7A0-D047-8278-6A95C1B8C535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3458D0C-74A2-2A4E-8C58-D0A812B5DD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46681">
            <a:off x="7537860" y="4422910"/>
            <a:ext cx="476874" cy="13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83148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6AB9-F4F0-404F-8F6F-4D408259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- intuition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ED8C77-11EA-5D4E-8403-A4A816CA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811" y="1922144"/>
            <a:ext cx="6600091" cy="3482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0F610-6AD1-3249-BF69-589B096F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2A01-E274-254B-A7D8-3819684D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0E85D-179E-F244-8F8E-DAE0708A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F3E42-CA98-D747-B054-6CD0FE564274}"/>
              </a:ext>
            </a:extLst>
          </p:cNvPr>
          <p:cNvSpPr txBox="1"/>
          <p:nvPr/>
        </p:nvSpPr>
        <p:spPr>
          <a:xfrm>
            <a:off x="4300916" y="4700588"/>
            <a:ext cx="23519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i="1" dirty="0"/>
              <a:t>#retweets for </a:t>
            </a:r>
            <a:r>
              <a:rPr lang="en-US" sz="1800" i="1" dirty="0" err="1"/>
              <a:t>Byonce</a:t>
            </a:r>
            <a:endParaRPr lang="en-US" sz="18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B2272-3288-7042-A953-E46AAFBD66BB}"/>
              </a:ext>
            </a:extLst>
          </p:cNvPr>
          <p:cNvSpPr txBox="1"/>
          <p:nvPr/>
        </p:nvSpPr>
        <p:spPr>
          <a:xfrm rot="16200000">
            <a:off x="2870008" y="2523452"/>
            <a:ext cx="18133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i="1" dirty="0"/>
              <a:t>#retweets for …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D00842FA-9360-954A-BFD6-2C4FBE910437}"/>
              </a:ext>
            </a:extLst>
          </p:cNvPr>
          <p:cNvSpPr/>
          <p:nvPr/>
        </p:nvSpPr>
        <p:spPr bwMode="auto">
          <a:xfrm>
            <a:off x="157162" y="1172846"/>
            <a:ext cx="8815387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8627BC-3043-E64A-92BF-B3B197EE035D}"/>
              </a:ext>
            </a:extLst>
          </p:cNvPr>
          <p:cNvGrpSpPr/>
          <p:nvPr/>
        </p:nvGrpSpPr>
        <p:grpSpPr>
          <a:xfrm>
            <a:off x="5759884" y="4991953"/>
            <a:ext cx="2103120" cy="1042640"/>
            <a:chOff x="6553200" y="1039166"/>
            <a:chExt cx="2103120" cy="10426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1D54E7-8A13-F741-95C3-B015C73470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17" name="Group 42">
                <a:extLst>
                  <a:ext uri="{FF2B5EF4-FFF2-40B4-BE49-F238E27FC236}">
                    <a16:creationId xmlns:a16="http://schemas.microsoft.com/office/drawing/2014/main" id="{31093EEE-DE58-7B48-BF5B-6A4CBFCF5FC0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31" name="Rectangle 7">
                  <a:extLst>
                    <a:ext uri="{FF2B5EF4-FFF2-40B4-BE49-F238E27FC236}">
                      <a16:creationId xmlns:a16="http://schemas.microsoft.com/office/drawing/2014/main" id="{35003787-42F5-F049-B7BC-1D0EEA4436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00289EE-933C-B94A-9196-BD57E7D27D85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0451AC7-222F-0340-B3A3-ADEBF9CA9DAA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B4662B2-1AEA-BC4D-96C6-AAA7DF235DFE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F69EA8E-3F3B-5D40-94F0-82805A078196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19" name="Rectangle 13">
                  <a:extLst>
                    <a:ext uri="{FF2B5EF4-FFF2-40B4-BE49-F238E27FC236}">
                      <a16:creationId xmlns:a16="http://schemas.microsoft.com/office/drawing/2014/main" id="{DD0A4B5A-E62F-EE4C-8D43-1B73C95177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4">
                  <a:extLst>
                    <a:ext uri="{FF2B5EF4-FFF2-40B4-BE49-F238E27FC236}">
                      <a16:creationId xmlns:a16="http://schemas.microsoft.com/office/drawing/2014/main" id="{04CE5181-2999-D343-9A37-392AA52DE3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5">
                  <a:extLst>
                    <a:ext uri="{FF2B5EF4-FFF2-40B4-BE49-F238E27FC236}">
                      <a16:creationId xmlns:a16="http://schemas.microsoft.com/office/drawing/2014/main" id="{8FA4B4A0-3C25-DB4E-8470-8C504044E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0">
                  <a:extLst>
                    <a:ext uri="{FF2B5EF4-FFF2-40B4-BE49-F238E27FC236}">
                      <a16:creationId xmlns:a16="http://schemas.microsoft.com/office/drawing/2014/main" id="{979D5C8E-1EF3-A04B-8B1F-1D873AF40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10">
                  <a:extLst>
                    <a:ext uri="{FF2B5EF4-FFF2-40B4-BE49-F238E27FC236}">
                      <a16:creationId xmlns:a16="http://schemas.microsoft.com/office/drawing/2014/main" id="{48194EF7-9881-7849-9BBA-1D56FCA7F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Rectangle 10">
                  <a:extLst>
                    <a:ext uri="{FF2B5EF4-FFF2-40B4-BE49-F238E27FC236}">
                      <a16:creationId xmlns:a16="http://schemas.microsoft.com/office/drawing/2014/main" id="{4061829C-2474-6945-8A17-1A94218BD8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6038CA5-9DE5-DB48-9FF0-7D52FECA5651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5A2868C-A5E6-844F-B978-7F8711E6AE27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FD0EC7E-A343-A744-898E-7F4BE018010B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8B5B792-22E5-AE40-8E81-9682CBE85EBB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5A477EB-470A-DB41-9488-E711481E75DA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B752FE6-2D59-764C-B8AC-978EF73F7B93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A9D5C5-E5AD-6B4B-B887-337B54188613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9B4C85-6D58-6641-8AA4-182821D94FEE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230872-B013-2F4A-B656-CCC5FC547344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2E84D1-6A4F-6F42-A17B-45C78803DEAA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2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99B85C80-80E1-A847-9B26-3228AB1B0BFC}"/>
              </a:ext>
            </a:extLst>
          </p:cNvPr>
          <p:cNvSpPr/>
          <p:nvPr/>
        </p:nvSpPr>
        <p:spPr bwMode="auto">
          <a:xfrm>
            <a:off x="6133466" y="5069920"/>
            <a:ext cx="850029" cy="456931"/>
          </a:xfrm>
          <a:prstGeom prst="ellipse">
            <a:avLst/>
          </a:prstGeom>
          <a:noFill/>
          <a:ln w="3175" cap="flat" cmpd="sng" algn="ctr">
            <a:solidFill>
              <a:srgbClr val="FF26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8E540A68-8888-F64B-B835-078916058ED7}"/>
              </a:ext>
            </a:extLst>
          </p:cNvPr>
          <p:cNvSpPr/>
          <p:nvPr/>
        </p:nvSpPr>
        <p:spPr bwMode="auto">
          <a:xfrm>
            <a:off x="4214553" y="4596938"/>
            <a:ext cx="1837112" cy="689957"/>
          </a:xfrm>
          <a:custGeom>
            <a:avLst/>
            <a:gdLst>
              <a:gd name="connsiteX0" fmla="*/ 0 w 1837112"/>
              <a:gd name="connsiteY0" fmla="*/ 0 h 689957"/>
              <a:gd name="connsiteX1" fmla="*/ 723207 w 1837112"/>
              <a:gd name="connsiteY1" fmla="*/ 573578 h 689957"/>
              <a:gd name="connsiteX2" fmla="*/ 1837112 w 1837112"/>
              <a:gd name="connsiteY2" fmla="*/ 689957 h 68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112" h="689957">
                <a:moveTo>
                  <a:pt x="0" y="0"/>
                </a:moveTo>
                <a:cubicBezTo>
                  <a:pt x="208511" y="229292"/>
                  <a:pt x="417022" y="458585"/>
                  <a:pt x="723207" y="573578"/>
                </a:cubicBezTo>
                <a:cubicBezTo>
                  <a:pt x="1029392" y="688571"/>
                  <a:pt x="1433252" y="689264"/>
                  <a:pt x="1837112" y="689957"/>
                </a:cubicBezTo>
              </a:path>
            </a:pathLst>
          </a:custGeom>
          <a:noFill/>
          <a:ln w="3175" cap="flat" cmpd="sng" algn="ctr">
            <a:solidFill>
              <a:srgbClr val="FF2600"/>
            </a:solidFill>
            <a:prstDash val="solid"/>
            <a:round/>
            <a:headEnd type="triangl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9535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Hidden/latent variable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Compute node importance (HITS)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Block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Dimensionality reduction / projection</a:t>
            </a:r>
          </a:p>
          <a:p>
            <a:r>
              <a:rPr lang="en-US" dirty="0"/>
              <a:t>Embedding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4503-207C-824C-A9BD-80A38B36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98E9E2F1-552A-E84A-BB41-A6633DF96850}"/>
              </a:ext>
            </a:extLst>
          </p:cNvPr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850CC7-EA7E-5B40-B0AA-3C8AF050B475}"/>
              </a:ext>
            </a:extLst>
          </p:cNvPr>
          <p:cNvGrpSpPr/>
          <p:nvPr/>
        </p:nvGrpSpPr>
        <p:grpSpPr>
          <a:xfrm>
            <a:off x="1148911" y="4576397"/>
            <a:ext cx="2647950" cy="1465701"/>
            <a:chOff x="6553200" y="1039166"/>
            <a:chExt cx="2103120" cy="1042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439A00-D62D-9E4C-BBB6-D4D75AD5AA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15" name="Group 42">
                <a:extLst>
                  <a:ext uri="{FF2B5EF4-FFF2-40B4-BE49-F238E27FC236}">
                    <a16:creationId xmlns:a16="http://schemas.microsoft.com/office/drawing/2014/main" id="{AD4353D1-5D77-7749-B0C1-EB25D20B49DA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29" name="Rectangle 7">
                  <a:extLst>
                    <a:ext uri="{FF2B5EF4-FFF2-40B4-BE49-F238E27FC236}">
                      <a16:creationId xmlns:a16="http://schemas.microsoft.com/office/drawing/2014/main" id="{E64CBCE4-4012-134A-AAB2-4B632DA42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3606D57-A854-BA4D-80D3-9ED488E15DE8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1508B8-91BD-3E44-9C3B-04D656C6F92D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8CF3A21-1C10-9B44-AE75-7651E071DBAA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3CB8A6-6815-A34D-BDF5-E81CE2C383B1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17" name="Rectangle 13">
                  <a:extLst>
                    <a:ext uri="{FF2B5EF4-FFF2-40B4-BE49-F238E27FC236}">
                      <a16:creationId xmlns:a16="http://schemas.microsoft.com/office/drawing/2014/main" id="{5E48C57A-0BDF-A14D-B5A7-28DBF976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14">
                  <a:extLst>
                    <a:ext uri="{FF2B5EF4-FFF2-40B4-BE49-F238E27FC236}">
                      <a16:creationId xmlns:a16="http://schemas.microsoft.com/office/drawing/2014/main" id="{BEAF729B-2B0C-8F45-B741-63A8C981F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5">
                  <a:extLst>
                    <a:ext uri="{FF2B5EF4-FFF2-40B4-BE49-F238E27FC236}">
                      <a16:creationId xmlns:a16="http://schemas.microsoft.com/office/drawing/2014/main" id="{10904E14-3FF3-EA4A-9714-321AD87A6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0">
                  <a:extLst>
                    <a:ext uri="{FF2B5EF4-FFF2-40B4-BE49-F238E27FC236}">
                      <a16:creationId xmlns:a16="http://schemas.microsoft.com/office/drawing/2014/main" id="{91669C64-C170-DC46-AA2C-D9D61BE79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0">
                  <a:extLst>
                    <a:ext uri="{FF2B5EF4-FFF2-40B4-BE49-F238E27FC236}">
                      <a16:creationId xmlns:a16="http://schemas.microsoft.com/office/drawing/2014/main" id="{2020DD98-F667-6F4A-B235-0440CFC03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0">
                  <a:extLst>
                    <a:ext uri="{FF2B5EF4-FFF2-40B4-BE49-F238E27FC236}">
                      <a16:creationId xmlns:a16="http://schemas.microsoft.com/office/drawing/2014/main" id="{445A9E5A-2D66-5A47-886D-68A96D6FA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BF69AE1-D851-864C-808B-1C9C516F5122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9160417-AECC-FA40-9DD9-1972C39C1410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8432A0A-5E6C-1F49-83B1-ED7D28FADA1E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F98C793-F427-6541-8C69-0EF80D9CE70A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223C0F2-8C44-684A-A501-7B964CC5B12D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669EBFE-94CB-644E-8DDD-65130BB7EA9B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123-3F2B-4843-8DA7-9D92A5123AC7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92414-B76C-0F41-B75D-654041BC4E24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8A417-9726-4C49-8811-365DEA58985F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52433D-E7A0-D047-8278-6A95C1B8C535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49567E9-C772-974F-B00A-C1071B2F95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46681">
            <a:off x="7537860" y="4422910"/>
            <a:ext cx="476874" cy="13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418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5331EBA-9A82-0641-989E-18005BE9EF1A}"/>
              </a:ext>
            </a:extLst>
          </p:cNvPr>
          <p:cNvSpPr/>
          <p:nvPr/>
        </p:nvSpPr>
        <p:spPr bwMode="auto">
          <a:xfrm>
            <a:off x="6274765" y="2952642"/>
            <a:ext cx="2554370" cy="3836441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756620C-46D9-D047-AA83-CE12A3EBF8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038" y="6008280"/>
            <a:ext cx="749027" cy="749027"/>
          </a:xfrm>
          <a:prstGeom prst="rect">
            <a:avLst/>
          </a:prstGeom>
        </p:spPr>
      </p:pic>
      <p:pic>
        <p:nvPicPr>
          <p:cNvPr id="24" name="Picture 2" descr="photo">
            <a:extLst>
              <a:ext uri="{FF2B5EF4-FFF2-40B4-BE49-F238E27FC236}">
                <a16:creationId xmlns:a16="http://schemas.microsoft.com/office/drawing/2014/main" id="{F8EDC52A-B9D0-B541-9A17-416009495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6935" y="6008280"/>
            <a:ext cx="641239" cy="78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9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E01676AD-7456-6C45-AC93-617B4E55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F94188B5-5E94-1A43-A998-68447FD4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E354F-270D-764B-8BB7-20D3198B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33" name="TextBox 21"/>
          <p:cNvSpPr txBox="1">
            <a:spLocks noChangeArrowheads="1"/>
          </p:cNvSpPr>
          <p:nvPr/>
        </p:nvSpPr>
        <p:spPr bwMode="auto">
          <a:xfrm>
            <a:off x="6640283" y="3691180"/>
            <a:ext cx="13561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scores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802045"/>
          </a:xfrm>
        </p:spPr>
        <p:txBody>
          <a:bodyPr/>
          <a:lstStyle/>
          <a:p>
            <a:r>
              <a:rPr lang="en-US" dirty="0"/>
              <a:t>SVD compression is a linear </a:t>
            </a:r>
            <a:r>
              <a:rPr lang="en-US" b="1" dirty="0" err="1"/>
              <a:t>autoencoder</a:t>
            </a:r>
            <a:endParaRPr lang="en-US" b="1" dirty="0"/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460999" y="2688571"/>
            <a:ext cx="990600" cy="142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0"/>
          <p:cNvSpPr txBox="1">
            <a:spLocks noChangeArrowheads="1"/>
          </p:cNvSpPr>
          <p:nvPr/>
        </p:nvSpPr>
        <p:spPr bwMode="auto">
          <a:xfrm>
            <a:off x="556499" y="2841692"/>
            <a:ext cx="99171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8" name="TextBox 21"/>
          <p:cNvSpPr txBox="1">
            <a:spLocks noChangeArrowheads="1"/>
          </p:cNvSpPr>
          <p:nvPr/>
        </p:nvSpPr>
        <p:spPr bwMode="auto">
          <a:xfrm>
            <a:off x="1256196" y="2212778"/>
            <a:ext cx="142395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M idols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1501652" y="2879025"/>
            <a:ext cx="909294" cy="961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otched Right Arrow 14"/>
          <p:cNvSpPr/>
          <p:nvPr/>
        </p:nvSpPr>
        <p:spPr bwMode="auto">
          <a:xfrm>
            <a:off x="2750991" y="2802988"/>
            <a:ext cx="975520" cy="245742"/>
          </a:xfrm>
          <a:prstGeom prst="notchedRightArrow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5564856" y="3848488"/>
            <a:ext cx="985838" cy="202577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4387776" y="2813126"/>
            <a:ext cx="3318933" cy="205665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1"/>
              <p:cNvSpPr txBox="1">
                <a:spLocks noChangeArrowheads="1"/>
              </p:cNvSpPr>
              <p:nvPr/>
            </p:nvSpPr>
            <p:spPr bwMode="auto">
              <a:xfrm>
                <a:off x="4529665" y="5211769"/>
                <a:ext cx="3318933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/>
                  <a:t>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(M dim)</a:t>
                </a:r>
              </a:p>
            </p:txBody>
          </p:sp>
        </mc:Choice>
        <mc:Fallback xmlns="">
          <p:sp>
            <p:nvSpPr>
              <p:cNvPr id="34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9665" y="5211769"/>
                <a:ext cx="3318933" cy="492443"/>
              </a:xfrm>
              <a:prstGeom prst="rect">
                <a:avLst/>
              </a:prstGeom>
              <a:blipFill>
                <a:blip r:embed="rId2"/>
                <a:stretch>
                  <a:fillRect t="-10256" b="-2820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4389275" y="5022933"/>
            <a:ext cx="3318933" cy="205665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21"/>
              <p:cNvSpPr txBox="1">
                <a:spLocks noChangeArrowheads="1"/>
              </p:cNvSpPr>
              <p:nvPr/>
            </p:nvSpPr>
            <p:spPr bwMode="auto">
              <a:xfrm>
                <a:off x="4551792" y="2300927"/>
                <a:ext cx="3078654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/>
                  <a:t>reconstructed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1792" y="2300927"/>
                <a:ext cx="3078654" cy="492443"/>
              </a:xfrm>
              <a:prstGeom prst="rect">
                <a:avLst/>
              </a:prstGeom>
              <a:blipFill>
                <a:blip r:embed="rId3"/>
                <a:stretch>
                  <a:fillRect l="-2574" t="-11111" b="-3086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endCxn id="58" idx="0"/>
          </p:cNvCxnSpPr>
          <p:nvPr/>
        </p:nvCxnSpPr>
        <p:spPr bwMode="auto">
          <a:xfrm>
            <a:off x="4707718" y="3126433"/>
            <a:ext cx="1027570" cy="72205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</p:cxnSp>
      <p:cxnSp>
        <p:nvCxnSpPr>
          <p:cNvPr id="51" name="Straight Arrow Connector 50"/>
          <p:cNvCxnSpPr>
            <a:endCxn id="59" idx="0"/>
          </p:cNvCxnSpPr>
          <p:nvPr/>
        </p:nvCxnSpPr>
        <p:spPr bwMode="auto">
          <a:xfrm flipH="1">
            <a:off x="6386815" y="3126433"/>
            <a:ext cx="1026138" cy="7230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</p:cxnSp>
      <p:cxnSp>
        <p:nvCxnSpPr>
          <p:cNvPr id="52" name="Straight Arrow Connector 51"/>
          <p:cNvCxnSpPr>
            <a:endCxn id="27" idx="0"/>
          </p:cNvCxnSpPr>
          <p:nvPr/>
        </p:nvCxnSpPr>
        <p:spPr bwMode="auto">
          <a:xfrm>
            <a:off x="4851967" y="3107454"/>
            <a:ext cx="1205808" cy="7410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</p:cxnSp>
      <p:sp>
        <p:nvSpPr>
          <p:cNvPr id="53" name="TextBox 21"/>
          <p:cNvSpPr txBox="1">
            <a:spLocks noChangeArrowheads="1"/>
          </p:cNvSpPr>
          <p:nvPr/>
        </p:nvSpPr>
        <p:spPr bwMode="auto">
          <a:xfrm>
            <a:off x="5503242" y="2991317"/>
            <a:ext cx="158160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4" name="Straight Arrow Connector 53"/>
          <p:cNvCxnSpPr/>
          <p:nvPr/>
        </p:nvCxnSpPr>
        <p:spPr bwMode="auto">
          <a:xfrm flipH="1">
            <a:off x="4681694" y="4109156"/>
            <a:ext cx="985328" cy="7591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6434667" y="4114800"/>
            <a:ext cx="1011392" cy="77925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</p:cxnSp>
      <p:sp>
        <p:nvSpPr>
          <p:cNvPr id="56" name="TextBox 21"/>
          <p:cNvSpPr txBox="1">
            <a:spLocks noChangeArrowheads="1"/>
          </p:cNvSpPr>
          <p:nvPr/>
        </p:nvSpPr>
        <p:spPr bwMode="auto">
          <a:xfrm>
            <a:off x="5300319" y="4252447"/>
            <a:ext cx="158160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/>
          <p:cNvCxnSpPr/>
          <p:nvPr/>
        </p:nvCxnSpPr>
        <p:spPr bwMode="auto">
          <a:xfrm flipH="1">
            <a:off x="4837289" y="4148667"/>
            <a:ext cx="1207912" cy="69426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med" len="med"/>
          </a:ln>
        </p:spPr>
      </p:cxnSp>
      <p:sp>
        <p:nvSpPr>
          <p:cNvPr id="58" name="Rectangle 57"/>
          <p:cNvSpPr/>
          <p:nvPr/>
        </p:nvSpPr>
        <p:spPr bwMode="auto">
          <a:xfrm>
            <a:off x="5560592" y="3848489"/>
            <a:ext cx="349392" cy="20180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 bwMode="auto">
          <a:xfrm>
            <a:off x="6220429" y="3849511"/>
            <a:ext cx="332771" cy="20078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22AAC-10A3-1C4D-8F2B-3FEA15C028D5}"/>
              </a:ext>
            </a:extLst>
          </p:cNvPr>
          <p:cNvSpPr txBox="1"/>
          <p:nvPr/>
        </p:nvSpPr>
        <p:spPr>
          <a:xfrm>
            <a:off x="-3" y="5958655"/>
            <a:ext cx="9144003" cy="892552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Independent Component </a:t>
            </a:r>
            <a:r>
              <a:rPr lang="en-US" i="1" dirty="0" err="1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Analysis,</a:t>
            </a:r>
            <a:r>
              <a:rPr lang="en-US" dirty="0" err="1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Aapo</a:t>
            </a:r>
            <a:r>
              <a:rPr lang="en-US" dirty="0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Hyvarinen</a:t>
            </a:r>
            <a:r>
              <a:rPr lang="en-US" dirty="0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Erkki</a:t>
            </a:r>
            <a:r>
              <a:rPr lang="en-US" dirty="0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Oja</a:t>
            </a:r>
            <a:r>
              <a:rPr lang="en-US" dirty="0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, and </a:t>
            </a:r>
            <a:r>
              <a:rPr lang="en-US" dirty="0" err="1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Juha</a:t>
            </a:r>
            <a:r>
              <a:rPr lang="en-US" dirty="0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Karhunen</a:t>
            </a:r>
            <a:r>
              <a:rPr lang="en-US" dirty="0">
                <a:solidFill>
                  <a:schemeClr val="bg1"/>
                </a:solidFill>
                <a:highlight>
                  <a:srgbClr val="FF9300"/>
                </a:highlight>
                <a:latin typeface="+mn-lt"/>
              </a:rPr>
              <a:t> (Wiley, 2001) – sec 6.2.4, p. 136.</a:t>
            </a:r>
          </a:p>
        </p:txBody>
      </p:sp>
    </p:spTree>
    <p:extLst>
      <p:ext uri="{BB962C8B-B14F-4D97-AF65-F5344CB8AC3E}">
        <p14:creationId xmlns:p14="http://schemas.microsoft.com/office/powerpoint/2010/main" val="2978867382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Hidden/latent variable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Compute node importance (HITS)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Block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Dimensionality reduction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Embedding (linear)</a:t>
            </a:r>
          </a:p>
          <a:p>
            <a:pPr lvl="1"/>
            <a:r>
              <a:rPr lang="en-US" dirty="0"/>
              <a:t>SVD is a special case of ’deep neural net’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4503-207C-824C-A9BD-80A38B36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98E9E2F1-552A-E84A-BB41-A6633DF96850}"/>
              </a:ext>
            </a:extLst>
          </p:cNvPr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850CC7-EA7E-5B40-B0AA-3C8AF050B475}"/>
              </a:ext>
            </a:extLst>
          </p:cNvPr>
          <p:cNvGrpSpPr/>
          <p:nvPr/>
        </p:nvGrpSpPr>
        <p:grpSpPr>
          <a:xfrm>
            <a:off x="1383037" y="4808638"/>
            <a:ext cx="2647950" cy="1465701"/>
            <a:chOff x="6553200" y="1039166"/>
            <a:chExt cx="2103120" cy="1042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439A00-D62D-9E4C-BBB6-D4D75AD5AA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15" name="Group 42">
                <a:extLst>
                  <a:ext uri="{FF2B5EF4-FFF2-40B4-BE49-F238E27FC236}">
                    <a16:creationId xmlns:a16="http://schemas.microsoft.com/office/drawing/2014/main" id="{AD4353D1-5D77-7749-B0C1-EB25D20B49DA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29" name="Rectangle 7">
                  <a:extLst>
                    <a:ext uri="{FF2B5EF4-FFF2-40B4-BE49-F238E27FC236}">
                      <a16:creationId xmlns:a16="http://schemas.microsoft.com/office/drawing/2014/main" id="{E64CBCE4-4012-134A-AAB2-4B632DA42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3606D57-A854-BA4D-80D3-9ED488E15DE8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1508B8-91BD-3E44-9C3B-04D656C6F92D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8CF3A21-1C10-9B44-AE75-7651E071DBAA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3CB8A6-6815-A34D-BDF5-E81CE2C383B1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17" name="Rectangle 13">
                  <a:extLst>
                    <a:ext uri="{FF2B5EF4-FFF2-40B4-BE49-F238E27FC236}">
                      <a16:creationId xmlns:a16="http://schemas.microsoft.com/office/drawing/2014/main" id="{5E48C57A-0BDF-A14D-B5A7-28DBF976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14">
                  <a:extLst>
                    <a:ext uri="{FF2B5EF4-FFF2-40B4-BE49-F238E27FC236}">
                      <a16:creationId xmlns:a16="http://schemas.microsoft.com/office/drawing/2014/main" id="{BEAF729B-2B0C-8F45-B741-63A8C981F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5">
                  <a:extLst>
                    <a:ext uri="{FF2B5EF4-FFF2-40B4-BE49-F238E27FC236}">
                      <a16:creationId xmlns:a16="http://schemas.microsoft.com/office/drawing/2014/main" id="{10904E14-3FF3-EA4A-9714-321AD87A6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0">
                  <a:extLst>
                    <a:ext uri="{FF2B5EF4-FFF2-40B4-BE49-F238E27FC236}">
                      <a16:creationId xmlns:a16="http://schemas.microsoft.com/office/drawing/2014/main" id="{91669C64-C170-DC46-AA2C-D9D61BE79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0">
                  <a:extLst>
                    <a:ext uri="{FF2B5EF4-FFF2-40B4-BE49-F238E27FC236}">
                      <a16:creationId xmlns:a16="http://schemas.microsoft.com/office/drawing/2014/main" id="{2020DD98-F667-6F4A-B235-0440CFC03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0">
                  <a:extLst>
                    <a:ext uri="{FF2B5EF4-FFF2-40B4-BE49-F238E27FC236}">
                      <a16:creationId xmlns:a16="http://schemas.microsoft.com/office/drawing/2014/main" id="{445A9E5A-2D66-5A47-886D-68A96D6FA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BF69AE1-D851-864C-808B-1C9C516F5122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9160417-AECC-FA40-9DD9-1972C39C1410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8432A0A-5E6C-1F49-83B1-ED7D28FADA1E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F98C793-F427-6541-8C69-0EF80D9CE70A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223C0F2-8C44-684A-A501-7B964CC5B12D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669EBFE-94CB-644E-8DDD-65130BB7EA9B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123-3F2B-4843-8DA7-9D92A5123AC7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92414-B76C-0F41-B75D-654041BC4E24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8A417-9726-4C49-8811-365DEA58985F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52433D-E7A0-D047-8278-6A95C1B8C535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631102" y="2887093"/>
            <a:ext cx="1628317" cy="1107510"/>
            <a:chOff x="4387776" y="2813126"/>
            <a:chExt cx="3320432" cy="2415472"/>
          </a:xfrm>
        </p:grpSpPr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5555822" y="3814637"/>
              <a:ext cx="985838" cy="29633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7"/>
            <p:cNvSpPr>
              <a:spLocks noChangeArrowheads="1"/>
            </p:cNvSpPr>
            <p:nvPr/>
          </p:nvSpPr>
          <p:spPr bwMode="auto">
            <a:xfrm>
              <a:off x="4387776" y="2813126"/>
              <a:ext cx="3318933" cy="205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4389275" y="5022933"/>
              <a:ext cx="3318933" cy="205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>
              <a:off x="4756639" y="3081245"/>
              <a:ext cx="959469" cy="6357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H="1">
              <a:off x="6368479" y="3094981"/>
              <a:ext cx="1032933" cy="6301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01011" y="3217244"/>
              <a:ext cx="888067" cy="487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H="1">
              <a:off x="4656416" y="4240630"/>
              <a:ext cx="1032933" cy="6301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486590" y="4258325"/>
              <a:ext cx="959469" cy="6357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4" name="Straight Arrow Connector 53"/>
            <p:cNvCxnSpPr/>
            <p:nvPr/>
          </p:nvCxnSpPr>
          <p:spPr bwMode="auto">
            <a:xfrm flipH="1">
              <a:off x="4842933" y="4255240"/>
              <a:ext cx="1246145" cy="5846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204C6B69-8F00-9248-B905-671BA95E05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46681">
            <a:off x="7640066" y="4740324"/>
            <a:ext cx="381639" cy="109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4164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FC74-84E8-C641-B710-A1F7F782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PoA</a:t>
            </a:r>
            <a:r>
              <a:rPr lang="en-US" dirty="0"/>
              <a:t> talk on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599DE-05F1-A446-BC23-F6EECE055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8140566" cy="46482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broadcast.amazon.com</a:t>
            </a:r>
            <a:r>
              <a:rPr lang="en-US" dirty="0">
                <a:hlinkClick r:id="rId2"/>
              </a:rPr>
              <a:t>/videos/141770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D79CF-330E-4E49-9A42-605F56F7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5C51A-D5E4-404B-A758-DBB19930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ABB4A-E5A0-4549-BF20-23028231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77D7FF-C8A7-BE4C-B383-9A1BD00159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04" y="2666197"/>
            <a:ext cx="7191407" cy="18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18873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346" name="Rectangle 2">
            <a:extLst>
              <a:ext uri="{FF2B5EF4-FFF2-40B4-BE49-F238E27FC236}">
                <a16:creationId xmlns:a16="http://schemas.microsoft.com/office/drawing/2014/main" id="{BC2C2DE7-B129-5F46-B4D9-29C4DFA1E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Node importance - Motivation:</a:t>
            </a:r>
          </a:p>
        </p:txBody>
      </p:sp>
      <p:sp>
        <p:nvSpPr>
          <p:cNvPr id="1465347" name="Rectangle 3">
            <a:extLst>
              <a:ext uri="{FF2B5EF4-FFF2-40B4-BE49-F238E27FC236}">
                <a16:creationId xmlns:a16="http://schemas.microsoft.com/office/drawing/2014/main" id="{126EFB48-F11D-AB4D-8878-F0FA9CF818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Given a graph (</a:t>
            </a:r>
            <a:r>
              <a:rPr lang="en-US" altLang="en-US" dirty="0" err="1"/>
              <a:t>eg.</a:t>
            </a:r>
            <a:r>
              <a:rPr lang="en-US" altLang="en-US" dirty="0"/>
              <a:t>, web pages containing the desirable query word)</a:t>
            </a:r>
          </a:p>
          <a:p>
            <a:r>
              <a:rPr lang="en-US" altLang="en-US" dirty="0"/>
              <a:t>Q1: Which node is the most important?</a:t>
            </a:r>
          </a:p>
          <a:p>
            <a:pPr lvl="1"/>
            <a:r>
              <a:rPr lang="en-US" altLang="en-US" b="1" dirty="0"/>
              <a:t>PageRank (PR = RWR)</a:t>
            </a:r>
            <a:r>
              <a:rPr lang="en-US" altLang="en-US" dirty="0"/>
              <a:t>, HITS</a:t>
            </a:r>
          </a:p>
          <a:p>
            <a:r>
              <a:rPr lang="en-US" altLang="en-US" dirty="0"/>
              <a:t>Q2: How close is node ‘A’ to node ‘B’?</a:t>
            </a:r>
          </a:p>
          <a:p>
            <a:pPr lvl="1"/>
            <a:r>
              <a:rPr lang="en-US" altLang="en-US" b="1" dirty="0"/>
              <a:t>Personalized</a:t>
            </a:r>
            <a:r>
              <a:rPr lang="en-US" altLang="en-US" dirty="0"/>
              <a:t> P.R. 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57F3CC9D-E573-8E44-990C-489CE0BA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290654-1CBB-DC49-ADEC-5DCEBD86B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4372B42-36AF-0942-BC49-2FDE1C8A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3ABF6-3720-DB46-BB41-0FA391018AC7}" type="slidenum">
              <a:rPr lang="en-US" altLang="en-US" smtClean="0"/>
              <a:pPr/>
              <a:t>93</a:t>
            </a:fld>
            <a:endParaRPr lang="en-US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9E8E87-D1FB-684C-9E45-F4B695BFB7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381" y="785695"/>
            <a:ext cx="1194619" cy="101940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86AFBFE-C5D6-FE4A-BA49-060991987EB7}"/>
              </a:ext>
            </a:extLst>
          </p:cNvPr>
          <p:cNvGrpSpPr/>
          <p:nvPr/>
        </p:nvGrpSpPr>
        <p:grpSpPr>
          <a:xfrm>
            <a:off x="2667000" y="4876800"/>
            <a:ext cx="2590800" cy="1219200"/>
            <a:chOff x="2667000" y="4876800"/>
            <a:chExt cx="2590800" cy="1219200"/>
          </a:xfrm>
        </p:grpSpPr>
        <p:sp>
          <p:nvSpPr>
            <p:cNvPr id="37" name="Oval 4">
              <a:extLst>
                <a:ext uri="{FF2B5EF4-FFF2-40B4-BE49-F238E27FC236}">
                  <a16:creationId xmlns:a16="http://schemas.microsoft.com/office/drawing/2014/main" id="{8FF951AA-3A41-7A41-B6AE-3296876C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5715000"/>
              <a:ext cx="228600" cy="2286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F238EF86-3093-C945-9578-6B424B44C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5029200"/>
              <a:ext cx="228600" cy="2286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8C0E0049-CD5D-3F44-A7FF-7242F403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4953000"/>
              <a:ext cx="228600" cy="2286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9F9E78A0-F789-7B4E-9024-563246313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5867400"/>
              <a:ext cx="228600" cy="2286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17970E20-F04F-B644-811F-E9F246518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876800"/>
              <a:ext cx="228600" cy="2286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ED6CE409-4825-A74E-929F-B2F79CDA0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5867400"/>
              <a:ext cx="228600" cy="2286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10">
              <a:extLst>
                <a:ext uri="{FF2B5EF4-FFF2-40B4-BE49-F238E27FC236}">
                  <a16:creationId xmlns:a16="http://schemas.microsoft.com/office/drawing/2014/main" id="{077ABF7E-51A2-9944-8629-FC96E1166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029200"/>
              <a:ext cx="228600" cy="2286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  <a:headEnd type="none" w="sm" len="sm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4" name="AutoShape 11">
              <a:extLst>
                <a:ext uri="{FF2B5EF4-FFF2-40B4-BE49-F238E27FC236}">
                  <a16:creationId xmlns:a16="http://schemas.microsoft.com/office/drawing/2014/main" id="{B6339A30-D06D-2E47-830E-1D76DA12AD9F}"/>
                </a:ext>
              </a:extLst>
            </p:cNvPr>
            <p:cNvCxnSpPr>
              <a:cxnSpLocks noChangeShapeType="1"/>
              <a:stCxn id="39" idx="6"/>
              <a:endCxn id="38" idx="2"/>
            </p:cNvCxnSpPr>
            <p:nvPr/>
          </p:nvCxnSpPr>
          <p:spPr bwMode="auto">
            <a:xfrm>
              <a:off x="3894138" y="5067300"/>
              <a:ext cx="441325" cy="762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12">
              <a:extLst>
                <a:ext uri="{FF2B5EF4-FFF2-40B4-BE49-F238E27FC236}">
                  <a16:creationId xmlns:a16="http://schemas.microsoft.com/office/drawing/2014/main" id="{EE6F865D-133A-C040-94C6-0BEC0D38C0C1}"/>
                </a:ext>
              </a:extLst>
            </p:cNvPr>
            <p:cNvCxnSpPr>
              <a:cxnSpLocks noChangeShapeType="1"/>
              <a:stCxn id="42" idx="6"/>
              <a:endCxn id="38" idx="3"/>
            </p:cNvCxnSpPr>
            <p:nvPr/>
          </p:nvCxnSpPr>
          <p:spPr bwMode="auto">
            <a:xfrm flipV="1">
              <a:off x="3970338" y="5232400"/>
              <a:ext cx="406400" cy="7493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3">
              <a:extLst>
                <a:ext uri="{FF2B5EF4-FFF2-40B4-BE49-F238E27FC236}">
                  <a16:creationId xmlns:a16="http://schemas.microsoft.com/office/drawing/2014/main" id="{23AD8583-B326-A746-9644-4C65B255FD9F}"/>
                </a:ext>
              </a:extLst>
            </p:cNvPr>
            <p:cNvCxnSpPr>
              <a:cxnSpLocks noChangeShapeType="1"/>
              <a:stCxn id="42" idx="6"/>
              <a:endCxn id="40" idx="2"/>
            </p:cNvCxnSpPr>
            <p:nvPr/>
          </p:nvCxnSpPr>
          <p:spPr bwMode="auto">
            <a:xfrm>
              <a:off x="3970338" y="5981700"/>
              <a:ext cx="746125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14">
              <a:extLst>
                <a:ext uri="{FF2B5EF4-FFF2-40B4-BE49-F238E27FC236}">
                  <a16:creationId xmlns:a16="http://schemas.microsoft.com/office/drawing/2014/main" id="{BD3F9577-3B26-924F-AC09-A8F8F5A92A64}"/>
                </a:ext>
              </a:extLst>
            </p:cNvPr>
            <p:cNvCxnSpPr>
              <a:cxnSpLocks noChangeShapeType="1"/>
              <a:stCxn id="38" idx="6"/>
              <a:endCxn id="41" idx="2"/>
            </p:cNvCxnSpPr>
            <p:nvPr/>
          </p:nvCxnSpPr>
          <p:spPr bwMode="auto">
            <a:xfrm flipV="1">
              <a:off x="4579938" y="4991100"/>
              <a:ext cx="441325" cy="1524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15">
              <a:extLst>
                <a:ext uri="{FF2B5EF4-FFF2-40B4-BE49-F238E27FC236}">
                  <a16:creationId xmlns:a16="http://schemas.microsoft.com/office/drawing/2014/main" id="{C38CC660-30A2-1D4E-8C10-1FD502968C16}"/>
                </a:ext>
              </a:extLst>
            </p:cNvPr>
            <p:cNvCxnSpPr>
              <a:cxnSpLocks noChangeShapeType="1"/>
              <a:stCxn id="43" idx="6"/>
              <a:endCxn id="39" idx="2"/>
            </p:cNvCxnSpPr>
            <p:nvPr/>
          </p:nvCxnSpPr>
          <p:spPr bwMode="auto">
            <a:xfrm flipV="1">
              <a:off x="2903538" y="5067300"/>
              <a:ext cx="746125" cy="762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16">
              <a:extLst>
                <a:ext uri="{FF2B5EF4-FFF2-40B4-BE49-F238E27FC236}">
                  <a16:creationId xmlns:a16="http://schemas.microsoft.com/office/drawing/2014/main" id="{62CE28B8-34A4-E447-8EFC-F3F62ECA002E}"/>
                </a:ext>
              </a:extLst>
            </p:cNvPr>
            <p:cNvCxnSpPr>
              <a:cxnSpLocks noChangeShapeType="1"/>
              <a:stCxn id="37" idx="7"/>
              <a:endCxn id="39" idx="3"/>
            </p:cNvCxnSpPr>
            <p:nvPr/>
          </p:nvCxnSpPr>
          <p:spPr bwMode="auto">
            <a:xfrm flipV="1">
              <a:off x="3014663" y="5156200"/>
              <a:ext cx="676275" cy="58420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62348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Hidden/latent variable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Compute node importance (HITS)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Block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Dimensionality reduction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Embedding (linear)</a:t>
            </a:r>
          </a:p>
          <a:p>
            <a:pPr lvl="1"/>
            <a:r>
              <a:rPr lang="en-US" dirty="0"/>
              <a:t>SVD is a special case of ’deep neural net’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4503-207C-824C-A9BD-80A38B36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850CC7-EA7E-5B40-B0AA-3C8AF050B475}"/>
              </a:ext>
            </a:extLst>
          </p:cNvPr>
          <p:cNvGrpSpPr/>
          <p:nvPr/>
        </p:nvGrpSpPr>
        <p:grpSpPr>
          <a:xfrm>
            <a:off x="1383037" y="4808638"/>
            <a:ext cx="2647950" cy="1465701"/>
            <a:chOff x="6553200" y="1039166"/>
            <a:chExt cx="2103120" cy="1042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439A00-D62D-9E4C-BBB6-D4D75AD5AA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15" name="Group 42">
                <a:extLst>
                  <a:ext uri="{FF2B5EF4-FFF2-40B4-BE49-F238E27FC236}">
                    <a16:creationId xmlns:a16="http://schemas.microsoft.com/office/drawing/2014/main" id="{AD4353D1-5D77-7749-B0C1-EB25D20B49DA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29" name="Rectangle 7">
                  <a:extLst>
                    <a:ext uri="{FF2B5EF4-FFF2-40B4-BE49-F238E27FC236}">
                      <a16:creationId xmlns:a16="http://schemas.microsoft.com/office/drawing/2014/main" id="{E64CBCE4-4012-134A-AAB2-4B632DA42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3606D57-A854-BA4D-80D3-9ED488E15DE8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1508B8-91BD-3E44-9C3B-04D656C6F92D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8CF3A21-1C10-9B44-AE75-7651E071DBAA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3CB8A6-6815-A34D-BDF5-E81CE2C383B1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17" name="Rectangle 13">
                  <a:extLst>
                    <a:ext uri="{FF2B5EF4-FFF2-40B4-BE49-F238E27FC236}">
                      <a16:creationId xmlns:a16="http://schemas.microsoft.com/office/drawing/2014/main" id="{5E48C57A-0BDF-A14D-B5A7-28DBF976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14">
                  <a:extLst>
                    <a:ext uri="{FF2B5EF4-FFF2-40B4-BE49-F238E27FC236}">
                      <a16:creationId xmlns:a16="http://schemas.microsoft.com/office/drawing/2014/main" id="{BEAF729B-2B0C-8F45-B741-63A8C981F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5">
                  <a:extLst>
                    <a:ext uri="{FF2B5EF4-FFF2-40B4-BE49-F238E27FC236}">
                      <a16:creationId xmlns:a16="http://schemas.microsoft.com/office/drawing/2014/main" id="{10904E14-3FF3-EA4A-9714-321AD87A6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0">
                  <a:extLst>
                    <a:ext uri="{FF2B5EF4-FFF2-40B4-BE49-F238E27FC236}">
                      <a16:creationId xmlns:a16="http://schemas.microsoft.com/office/drawing/2014/main" id="{91669C64-C170-DC46-AA2C-D9D61BE79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0">
                  <a:extLst>
                    <a:ext uri="{FF2B5EF4-FFF2-40B4-BE49-F238E27FC236}">
                      <a16:creationId xmlns:a16="http://schemas.microsoft.com/office/drawing/2014/main" id="{2020DD98-F667-6F4A-B235-0440CFC03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0">
                  <a:extLst>
                    <a:ext uri="{FF2B5EF4-FFF2-40B4-BE49-F238E27FC236}">
                      <a16:creationId xmlns:a16="http://schemas.microsoft.com/office/drawing/2014/main" id="{445A9E5A-2D66-5A47-886D-68A96D6FA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BF69AE1-D851-864C-808B-1C9C516F5122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9160417-AECC-FA40-9DD9-1972C39C1410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8432A0A-5E6C-1F49-83B1-ED7D28FADA1E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F98C793-F427-6541-8C69-0EF80D9CE70A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223C0F2-8C44-684A-A501-7B964CC5B12D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669EBFE-94CB-644E-8DDD-65130BB7EA9B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123-3F2B-4843-8DA7-9D92A5123AC7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92414-B76C-0F41-B75D-654041BC4E24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8A417-9726-4C49-8811-365DEA58985F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52433D-E7A0-D047-8278-6A95C1B8C535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888A36AF-B24A-2F48-B5E1-DF6AA8D7B1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381" y="785695"/>
            <a:ext cx="1194619" cy="10194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46681">
            <a:off x="8122462" y="4607735"/>
            <a:ext cx="476874" cy="1366837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631102" y="2887093"/>
            <a:ext cx="1628317" cy="1107510"/>
            <a:chOff x="4387776" y="2813126"/>
            <a:chExt cx="3320432" cy="2415472"/>
          </a:xfrm>
        </p:grpSpPr>
        <p:sp>
          <p:nvSpPr>
            <p:cNvPr id="47" name="Rectangle 7"/>
            <p:cNvSpPr>
              <a:spLocks noChangeArrowheads="1"/>
            </p:cNvSpPr>
            <p:nvPr/>
          </p:nvSpPr>
          <p:spPr bwMode="auto">
            <a:xfrm>
              <a:off x="5555822" y="3814637"/>
              <a:ext cx="985838" cy="29633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4387776" y="2813126"/>
              <a:ext cx="3318933" cy="205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4389275" y="5022933"/>
              <a:ext cx="3318933" cy="205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>
              <a:off x="4756639" y="3081245"/>
              <a:ext cx="959469" cy="6357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H="1">
              <a:off x="6368479" y="3094981"/>
              <a:ext cx="1032933" cy="6301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201011" y="3217244"/>
              <a:ext cx="888067" cy="487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H="1">
              <a:off x="4656416" y="4240630"/>
              <a:ext cx="1032933" cy="6301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6486590" y="4258325"/>
              <a:ext cx="959469" cy="6357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5" name="Straight Arrow Connector 54"/>
            <p:cNvCxnSpPr/>
            <p:nvPr/>
          </p:nvCxnSpPr>
          <p:spPr bwMode="auto">
            <a:xfrm flipH="1">
              <a:off x="4842933" y="4255240"/>
              <a:ext cx="1246145" cy="5846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90126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Hidden/latent variable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Compute node importance (HITS)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Block detection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Dimensionality reduction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Embedding (linear)</a:t>
            </a:r>
          </a:p>
          <a:p>
            <a:pPr lvl="1"/>
            <a:r>
              <a:rPr lang="en-US" dirty="0"/>
              <a:t>SVD is a special case of ’deep neural net’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4503-207C-824C-A9BD-80A38B36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S. Fakhraei and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850CC7-EA7E-5B40-B0AA-3C8AF050B475}"/>
              </a:ext>
            </a:extLst>
          </p:cNvPr>
          <p:cNvGrpSpPr/>
          <p:nvPr/>
        </p:nvGrpSpPr>
        <p:grpSpPr>
          <a:xfrm>
            <a:off x="1383037" y="4808638"/>
            <a:ext cx="2647950" cy="1465701"/>
            <a:chOff x="6553200" y="1039166"/>
            <a:chExt cx="2103120" cy="1042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439A00-D62D-9E4C-BBB6-D4D75AD5AA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15" name="Group 42">
                <a:extLst>
                  <a:ext uri="{FF2B5EF4-FFF2-40B4-BE49-F238E27FC236}">
                    <a16:creationId xmlns:a16="http://schemas.microsoft.com/office/drawing/2014/main" id="{AD4353D1-5D77-7749-B0C1-EB25D20B49DA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29" name="Rectangle 7">
                  <a:extLst>
                    <a:ext uri="{FF2B5EF4-FFF2-40B4-BE49-F238E27FC236}">
                      <a16:creationId xmlns:a16="http://schemas.microsoft.com/office/drawing/2014/main" id="{E64CBCE4-4012-134A-AAB2-4B632DA42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3606D57-A854-BA4D-80D3-9ED488E15DE8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1508B8-91BD-3E44-9C3B-04D656C6F92D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8CF3A21-1C10-9B44-AE75-7651E071DBAA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3CB8A6-6815-A34D-BDF5-E81CE2C383B1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17" name="Rectangle 13">
                  <a:extLst>
                    <a:ext uri="{FF2B5EF4-FFF2-40B4-BE49-F238E27FC236}">
                      <a16:creationId xmlns:a16="http://schemas.microsoft.com/office/drawing/2014/main" id="{5E48C57A-0BDF-A14D-B5A7-28DBF976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14">
                  <a:extLst>
                    <a:ext uri="{FF2B5EF4-FFF2-40B4-BE49-F238E27FC236}">
                      <a16:creationId xmlns:a16="http://schemas.microsoft.com/office/drawing/2014/main" id="{BEAF729B-2B0C-8F45-B741-63A8C981F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5">
                  <a:extLst>
                    <a:ext uri="{FF2B5EF4-FFF2-40B4-BE49-F238E27FC236}">
                      <a16:creationId xmlns:a16="http://schemas.microsoft.com/office/drawing/2014/main" id="{10904E14-3FF3-EA4A-9714-321AD87A6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0">
                  <a:extLst>
                    <a:ext uri="{FF2B5EF4-FFF2-40B4-BE49-F238E27FC236}">
                      <a16:creationId xmlns:a16="http://schemas.microsoft.com/office/drawing/2014/main" id="{91669C64-C170-DC46-AA2C-D9D61BE79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0">
                  <a:extLst>
                    <a:ext uri="{FF2B5EF4-FFF2-40B4-BE49-F238E27FC236}">
                      <a16:creationId xmlns:a16="http://schemas.microsoft.com/office/drawing/2014/main" id="{2020DD98-F667-6F4A-B235-0440CFC03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0">
                  <a:extLst>
                    <a:ext uri="{FF2B5EF4-FFF2-40B4-BE49-F238E27FC236}">
                      <a16:creationId xmlns:a16="http://schemas.microsoft.com/office/drawing/2014/main" id="{445A9E5A-2D66-5A47-886D-68A96D6FA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BF69AE1-D851-864C-808B-1C9C516F5122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9160417-AECC-FA40-9DD9-1972C39C1410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8432A0A-5E6C-1F49-83B1-ED7D28FADA1E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F98C793-F427-6541-8C69-0EF80D9CE70A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223C0F2-8C44-684A-A501-7B964CC5B12D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669EBFE-94CB-644E-8DDD-65130BB7EA9B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E9123-3F2B-4843-8DA7-9D92A5123AC7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92414-B76C-0F41-B75D-654041BC4E24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8A417-9726-4C49-8811-365DEA58985F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52433D-E7A0-D047-8278-6A95C1B8C535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EDD6D21-8140-E44D-918E-4F1E90FA02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381" y="785695"/>
            <a:ext cx="1194619" cy="1019409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631102" y="2887093"/>
            <a:ext cx="1628317" cy="1107510"/>
            <a:chOff x="4387776" y="2813126"/>
            <a:chExt cx="3320432" cy="2415472"/>
          </a:xfrm>
        </p:grpSpPr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5555822" y="3814637"/>
              <a:ext cx="985838" cy="29633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4387776" y="2813126"/>
              <a:ext cx="3318933" cy="205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4389275" y="5022933"/>
              <a:ext cx="3318933" cy="205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>
              <a:off x="4756639" y="3081245"/>
              <a:ext cx="959469" cy="6357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H="1">
              <a:off x="6368479" y="3094981"/>
              <a:ext cx="1032933" cy="6301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5201011" y="3217244"/>
              <a:ext cx="888067" cy="487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4" name="Straight Arrow Connector 53"/>
            <p:cNvCxnSpPr/>
            <p:nvPr/>
          </p:nvCxnSpPr>
          <p:spPr bwMode="auto">
            <a:xfrm flipH="1">
              <a:off x="4656416" y="4240630"/>
              <a:ext cx="1032933" cy="6301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6486590" y="4258325"/>
              <a:ext cx="959469" cy="6357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  <p:cxnSp>
          <p:nvCxnSpPr>
            <p:cNvPr id="56" name="Straight Arrow Connector 55"/>
            <p:cNvCxnSpPr/>
            <p:nvPr/>
          </p:nvCxnSpPr>
          <p:spPr bwMode="auto">
            <a:xfrm flipH="1">
              <a:off x="4842933" y="4255240"/>
              <a:ext cx="1246145" cy="5846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</p:cxn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CAB103C-E153-4A45-9E5F-3BA2BA24F355}"/>
              </a:ext>
            </a:extLst>
          </p:cNvPr>
          <p:cNvSpPr/>
          <p:nvPr/>
        </p:nvSpPr>
        <p:spPr bwMode="auto">
          <a:xfrm rot="20339886">
            <a:off x="1549900" y="2728241"/>
            <a:ext cx="5588895" cy="1257424"/>
          </a:xfrm>
          <a:prstGeom prst="roundRec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Matrix?          </a:t>
            </a:r>
            <a:r>
              <a:rPr lang="en-US" sz="4800" b="1" dirty="0">
                <a:solidFill>
                  <a:schemeClr val="bg1"/>
                </a:solidFill>
              </a:rPr>
              <a:t>SVD!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387067D-1AC9-3C42-A47A-78238628B6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46681">
            <a:off x="8274862" y="4760135"/>
            <a:ext cx="476874" cy="13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88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642237-CC12-664A-994E-9814836AF4E9}"/>
              </a:ext>
            </a:extLst>
          </p:cNvPr>
          <p:cNvSpPr/>
          <p:nvPr/>
        </p:nvSpPr>
        <p:spPr bwMode="auto">
          <a:xfrm>
            <a:off x="134565" y="3698818"/>
            <a:ext cx="3007469" cy="336090"/>
          </a:xfrm>
          <a:prstGeom prst="roundRect">
            <a:avLst/>
          </a:prstGeom>
          <a:solidFill>
            <a:srgbClr val="FFFC00"/>
          </a:solidFill>
          <a:ln w="38100" cap="flat" cmpd="sng" algn="ctr">
            <a:noFill/>
            <a:prstDash val="solid"/>
            <a:round/>
            <a:headEnd type="none" w="sm" len="sm"/>
            <a:tailEnd type="triangle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25C82-5C2B-9A4B-9C62-F1E523FE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3690"/>
            <a:ext cx="7772400" cy="685800"/>
          </a:xfrm>
        </p:spPr>
        <p:txBody>
          <a:bodyPr/>
          <a:lstStyle/>
          <a:p>
            <a:r>
              <a:rPr lang="en-US" dirty="0"/>
              <a:t>Bird’s eye 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CD25F-2AC0-2D4B-8965-C9AEC1F6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793-CB84-AC46-BF7B-B1D26069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S. Fakhraei and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0663-52E0-D849-94C0-37AD5EC0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7A954A-F252-FD4E-83F2-A02CDE2F2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54624"/>
          <a:ext cx="8229599" cy="3611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7434">
                  <a:extLst>
                    <a:ext uri="{9D8B030D-6E8A-4147-A177-3AD203B41FA5}">
                      <a16:colId xmlns:a16="http://schemas.microsoft.com/office/drawing/2014/main" val="2894531822"/>
                    </a:ext>
                  </a:extLst>
                </a:gridCol>
                <a:gridCol w="555253">
                  <a:extLst>
                    <a:ext uri="{9D8B030D-6E8A-4147-A177-3AD203B41FA5}">
                      <a16:colId xmlns:a16="http://schemas.microsoft.com/office/drawing/2014/main" val="406829184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74126716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836004070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355152235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07478987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467595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1167867185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569638662"/>
                    </a:ext>
                  </a:extLst>
                </a:gridCol>
                <a:gridCol w="618364">
                  <a:extLst>
                    <a:ext uri="{9D8B030D-6E8A-4147-A177-3AD203B41FA5}">
                      <a16:colId xmlns:a16="http://schemas.microsoft.com/office/drawing/2014/main" val="4054832982"/>
                    </a:ext>
                  </a:extLst>
                </a:gridCol>
              </a:tblGrid>
              <a:tr h="1630466">
                <a:tc>
                  <a:txBody>
                    <a:bodyPr/>
                    <a:lstStyle/>
                    <a:p>
                      <a:pPr algn="r"/>
                      <a:r>
                        <a:rPr lang="en-US" sz="4800" b="1" baseline="30000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lang="en-US" sz="3600" b="1" baseline="30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endParaRPr lang="en-US" sz="3600" b="1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4800" b="1" baseline="-250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US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PR/HITS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1.1 PPR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1.2 METIS/</a:t>
                      </a:r>
                    </a:p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SVD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1.3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OddBall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1.4 BP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FM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2.1 Tensor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2.2 HIN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2.3 SRL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0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1.1 Node Ranking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57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1.1’ Link Prediction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1.2 Comm.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3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1.3 Anomaly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40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1.4 Propagation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404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2332553-F49E-E646-88C7-0DD04A72C002}"/>
              </a:ext>
            </a:extLst>
          </p:cNvPr>
          <p:cNvSpPr txBox="1"/>
          <p:nvPr/>
        </p:nvSpPr>
        <p:spPr>
          <a:xfrm>
            <a:off x="2995056" y="4894008"/>
            <a:ext cx="329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1: 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Plain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4E3F5-8CFB-C04E-80CE-2998356CD4B6}"/>
              </a:ext>
            </a:extLst>
          </p:cNvPr>
          <p:cNvSpPr txBox="1"/>
          <p:nvPr/>
        </p:nvSpPr>
        <p:spPr>
          <a:xfrm>
            <a:off x="6182261" y="4894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Part 2: 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Complex Graphs</a:t>
            </a:r>
          </a:p>
        </p:txBody>
      </p:sp>
      <p:pic>
        <p:nvPicPr>
          <p:cNvPr id="27" name="Graphic 26" descr="Thumbs up sign">
            <a:extLst>
              <a:ext uri="{FF2B5EF4-FFF2-40B4-BE49-F238E27FC236}">
                <a16:creationId xmlns:a16="http://schemas.microsoft.com/office/drawing/2014/main" id="{8AF3FAC6-B9AD-AE47-9328-57A29155E3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5834" y="2922344"/>
            <a:ext cx="336090" cy="336090"/>
          </a:xfrm>
          <a:prstGeom prst="rect">
            <a:avLst/>
          </a:prstGeom>
        </p:spPr>
      </p:pic>
      <p:pic>
        <p:nvPicPr>
          <p:cNvPr id="37" name="Graphic 36" descr="Thumbs up sign">
            <a:extLst>
              <a:ext uri="{FF2B5EF4-FFF2-40B4-BE49-F238E27FC236}">
                <a16:creationId xmlns:a16="http://schemas.microsoft.com/office/drawing/2014/main" id="{1C176155-7273-054B-8E83-9CAB1F58CD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0295" y="3284478"/>
            <a:ext cx="336090" cy="336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71A14-82FF-494E-8758-D626A056D9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52400"/>
            <a:ext cx="1097280" cy="822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50740-18F3-B746-8D2D-17249816F2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2757" y="5869803"/>
            <a:ext cx="2969504" cy="656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53D25C-1A04-4F49-BD2D-3C475B0724F5}"/>
              </a:ext>
            </a:extLst>
          </p:cNvPr>
          <p:cNvCxnSpPr>
            <a:cxnSpLocks/>
          </p:cNvCxnSpPr>
          <p:nvPr/>
        </p:nvCxnSpPr>
        <p:spPr bwMode="auto">
          <a:xfrm>
            <a:off x="6290030" y="5876371"/>
            <a:ext cx="248276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B0750-C095-BA42-A790-059B11A68C94}"/>
              </a:ext>
            </a:extLst>
          </p:cNvPr>
          <p:cNvCxnSpPr>
            <a:cxnSpLocks/>
          </p:cNvCxnSpPr>
          <p:nvPr/>
        </p:nvCxnSpPr>
        <p:spPr bwMode="auto">
          <a:xfrm>
            <a:off x="3212757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54DF4D-F928-854C-8699-FD72D1CF3A94}"/>
              </a:ext>
            </a:extLst>
          </p:cNvPr>
          <p:cNvCxnSpPr>
            <a:cxnSpLocks/>
          </p:cNvCxnSpPr>
          <p:nvPr/>
        </p:nvCxnSpPr>
        <p:spPr bwMode="auto">
          <a:xfrm>
            <a:off x="6235808" y="5378086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5FB4F9-6263-814B-A87E-908312049F5F}"/>
              </a:ext>
            </a:extLst>
          </p:cNvPr>
          <p:cNvCxnSpPr>
            <a:cxnSpLocks/>
          </p:cNvCxnSpPr>
          <p:nvPr/>
        </p:nvCxnSpPr>
        <p:spPr bwMode="auto">
          <a:xfrm>
            <a:off x="8804425" y="5409908"/>
            <a:ext cx="0" cy="63019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32886082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307704B5-888C-E44E-8B31-4CDC90D0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E79D3C0-5AB9-8043-817C-F2A653F6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3B34AA3C-5253-3A41-914E-D57B040C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D0FB-9685-274E-9817-B22EF3F540F4}" type="slidenum">
              <a:rPr lang="en-US" altLang="en-US" smtClean="0"/>
              <a:pPr/>
              <a:t>97</a:t>
            </a:fld>
            <a:endParaRPr lang="en-US" altLang="en-US" dirty="0"/>
          </a:p>
        </p:txBody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B1C73CC9-5042-6C46-96A2-2B42A09F7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Problem</a:t>
            </a:r>
          </a:p>
        </p:txBody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B70673BD-D2A0-5D44-9073-14245CBE65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Given a graph, and </a:t>
            </a:r>
            <a:r>
              <a:rPr lang="en-US" altLang="en-US" i="1"/>
              <a:t>k</a:t>
            </a:r>
          </a:p>
          <a:p>
            <a:r>
              <a:rPr lang="en-US" altLang="en-US"/>
              <a:t>Break it into </a:t>
            </a:r>
            <a:r>
              <a:rPr lang="en-US" altLang="en-US" i="1"/>
              <a:t>k</a:t>
            </a:r>
            <a:r>
              <a:rPr lang="en-US" altLang="en-US"/>
              <a:t> (disjoint) communities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F13773-2854-FC4D-9ADD-317DD4BEB6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9050" y="787951"/>
            <a:ext cx="1194619" cy="101489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29E9D04-1EF2-AC41-BE97-F9BD5A18C581}"/>
              </a:ext>
            </a:extLst>
          </p:cNvPr>
          <p:cNvGrpSpPr/>
          <p:nvPr/>
        </p:nvGrpSpPr>
        <p:grpSpPr>
          <a:xfrm>
            <a:off x="2930811" y="3669946"/>
            <a:ext cx="2390217" cy="1210342"/>
            <a:chOff x="7701643" y="4081081"/>
            <a:chExt cx="1201114" cy="60821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DF53B6E-719A-2440-B3AE-F01EE4E5728C}"/>
                </a:ext>
              </a:extLst>
            </p:cNvPr>
            <p:cNvSpPr/>
            <p:nvPr/>
          </p:nvSpPr>
          <p:spPr bwMode="auto">
            <a:xfrm>
              <a:off x="7932512" y="4081081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F47B236-3DE7-2743-89C6-C072962A29B9}"/>
                </a:ext>
              </a:extLst>
            </p:cNvPr>
            <p:cNvSpPr/>
            <p:nvPr/>
          </p:nvSpPr>
          <p:spPr bwMode="auto">
            <a:xfrm>
              <a:off x="7701643" y="4254117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4121A41-57C1-744C-9819-BF4645F98B7E}"/>
                </a:ext>
              </a:extLst>
            </p:cNvPr>
            <p:cNvSpPr/>
            <p:nvPr/>
          </p:nvSpPr>
          <p:spPr bwMode="auto">
            <a:xfrm>
              <a:off x="8167630" y="4255751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B60AFAC-7CD2-AB41-8D11-EBE435F2031B}"/>
                </a:ext>
              </a:extLst>
            </p:cNvPr>
            <p:cNvSpPr/>
            <p:nvPr/>
          </p:nvSpPr>
          <p:spPr bwMode="auto">
            <a:xfrm>
              <a:off x="7789470" y="4621965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02F4849-7096-8947-827D-8BA51F477B73}"/>
                </a:ext>
              </a:extLst>
            </p:cNvPr>
            <p:cNvSpPr/>
            <p:nvPr/>
          </p:nvSpPr>
          <p:spPr bwMode="auto">
            <a:xfrm>
              <a:off x="8094070" y="4625076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A02FD5-9744-CC46-B8DF-6100206B5694}"/>
                </a:ext>
              </a:extLst>
            </p:cNvPr>
            <p:cNvCxnSpPr>
              <a:cxnSpLocks/>
              <a:stCxn id="27" idx="6"/>
              <a:endCxn id="29" idx="1"/>
            </p:cNvCxnSpPr>
            <p:nvPr/>
          </p:nvCxnSpPr>
          <p:spPr bwMode="auto">
            <a:xfrm>
              <a:off x="8008712" y="4113190"/>
              <a:ext cx="170077" cy="15196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A132F5E-4F0C-754E-9834-1147F1D1A9A5}"/>
                </a:ext>
              </a:extLst>
            </p:cNvPr>
            <p:cNvCxnSpPr>
              <a:stCxn id="27" idx="5"/>
              <a:endCxn id="31" idx="1"/>
            </p:cNvCxnSpPr>
            <p:nvPr/>
          </p:nvCxnSpPr>
          <p:spPr bwMode="auto">
            <a:xfrm>
              <a:off x="7997553" y="4135894"/>
              <a:ext cx="107676" cy="49858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CD2D224-1F0E-0043-AA3F-9C2DF3D58231}"/>
                </a:ext>
              </a:extLst>
            </p:cNvPr>
            <p:cNvCxnSpPr>
              <a:stCxn id="27" idx="3"/>
              <a:endCxn id="30" idx="7"/>
            </p:cNvCxnSpPr>
            <p:nvPr/>
          </p:nvCxnSpPr>
          <p:spPr bwMode="auto">
            <a:xfrm flipH="1">
              <a:off x="7854511" y="4135894"/>
              <a:ext cx="89160" cy="4954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8065000-5AD4-9942-AFD6-8E8D1C3CA5D2}"/>
                </a:ext>
              </a:extLst>
            </p:cNvPr>
            <p:cNvCxnSpPr>
              <a:cxnSpLocks/>
              <a:stCxn id="27" idx="1"/>
              <a:endCxn id="28" idx="7"/>
            </p:cNvCxnSpPr>
            <p:nvPr/>
          </p:nvCxnSpPr>
          <p:spPr bwMode="auto">
            <a:xfrm flipH="1">
              <a:off x="7766684" y="4090485"/>
              <a:ext cx="176987" cy="1730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DA1C73E-AFB8-C044-9D75-F388906AF0C5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 bwMode="auto">
            <a:xfrm>
              <a:off x="7777843" y="4286226"/>
              <a:ext cx="38978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C43BE0D-22D0-514D-BFE2-2D72CCA299A6}"/>
                </a:ext>
              </a:extLst>
            </p:cNvPr>
            <p:cNvCxnSpPr>
              <a:stCxn id="29" idx="4"/>
              <a:endCxn id="31" idx="0"/>
            </p:cNvCxnSpPr>
            <p:nvPr/>
          </p:nvCxnSpPr>
          <p:spPr bwMode="auto">
            <a:xfrm flipH="1">
              <a:off x="8132170" y="4319968"/>
              <a:ext cx="73560" cy="30510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A98321-166B-B840-A53B-8862A0C0DBCF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 bwMode="auto">
            <a:xfrm>
              <a:off x="7865670" y="4654074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306784F-5A0E-D64C-8040-3F303402DCCD}"/>
                </a:ext>
              </a:extLst>
            </p:cNvPr>
            <p:cNvCxnSpPr>
              <a:stCxn id="28" idx="4"/>
              <a:endCxn id="30" idx="0"/>
            </p:cNvCxnSpPr>
            <p:nvPr/>
          </p:nvCxnSpPr>
          <p:spPr bwMode="auto">
            <a:xfrm>
              <a:off x="7739743" y="4318334"/>
              <a:ext cx="87827" cy="30363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704E69-F3C0-6D40-85F0-65F59E3BB04C}"/>
                </a:ext>
              </a:extLst>
            </p:cNvPr>
            <p:cNvCxnSpPr>
              <a:stCxn id="28" idx="5"/>
              <a:endCxn id="31" idx="1"/>
            </p:cNvCxnSpPr>
            <p:nvPr/>
          </p:nvCxnSpPr>
          <p:spPr bwMode="auto">
            <a:xfrm>
              <a:off x="7766684" y="4308930"/>
              <a:ext cx="338545" cy="32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18CC0A-4B8C-2D44-90FD-D36C3425BF16}"/>
                </a:ext>
              </a:extLst>
            </p:cNvPr>
            <p:cNvCxnSpPr>
              <a:stCxn id="29" idx="4"/>
              <a:endCxn id="30" idx="7"/>
            </p:cNvCxnSpPr>
            <p:nvPr/>
          </p:nvCxnSpPr>
          <p:spPr bwMode="auto">
            <a:xfrm flipH="1">
              <a:off x="7854511" y="4319968"/>
              <a:ext cx="351219" cy="31140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E1BE0CC-CF80-7242-A14E-5A34C157790C}"/>
                </a:ext>
              </a:extLst>
            </p:cNvPr>
            <p:cNvSpPr/>
            <p:nvPr/>
          </p:nvSpPr>
          <p:spPr bwMode="auto">
            <a:xfrm>
              <a:off x="8510797" y="4254117"/>
              <a:ext cx="79285" cy="72143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8010371-FE2A-114A-A0C3-E6FB690C8CEE}"/>
                </a:ext>
              </a:extLst>
            </p:cNvPr>
            <p:cNvSpPr/>
            <p:nvPr/>
          </p:nvSpPr>
          <p:spPr bwMode="auto">
            <a:xfrm>
              <a:off x="8835252" y="4254117"/>
              <a:ext cx="64907" cy="7214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B75747-43D0-A848-A7F1-383FF5054E64}"/>
                </a:ext>
              </a:extLst>
            </p:cNvPr>
            <p:cNvSpPr/>
            <p:nvPr/>
          </p:nvSpPr>
          <p:spPr bwMode="auto">
            <a:xfrm>
              <a:off x="8521957" y="4618854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167170B-6613-3D45-BACD-898997715DD5}"/>
                </a:ext>
              </a:extLst>
            </p:cNvPr>
            <p:cNvSpPr/>
            <p:nvPr/>
          </p:nvSpPr>
          <p:spPr bwMode="auto">
            <a:xfrm>
              <a:off x="8826557" y="4621965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4AADB0-D337-834F-9308-C9F0AAA672E7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 bwMode="auto">
            <a:xfrm flipV="1">
              <a:off x="8590082" y="4290188"/>
              <a:ext cx="245170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76921EF-1C61-784B-B84D-1F2CA3991E85}"/>
                </a:ext>
              </a:extLst>
            </p:cNvPr>
            <p:cNvCxnSpPr>
              <a:cxnSpLocks/>
              <a:stCxn id="43" idx="4"/>
              <a:endCxn id="45" idx="0"/>
            </p:cNvCxnSpPr>
            <p:nvPr/>
          </p:nvCxnSpPr>
          <p:spPr bwMode="auto">
            <a:xfrm flipH="1">
              <a:off x="8864657" y="4326259"/>
              <a:ext cx="3049" cy="29570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05ACDB-BCAE-BA41-8E47-1FD13D917BF0}"/>
                </a:ext>
              </a:extLst>
            </p:cNvPr>
            <p:cNvCxnSpPr>
              <a:stCxn id="44" idx="6"/>
              <a:endCxn id="45" idx="2"/>
            </p:cNvCxnSpPr>
            <p:nvPr/>
          </p:nvCxnSpPr>
          <p:spPr bwMode="auto">
            <a:xfrm>
              <a:off x="8598157" y="4650963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C3C983-8DEE-884B-807A-045DB0B2A040}"/>
                </a:ext>
              </a:extLst>
            </p:cNvPr>
            <p:cNvCxnSpPr>
              <a:cxnSpLocks/>
              <a:stCxn id="42" idx="4"/>
              <a:endCxn id="44" idx="0"/>
            </p:cNvCxnSpPr>
            <p:nvPr/>
          </p:nvCxnSpPr>
          <p:spPr bwMode="auto">
            <a:xfrm>
              <a:off x="8550440" y="4326260"/>
              <a:ext cx="9617" cy="29259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8EF5A21-576F-2043-AE11-B0431A6AC7D1}"/>
                </a:ext>
              </a:extLst>
            </p:cNvPr>
            <p:cNvCxnSpPr>
              <a:cxnSpLocks/>
              <a:stCxn id="42" idx="5"/>
              <a:endCxn id="45" idx="1"/>
            </p:cNvCxnSpPr>
            <p:nvPr/>
          </p:nvCxnSpPr>
          <p:spPr bwMode="auto">
            <a:xfrm>
              <a:off x="8578471" y="4315695"/>
              <a:ext cx="259245" cy="3156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4173B7F-4A21-CE49-95FB-2F71BDE90668}"/>
                </a:ext>
              </a:extLst>
            </p:cNvPr>
            <p:cNvCxnSpPr>
              <a:cxnSpLocks/>
              <a:stCxn id="43" idx="3"/>
              <a:endCxn id="44" idx="7"/>
            </p:cNvCxnSpPr>
            <p:nvPr/>
          </p:nvCxnSpPr>
          <p:spPr bwMode="auto">
            <a:xfrm flipH="1">
              <a:off x="8586998" y="4315694"/>
              <a:ext cx="257759" cy="31256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FCE1EB8-5EF3-7C40-BBFF-56CE88351E33}"/>
                </a:ext>
              </a:extLst>
            </p:cNvPr>
            <p:cNvCxnSpPr>
              <a:stCxn id="29" idx="6"/>
              <a:endCxn id="42" idx="2"/>
            </p:cNvCxnSpPr>
            <p:nvPr/>
          </p:nvCxnSpPr>
          <p:spPr bwMode="auto">
            <a:xfrm>
              <a:off x="8243830" y="4287860"/>
              <a:ext cx="266967" cy="232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8383904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>
            <a:extLst>
              <a:ext uri="{FF2B5EF4-FFF2-40B4-BE49-F238E27FC236}">
                <a16:creationId xmlns:a16="http://schemas.microsoft.com/office/drawing/2014/main" id="{B876D772-05C3-AE45-81F2-9E7AD40120C6}"/>
              </a:ext>
            </a:extLst>
          </p:cNvPr>
          <p:cNvSpPr/>
          <p:nvPr/>
        </p:nvSpPr>
        <p:spPr bwMode="auto">
          <a:xfrm>
            <a:off x="4468253" y="3141832"/>
            <a:ext cx="995649" cy="2260375"/>
          </a:xfrm>
          <a:prstGeom prst="ellipse">
            <a:avLst/>
          </a:prstGeom>
          <a:solidFill>
            <a:srgbClr val="92D050"/>
          </a:solidFill>
          <a:ln w="3175" cap="flat" cmpd="sng" algn="ctr">
            <a:solidFill>
              <a:srgbClr val="00B050"/>
            </a:solidFill>
            <a:prstDash val="dash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D53C093-B627-2F49-8F8E-B92F7314CCB3}"/>
              </a:ext>
            </a:extLst>
          </p:cNvPr>
          <p:cNvSpPr/>
          <p:nvPr/>
        </p:nvSpPr>
        <p:spPr bwMode="auto">
          <a:xfrm>
            <a:off x="2841104" y="3141832"/>
            <a:ext cx="1223201" cy="2236401"/>
          </a:xfrm>
          <a:prstGeom prst="ellipse">
            <a:avLst/>
          </a:prstGeom>
          <a:solidFill>
            <a:srgbClr val="92D050"/>
          </a:solidFill>
          <a:ln w="3175" cap="flat" cmpd="sng" algn="ctr">
            <a:solidFill>
              <a:srgbClr val="00B050"/>
            </a:solidFill>
            <a:prstDash val="dash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B1C73CC9-5042-6C46-96A2-2B42A09F7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Short answer</a:t>
            </a:r>
          </a:p>
        </p:txBody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B70673BD-D2A0-5D44-9073-14245CBE65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METIS [</a:t>
            </a:r>
            <a:r>
              <a:rPr lang="en-US" altLang="en-US" dirty="0" err="1"/>
              <a:t>Karypis</a:t>
            </a:r>
            <a:r>
              <a:rPr lang="en-US" altLang="en-US" dirty="0"/>
              <a:t>, Kumar]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307704B5-888C-E44E-8B31-4CDC90D0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9E79D3C0-5AB9-8043-817C-F2A653F6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3B34AA3C-5253-3A41-914E-D57B040C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D0FB-9685-274E-9817-B22EF3F540F4}" type="slidenum">
              <a:rPr lang="en-US" altLang="en-US" smtClean="0"/>
              <a:pPr/>
              <a:t>98</a:t>
            </a:fld>
            <a:endParaRPr lang="en-US" alt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4F3477-1860-C348-8E1E-A8E96A810F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381" y="861896"/>
            <a:ext cx="1194619" cy="101940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46A0973D-FCFC-6047-AB4F-113EFE556206}"/>
              </a:ext>
            </a:extLst>
          </p:cNvPr>
          <p:cNvGrpSpPr/>
          <p:nvPr/>
        </p:nvGrpSpPr>
        <p:grpSpPr>
          <a:xfrm>
            <a:off x="2930811" y="3669946"/>
            <a:ext cx="2390217" cy="1210342"/>
            <a:chOff x="7701643" y="4081081"/>
            <a:chExt cx="1201114" cy="60821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1F4FF36-E4AE-B64F-AB59-B82DBFDDC19F}"/>
                </a:ext>
              </a:extLst>
            </p:cNvPr>
            <p:cNvSpPr/>
            <p:nvPr/>
          </p:nvSpPr>
          <p:spPr bwMode="auto">
            <a:xfrm>
              <a:off x="7932512" y="4081081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6956F6E-A707-8D46-BAC0-1C75F9F7CA5C}"/>
                </a:ext>
              </a:extLst>
            </p:cNvPr>
            <p:cNvSpPr/>
            <p:nvPr/>
          </p:nvSpPr>
          <p:spPr bwMode="auto">
            <a:xfrm>
              <a:off x="7701643" y="4254117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2A2272-75EE-C247-971A-AE4A86625BCD}"/>
                </a:ext>
              </a:extLst>
            </p:cNvPr>
            <p:cNvSpPr/>
            <p:nvPr/>
          </p:nvSpPr>
          <p:spPr bwMode="auto">
            <a:xfrm>
              <a:off x="8167630" y="4255751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6CE32E4-8B7B-2F4C-912B-13DDF6058C51}"/>
                </a:ext>
              </a:extLst>
            </p:cNvPr>
            <p:cNvSpPr/>
            <p:nvPr/>
          </p:nvSpPr>
          <p:spPr bwMode="auto">
            <a:xfrm>
              <a:off x="7789470" y="4621965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93312BC-FFC5-0A44-A228-86B22B27E255}"/>
                </a:ext>
              </a:extLst>
            </p:cNvPr>
            <p:cNvSpPr/>
            <p:nvPr/>
          </p:nvSpPr>
          <p:spPr bwMode="auto">
            <a:xfrm>
              <a:off x="8094070" y="4625076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B1EFD02-A597-9E47-85AA-0523741E4889}"/>
                </a:ext>
              </a:extLst>
            </p:cNvPr>
            <p:cNvCxnSpPr>
              <a:cxnSpLocks/>
              <a:stCxn id="65" idx="6"/>
              <a:endCxn id="67" idx="1"/>
            </p:cNvCxnSpPr>
            <p:nvPr/>
          </p:nvCxnSpPr>
          <p:spPr bwMode="auto">
            <a:xfrm>
              <a:off x="8008712" y="4113190"/>
              <a:ext cx="170077" cy="15196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D40A27A-01EA-BF4E-BAAC-294A0346926A}"/>
                </a:ext>
              </a:extLst>
            </p:cNvPr>
            <p:cNvCxnSpPr>
              <a:stCxn id="65" idx="5"/>
              <a:endCxn id="69" idx="1"/>
            </p:cNvCxnSpPr>
            <p:nvPr/>
          </p:nvCxnSpPr>
          <p:spPr bwMode="auto">
            <a:xfrm>
              <a:off x="7997553" y="4135894"/>
              <a:ext cx="107676" cy="49858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57CA77F-0EEA-D947-AA4E-152BAD927AFB}"/>
                </a:ext>
              </a:extLst>
            </p:cNvPr>
            <p:cNvCxnSpPr>
              <a:stCxn id="65" idx="3"/>
              <a:endCxn id="68" idx="7"/>
            </p:cNvCxnSpPr>
            <p:nvPr/>
          </p:nvCxnSpPr>
          <p:spPr bwMode="auto">
            <a:xfrm flipH="1">
              <a:off x="7854511" y="4135894"/>
              <a:ext cx="89160" cy="4954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6770D57-AE04-F749-A871-E2F65BA62D9E}"/>
                </a:ext>
              </a:extLst>
            </p:cNvPr>
            <p:cNvCxnSpPr>
              <a:cxnSpLocks/>
              <a:stCxn id="65" idx="1"/>
              <a:endCxn id="66" idx="7"/>
            </p:cNvCxnSpPr>
            <p:nvPr/>
          </p:nvCxnSpPr>
          <p:spPr bwMode="auto">
            <a:xfrm flipH="1">
              <a:off x="7766684" y="4090485"/>
              <a:ext cx="176987" cy="17303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7F7A8E-9EE0-FC41-A799-C3AF186F3C3F}"/>
                </a:ext>
              </a:extLst>
            </p:cNvPr>
            <p:cNvCxnSpPr>
              <a:stCxn id="66" idx="6"/>
              <a:endCxn id="67" idx="2"/>
            </p:cNvCxnSpPr>
            <p:nvPr/>
          </p:nvCxnSpPr>
          <p:spPr bwMode="auto">
            <a:xfrm>
              <a:off x="7777843" y="4286226"/>
              <a:ext cx="389787" cy="163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0C0779-3F07-364F-9A59-8D859AB44963}"/>
                </a:ext>
              </a:extLst>
            </p:cNvPr>
            <p:cNvCxnSpPr>
              <a:stCxn id="67" idx="4"/>
              <a:endCxn id="69" idx="0"/>
            </p:cNvCxnSpPr>
            <p:nvPr/>
          </p:nvCxnSpPr>
          <p:spPr bwMode="auto">
            <a:xfrm flipH="1">
              <a:off x="8132170" y="4319968"/>
              <a:ext cx="73560" cy="30510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AE698EE-50BA-EA4C-9A5A-466677AE8F89}"/>
                </a:ext>
              </a:extLst>
            </p:cNvPr>
            <p:cNvCxnSpPr>
              <a:stCxn id="68" idx="6"/>
              <a:endCxn id="69" idx="2"/>
            </p:cNvCxnSpPr>
            <p:nvPr/>
          </p:nvCxnSpPr>
          <p:spPr bwMode="auto">
            <a:xfrm>
              <a:off x="7865670" y="4654074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4BB548E-66D2-1145-B7FE-A23BA73A9EE8}"/>
                </a:ext>
              </a:extLst>
            </p:cNvPr>
            <p:cNvCxnSpPr>
              <a:stCxn id="66" idx="4"/>
              <a:endCxn id="68" idx="0"/>
            </p:cNvCxnSpPr>
            <p:nvPr/>
          </p:nvCxnSpPr>
          <p:spPr bwMode="auto">
            <a:xfrm>
              <a:off x="7739743" y="4318334"/>
              <a:ext cx="87827" cy="30363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3A4F6ED-7302-FB42-ADC9-A14589E663B4}"/>
                </a:ext>
              </a:extLst>
            </p:cNvPr>
            <p:cNvCxnSpPr>
              <a:stCxn id="66" idx="5"/>
              <a:endCxn id="69" idx="1"/>
            </p:cNvCxnSpPr>
            <p:nvPr/>
          </p:nvCxnSpPr>
          <p:spPr bwMode="auto">
            <a:xfrm>
              <a:off x="7766684" y="4308930"/>
              <a:ext cx="338545" cy="32555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50A6F50-3CE3-6641-9042-2CA24F880B2F}"/>
                </a:ext>
              </a:extLst>
            </p:cNvPr>
            <p:cNvCxnSpPr>
              <a:stCxn id="67" idx="4"/>
              <a:endCxn id="68" idx="7"/>
            </p:cNvCxnSpPr>
            <p:nvPr/>
          </p:nvCxnSpPr>
          <p:spPr bwMode="auto">
            <a:xfrm flipH="1">
              <a:off x="7854511" y="4319968"/>
              <a:ext cx="351219" cy="31140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4F7E53-CBAB-2A41-8E85-22D3FFC4E716}"/>
                </a:ext>
              </a:extLst>
            </p:cNvPr>
            <p:cNvSpPr/>
            <p:nvPr/>
          </p:nvSpPr>
          <p:spPr bwMode="auto">
            <a:xfrm>
              <a:off x="8510797" y="4254117"/>
              <a:ext cx="79285" cy="72143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005ED9C-F998-CC4F-917D-28B2763E82AE}"/>
                </a:ext>
              </a:extLst>
            </p:cNvPr>
            <p:cNvSpPr/>
            <p:nvPr/>
          </p:nvSpPr>
          <p:spPr bwMode="auto">
            <a:xfrm>
              <a:off x="8835252" y="4254117"/>
              <a:ext cx="64907" cy="7214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BA824E1-805D-5646-A3C6-7B04CC132B2B}"/>
                </a:ext>
              </a:extLst>
            </p:cNvPr>
            <p:cNvSpPr/>
            <p:nvPr/>
          </p:nvSpPr>
          <p:spPr bwMode="auto">
            <a:xfrm>
              <a:off x="8521957" y="4618854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50C566B-81C6-CF44-90A9-438AE3293DE0}"/>
                </a:ext>
              </a:extLst>
            </p:cNvPr>
            <p:cNvSpPr/>
            <p:nvPr/>
          </p:nvSpPr>
          <p:spPr bwMode="auto">
            <a:xfrm>
              <a:off x="8826557" y="4621965"/>
              <a:ext cx="76200" cy="64217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F19B0FD-6029-484E-9B66-F033A4F51777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 bwMode="auto">
            <a:xfrm flipV="1">
              <a:off x="8590082" y="4290188"/>
              <a:ext cx="245170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3E05850-04D4-784A-9485-3FDD0E953383}"/>
                </a:ext>
              </a:extLst>
            </p:cNvPr>
            <p:cNvCxnSpPr>
              <a:cxnSpLocks/>
              <a:stCxn id="81" idx="4"/>
              <a:endCxn id="83" idx="0"/>
            </p:cNvCxnSpPr>
            <p:nvPr/>
          </p:nvCxnSpPr>
          <p:spPr bwMode="auto">
            <a:xfrm flipH="1">
              <a:off x="8864657" y="4326259"/>
              <a:ext cx="3049" cy="29570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47E2287-C259-054A-8414-2AD393A0F67B}"/>
                </a:ext>
              </a:extLst>
            </p:cNvPr>
            <p:cNvCxnSpPr>
              <a:stCxn id="82" idx="6"/>
              <a:endCxn id="83" idx="2"/>
            </p:cNvCxnSpPr>
            <p:nvPr/>
          </p:nvCxnSpPr>
          <p:spPr bwMode="auto">
            <a:xfrm>
              <a:off x="8598157" y="4650963"/>
              <a:ext cx="228400" cy="311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1377FA4-A22E-364B-ACF6-8E61D9DD336F}"/>
                </a:ext>
              </a:extLst>
            </p:cNvPr>
            <p:cNvCxnSpPr>
              <a:cxnSpLocks/>
              <a:stCxn id="80" idx="4"/>
              <a:endCxn id="82" idx="0"/>
            </p:cNvCxnSpPr>
            <p:nvPr/>
          </p:nvCxnSpPr>
          <p:spPr bwMode="auto">
            <a:xfrm>
              <a:off x="8550440" y="4326260"/>
              <a:ext cx="9617" cy="29259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71458B9-AE3A-6C41-9D15-28E2807435CA}"/>
                </a:ext>
              </a:extLst>
            </p:cNvPr>
            <p:cNvCxnSpPr>
              <a:cxnSpLocks/>
              <a:stCxn id="80" idx="5"/>
              <a:endCxn id="83" idx="1"/>
            </p:cNvCxnSpPr>
            <p:nvPr/>
          </p:nvCxnSpPr>
          <p:spPr bwMode="auto">
            <a:xfrm>
              <a:off x="8578471" y="4315695"/>
              <a:ext cx="259245" cy="31567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FA05F0-95F3-D444-A7C0-A159EE111089}"/>
                </a:ext>
              </a:extLst>
            </p:cNvPr>
            <p:cNvCxnSpPr>
              <a:cxnSpLocks/>
              <a:stCxn id="81" idx="3"/>
              <a:endCxn id="82" idx="7"/>
            </p:cNvCxnSpPr>
            <p:nvPr/>
          </p:nvCxnSpPr>
          <p:spPr bwMode="auto">
            <a:xfrm flipH="1">
              <a:off x="8586998" y="4315694"/>
              <a:ext cx="257759" cy="31256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4FAC03B-F7E6-7247-A347-B1D46C4A3FAA}"/>
                </a:ext>
              </a:extLst>
            </p:cNvPr>
            <p:cNvCxnSpPr>
              <a:stCxn id="67" idx="6"/>
              <a:endCxn id="80" idx="2"/>
            </p:cNvCxnSpPr>
            <p:nvPr/>
          </p:nvCxnSpPr>
          <p:spPr bwMode="auto">
            <a:xfrm>
              <a:off x="8243830" y="4287860"/>
              <a:ext cx="266967" cy="232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64" name="Lightning Bolt 63">
            <a:extLst>
              <a:ext uri="{FF2B5EF4-FFF2-40B4-BE49-F238E27FC236}">
                <a16:creationId xmlns:a16="http://schemas.microsoft.com/office/drawing/2014/main" id="{9E40E23F-01E5-EF4A-B9CF-1CFA0F9725D2}"/>
              </a:ext>
            </a:extLst>
          </p:cNvPr>
          <p:cNvSpPr/>
          <p:nvPr/>
        </p:nvSpPr>
        <p:spPr bwMode="auto">
          <a:xfrm>
            <a:off x="4069551" y="3770190"/>
            <a:ext cx="395308" cy="615985"/>
          </a:xfrm>
          <a:prstGeom prst="lightningBolt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54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740DCE6-D2DA-A848-9883-0587EAB2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WWW 2021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0C6206C-B530-3544-8E89-183D8A1D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S. Fakhraei and  C. Faloutsos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0E50174-86C8-7145-B767-762AF7A1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97F55-3564-7440-A9AE-3ECCE6BD2746}" type="slidenum">
              <a:rPr lang="en-US" altLang="en-US" smtClean="0"/>
              <a:pPr/>
              <a:t>99</a:t>
            </a:fld>
            <a:endParaRPr lang="en-US" altLang="en-US" dirty="0"/>
          </a:p>
        </p:txBody>
      </p:sp>
      <p:sp>
        <p:nvSpPr>
          <p:cNvPr id="257026" name="Rectangle 2">
            <a:extLst>
              <a:ext uri="{FF2B5EF4-FFF2-40B4-BE49-F238E27FC236}">
                <a16:creationId xmlns:a16="http://schemas.microsoft.com/office/drawing/2014/main" id="{09B48B63-B375-094A-B310-96300F17A1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Solution#1: METIS</a:t>
            </a:r>
          </a:p>
        </p:txBody>
      </p:sp>
      <p:sp>
        <p:nvSpPr>
          <p:cNvPr id="257027" name="Rectangle 3">
            <a:extLst>
              <a:ext uri="{FF2B5EF4-FFF2-40B4-BE49-F238E27FC236}">
                <a16:creationId xmlns:a16="http://schemas.microsoft.com/office/drawing/2014/main" id="{2B98C98E-3995-8444-8B67-7A213F396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Arguably, the best algorithm</a:t>
            </a:r>
          </a:p>
          <a:p>
            <a:r>
              <a:rPr lang="en-US" altLang="en-US" dirty="0"/>
              <a:t>Open source, at</a:t>
            </a:r>
          </a:p>
          <a:p>
            <a:pPr lvl="1"/>
            <a:r>
              <a:rPr lang="en-US" altLang="en-US" sz="2000" dirty="0">
                <a:hlinkClick r:id="rId2"/>
              </a:rPr>
              <a:t>http://glaros.dtc.umn.edu/gkhome/fetch/sw/metis/metis-5.1.0.tar.gz</a:t>
            </a:r>
            <a:endParaRPr lang="en-US" altLang="en-US" sz="2000" dirty="0"/>
          </a:p>
          <a:p>
            <a:r>
              <a:rPr lang="en-US" altLang="en-US" dirty="0"/>
              <a:t>and *many* related papers, at same </a:t>
            </a:r>
            <a:r>
              <a:rPr lang="en-US" altLang="en-US" dirty="0" err="1"/>
              <a:t>url</a:t>
            </a:r>
            <a:endParaRPr lang="en-US" altLang="en-US" dirty="0"/>
          </a:p>
          <a:p>
            <a:r>
              <a:rPr lang="en-US" altLang="en-US" dirty="0"/>
              <a:t>Main idea: </a:t>
            </a:r>
          </a:p>
          <a:p>
            <a:pPr lvl="1"/>
            <a:r>
              <a:rPr lang="en-US" altLang="en-US" dirty="0"/>
              <a:t>coarsen the graph; </a:t>
            </a:r>
          </a:p>
          <a:p>
            <a:pPr lvl="1"/>
            <a:r>
              <a:rPr lang="en-US" altLang="en-US" dirty="0"/>
              <a:t>partition; </a:t>
            </a:r>
          </a:p>
          <a:p>
            <a:pPr lvl="1"/>
            <a:r>
              <a:rPr lang="en-US" altLang="en-US" dirty="0"/>
              <a:t>un-coarsen</a:t>
            </a:r>
          </a:p>
          <a:p>
            <a:endParaRPr lang="en-US" altLang="en-US" dirty="0"/>
          </a:p>
        </p:txBody>
      </p:sp>
      <p:sp>
        <p:nvSpPr>
          <p:cNvPr id="257028" name="Freeform 4">
            <a:extLst>
              <a:ext uri="{FF2B5EF4-FFF2-40B4-BE49-F238E27FC236}">
                <a16:creationId xmlns:a16="http://schemas.microsoft.com/office/drawing/2014/main" id="{840DB212-6D52-534E-B807-089567D3B49A}"/>
              </a:ext>
            </a:extLst>
          </p:cNvPr>
          <p:cNvSpPr>
            <a:spLocks/>
          </p:cNvSpPr>
          <p:nvPr/>
        </p:nvSpPr>
        <p:spPr bwMode="auto">
          <a:xfrm>
            <a:off x="4953000" y="4140200"/>
            <a:ext cx="623888" cy="482600"/>
          </a:xfrm>
          <a:custGeom>
            <a:avLst/>
            <a:gdLst>
              <a:gd name="T0" fmla="*/ 208 w 393"/>
              <a:gd name="T1" fmla="*/ 0 h 304"/>
              <a:gd name="T2" fmla="*/ 88 w 393"/>
              <a:gd name="T3" fmla="*/ 64 h 304"/>
              <a:gd name="T4" fmla="*/ 40 w 393"/>
              <a:gd name="T5" fmla="*/ 96 h 304"/>
              <a:gd name="T6" fmla="*/ 64 w 393"/>
              <a:gd name="T7" fmla="*/ 304 h 304"/>
              <a:gd name="T8" fmla="*/ 328 w 393"/>
              <a:gd name="T9" fmla="*/ 272 h 304"/>
              <a:gd name="T10" fmla="*/ 368 w 393"/>
              <a:gd name="T11" fmla="*/ 208 h 304"/>
              <a:gd name="T12" fmla="*/ 384 w 393"/>
              <a:gd name="T13" fmla="*/ 160 h 304"/>
              <a:gd name="T14" fmla="*/ 368 w 393"/>
              <a:gd name="T15" fmla="*/ 40 h 304"/>
              <a:gd name="T16" fmla="*/ 208 w 393"/>
              <a:gd name="T17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3" h="304">
                <a:moveTo>
                  <a:pt x="208" y="0"/>
                </a:moveTo>
                <a:cubicBezTo>
                  <a:pt x="143" y="11"/>
                  <a:pt x="133" y="29"/>
                  <a:pt x="88" y="64"/>
                </a:cubicBezTo>
                <a:cubicBezTo>
                  <a:pt x="73" y="76"/>
                  <a:pt x="40" y="96"/>
                  <a:pt x="40" y="96"/>
                </a:cubicBezTo>
                <a:cubicBezTo>
                  <a:pt x="0" y="156"/>
                  <a:pt x="1" y="262"/>
                  <a:pt x="64" y="304"/>
                </a:cubicBezTo>
                <a:cubicBezTo>
                  <a:pt x="174" y="282"/>
                  <a:pt x="188" y="278"/>
                  <a:pt x="328" y="272"/>
                </a:cubicBezTo>
                <a:cubicBezTo>
                  <a:pt x="366" y="247"/>
                  <a:pt x="349" y="265"/>
                  <a:pt x="368" y="208"/>
                </a:cubicBezTo>
                <a:cubicBezTo>
                  <a:pt x="373" y="192"/>
                  <a:pt x="384" y="160"/>
                  <a:pt x="384" y="160"/>
                </a:cubicBezTo>
                <a:cubicBezTo>
                  <a:pt x="381" y="120"/>
                  <a:pt x="393" y="72"/>
                  <a:pt x="368" y="40"/>
                </a:cubicBezTo>
                <a:cubicBezTo>
                  <a:pt x="338" y="3"/>
                  <a:pt x="246" y="0"/>
                  <a:pt x="208" y="0"/>
                </a:cubicBezTo>
                <a:close/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029" name="Freeform 5">
            <a:extLst>
              <a:ext uri="{FF2B5EF4-FFF2-40B4-BE49-F238E27FC236}">
                <a16:creationId xmlns:a16="http://schemas.microsoft.com/office/drawing/2014/main" id="{899F13A7-51FF-CC4C-84D9-B93E8721F230}"/>
              </a:ext>
            </a:extLst>
          </p:cNvPr>
          <p:cNvSpPr>
            <a:spLocks/>
          </p:cNvSpPr>
          <p:nvPr/>
        </p:nvSpPr>
        <p:spPr bwMode="auto">
          <a:xfrm>
            <a:off x="7148513" y="4165600"/>
            <a:ext cx="623887" cy="482600"/>
          </a:xfrm>
          <a:custGeom>
            <a:avLst/>
            <a:gdLst>
              <a:gd name="T0" fmla="*/ 208 w 393"/>
              <a:gd name="T1" fmla="*/ 0 h 304"/>
              <a:gd name="T2" fmla="*/ 88 w 393"/>
              <a:gd name="T3" fmla="*/ 64 h 304"/>
              <a:gd name="T4" fmla="*/ 40 w 393"/>
              <a:gd name="T5" fmla="*/ 96 h 304"/>
              <a:gd name="T6" fmla="*/ 64 w 393"/>
              <a:gd name="T7" fmla="*/ 304 h 304"/>
              <a:gd name="T8" fmla="*/ 328 w 393"/>
              <a:gd name="T9" fmla="*/ 272 h 304"/>
              <a:gd name="T10" fmla="*/ 368 w 393"/>
              <a:gd name="T11" fmla="*/ 208 h 304"/>
              <a:gd name="T12" fmla="*/ 384 w 393"/>
              <a:gd name="T13" fmla="*/ 160 h 304"/>
              <a:gd name="T14" fmla="*/ 368 w 393"/>
              <a:gd name="T15" fmla="*/ 40 h 304"/>
              <a:gd name="T16" fmla="*/ 208 w 393"/>
              <a:gd name="T17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3" h="304">
                <a:moveTo>
                  <a:pt x="208" y="0"/>
                </a:moveTo>
                <a:cubicBezTo>
                  <a:pt x="143" y="11"/>
                  <a:pt x="133" y="29"/>
                  <a:pt x="88" y="64"/>
                </a:cubicBezTo>
                <a:cubicBezTo>
                  <a:pt x="73" y="76"/>
                  <a:pt x="40" y="96"/>
                  <a:pt x="40" y="96"/>
                </a:cubicBezTo>
                <a:cubicBezTo>
                  <a:pt x="0" y="156"/>
                  <a:pt x="1" y="262"/>
                  <a:pt x="64" y="304"/>
                </a:cubicBezTo>
                <a:cubicBezTo>
                  <a:pt x="174" y="282"/>
                  <a:pt x="188" y="278"/>
                  <a:pt x="328" y="272"/>
                </a:cubicBezTo>
                <a:cubicBezTo>
                  <a:pt x="366" y="247"/>
                  <a:pt x="349" y="265"/>
                  <a:pt x="368" y="208"/>
                </a:cubicBezTo>
                <a:cubicBezTo>
                  <a:pt x="373" y="192"/>
                  <a:pt x="384" y="160"/>
                  <a:pt x="384" y="160"/>
                </a:cubicBezTo>
                <a:cubicBezTo>
                  <a:pt x="381" y="120"/>
                  <a:pt x="393" y="72"/>
                  <a:pt x="368" y="40"/>
                </a:cubicBezTo>
                <a:cubicBezTo>
                  <a:pt x="338" y="3"/>
                  <a:pt x="246" y="0"/>
                  <a:pt x="208" y="0"/>
                </a:cubicBezTo>
                <a:close/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032" name="Freeform 8">
            <a:extLst>
              <a:ext uri="{FF2B5EF4-FFF2-40B4-BE49-F238E27FC236}">
                <a16:creationId xmlns:a16="http://schemas.microsoft.com/office/drawing/2014/main" id="{B1C1EF98-7684-3D41-86F3-8785FDBDDB5B}"/>
              </a:ext>
            </a:extLst>
          </p:cNvPr>
          <p:cNvSpPr>
            <a:spLocks/>
          </p:cNvSpPr>
          <p:nvPr/>
        </p:nvSpPr>
        <p:spPr bwMode="auto">
          <a:xfrm>
            <a:off x="7467600" y="4191000"/>
            <a:ext cx="152400" cy="381000"/>
          </a:xfrm>
          <a:custGeom>
            <a:avLst/>
            <a:gdLst>
              <a:gd name="T0" fmla="*/ 48 w 72"/>
              <a:gd name="T1" fmla="*/ 240 h 240"/>
              <a:gd name="T2" fmla="*/ 0 w 72"/>
              <a:gd name="T3" fmla="*/ 184 h 240"/>
              <a:gd name="T4" fmla="*/ 16 w 72"/>
              <a:gd name="T5" fmla="*/ 120 h 240"/>
              <a:gd name="T6" fmla="*/ 72 w 72"/>
              <a:gd name="T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240">
                <a:moveTo>
                  <a:pt x="48" y="240"/>
                </a:moveTo>
                <a:cubicBezTo>
                  <a:pt x="16" y="229"/>
                  <a:pt x="10" y="215"/>
                  <a:pt x="0" y="184"/>
                </a:cubicBezTo>
                <a:cubicBezTo>
                  <a:pt x="2" y="173"/>
                  <a:pt x="8" y="134"/>
                  <a:pt x="16" y="120"/>
                </a:cubicBezTo>
                <a:cubicBezTo>
                  <a:pt x="42" y="73"/>
                  <a:pt x="72" y="54"/>
                  <a:pt x="72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7036" name="Group 12">
            <a:extLst>
              <a:ext uri="{FF2B5EF4-FFF2-40B4-BE49-F238E27FC236}">
                <a16:creationId xmlns:a16="http://schemas.microsoft.com/office/drawing/2014/main" id="{6E4C73F6-F36E-8A4D-A93B-E3A214D084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10200" y="5102225"/>
            <a:ext cx="2133600" cy="384175"/>
            <a:chOff x="3216" y="3136"/>
            <a:chExt cx="1776" cy="320"/>
          </a:xfrm>
        </p:grpSpPr>
        <p:sp>
          <p:nvSpPr>
            <p:cNvPr id="257033" name="Freeform 9">
              <a:extLst>
                <a:ext uri="{FF2B5EF4-FFF2-40B4-BE49-F238E27FC236}">
                  <a16:creationId xmlns:a16="http://schemas.microsoft.com/office/drawing/2014/main" id="{545E80F1-C898-0641-9D8F-A16DEDA9A35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16" y="3136"/>
              <a:ext cx="393" cy="304"/>
            </a:xfrm>
            <a:custGeom>
              <a:avLst/>
              <a:gdLst>
                <a:gd name="T0" fmla="*/ 208 w 393"/>
                <a:gd name="T1" fmla="*/ 0 h 304"/>
                <a:gd name="T2" fmla="*/ 88 w 393"/>
                <a:gd name="T3" fmla="*/ 64 h 304"/>
                <a:gd name="T4" fmla="*/ 40 w 393"/>
                <a:gd name="T5" fmla="*/ 96 h 304"/>
                <a:gd name="T6" fmla="*/ 64 w 393"/>
                <a:gd name="T7" fmla="*/ 304 h 304"/>
                <a:gd name="T8" fmla="*/ 328 w 393"/>
                <a:gd name="T9" fmla="*/ 272 h 304"/>
                <a:gd name="T10" fmla="*/ 368 w 393"/>
                <a:gd name="T11" fmla="*/ 208 h 304"/>
                <a:gd name="T12" fmla="*/ 384 w 393"/>
                <a:gd name="T13" fmla="*/ 160 h 304"/>
                <a:gd name="T14" fmla="*/ 368 w 393"/>
                <a:gd name="T15" fmla="*/ 40 h 304"/>
                <a:gd name="T16" fmla="*/ 208 w 393"/>
                <a:gd name="T1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3" h="304">
                  <a:moveTo>
                    <a:pt x="208" y="0"/>
                  </a:moveTo>
                  <a:cubicBezTo>
                    <a:pt x="143" y="11"/>
                    <a:pt x="133" y="29"/>
                    <a:pt x="88" y="64"/>
                  </a:cubicBezTo>
                  <a:cubicBezTo>
                    <a:pt x="73" y="76"/>
                    <a:pt x="40" y="96"/>
                    <a:pt x="40" y="96"/>
                  </a:cubicBezTo>
                  <a:cubicBezTo>
                    <a:pt x="0" y="156"/>
                    <a:pt x="1" y="262"/>
                    <a:pt x="64" y="304"/>
                  </a:cubicBezTo>
                  <a:cubicBezTo>
                    <a:pt x="174" y="282"/>
                    <a:pt x="188" y="278"/>
                    <a:pt x="328" y="272"/>
                  </a:cubicBezTo>
                  <a:cubicBezTo>
                    <a:pt x="366" y="247"/>
                    <a:pt x="349" y="265"/>
                    <a:pt x="368" y="208"/>
                  </a:cubicBezTo>
                  <a:cubicBezTo>
                    <a:pt x="373" y="192"/>
                    <a:pt x="384" y="160"/>
                    <a:pt x="384" y="160"/>
                  </a:cubicBezTo>
                  <a:cubicBezTo>
                    <a:pt x="381" y="120"/>
                    <a:pt x="393" y="72"/>
                    <a:pt x="368" y="40"/>
                  </a:cubicBezTo>
                  <a:cubicBezTo>
                    <a:pt x="338" y="3"/>
                    <a:pt x="246" y="0"/>
                    <a:pt x="208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34" name="Freeform 10">
              <a:extLst>
                <a:ext uri="{FF2B5EF4-FFF2-40B4-BE49-F238E27FC236}">
                  <a16:creationId xmlns:a16="http://schemas.microsoft.com/office/drawing/2014/main" id="{D55B9B2B-693F-4B4C-BFF8-AF35C8EF0C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99" y="3152"/>
              <a:ext cx="393" cy="304"/>
            </a:xfrm>
            <a:custGeom>
              <a:avLst/>
              <a:gdLst>
                <a:gd name="T0" fmla="*/ 208 w 393"/>
                <a:gd name="T1" fmla="*/ 0 h 304"/>
                <a:gd name="T2" fmla="*/ 88 w 393"/>
                <a:gd name="T3" fmla="*/ 64 h 304"/>
                <a:gd name="T4" fmla="*/ 40 w 393"/>
                <a:gd name="T5" fmla="*/ 96 h 304"/>
                <a:gd name="T6" fmla="*/ 64 w 393"/>
                <a:gd name="T7" fmla="*/ 304 h 304"/>
                <a:gd name="T8" fmla="*/ 328 w 393"/>
                <a:gd name="T9" fmla="*/ 272 h 304"/>
                <a:gd name="T10" fmla="*/ 368 w 393"/>
                <a:gd name="T11" fmla="*/ 208 h 304"/>
                <a:gd name="T12" fmla="*/ 384 w 393"/>
                <a:gd name="T13" fmla="*/ 160 h 304"/>
                <a:gd name="T14" fmla="*/ 368 w 393"/>
                <a:gd name="T15" fmla="*/ 40 h 304"/>
                <a:gd name="T16" fmla="*/ 208 w 393"/>
                <a:gd name="T1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3" h="304">
                  <a:moveTo>
                    <a:pt x="208" y="0"/>
                  </a:moveTo>
                  <a:cubicBezTo>
                    <a:pt x="143" y="11"/>
                    <a:pt x="133" y="29"/>
                    <a:pt x="88" y="64"/>
                  </a:cubicBezTo>
                  <a:cubicBezTo>
                    <a:pt x="73" y="76"/>
                    <a:pt x="40" y="96"/>
                    <a:pt x="40" y="96"/>
                  </a:cubicBezTo>
                  <a:cubicBezTo>
                    <a:pt x="0" y="156"/>
                    <a:pt x="1" y="262"/>
                    <a:pt x="64" y="304"/>
                  </a:cubicBezTo>
                  <a:cubicBezTo>
                    <a:pt x="174" y="282"/>
                    <a:pt x="188" y="278"/>
                    <a:pt x="328" y="272"/>
                  </a:cubicBezTo>
                  <a:cubicBezTo>
                    <a:pt x="366" y="247"/>
                    <a:pt x="349" y="265"/>
                    <a:pt x="368" y="208"/>
                  </a:cubicBezTo>
                  <a:cubicBezTo>
                    <a:pt x="373" y="192"/>
                    <a:pt x="384" y="160"/>
                    <a:pt x="384" y="160"/>
                  </a:cubicBezTo>
                  <a:cubicBezTo>
                    <a:pt x="381" y="120"/>
                    <a:pt x="393" y="72"/>
                    <a:pt x="368" y="40"/>
                  </a:cubicBezTo>
                  <a:cubicBezTo>
                    <a:pt x="338" y="3"/>
                    <a:pt x="246" y="0"/>
                    <a:pt x="208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35" name="Freeform 11">
              <a:extLst>
                <a:ext uri="{FF2B5EF4-FFF2-40B4-BE49-F238E27FC236}">
                  <a16:creationId xmlns:a16="http://schemas.microsoft.com/office/drawing/2014/main" id="{A9DE3A58-8008-6E40-969E-4BD6492D0D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0" y="3168"/>
              <a:ext cx="96" cy="240"/>
            </a:xfrm>
            <a:custGeom>
              <a:avLst/>
              <a:gdLst>
                <a:gd name="T0" fmla="*/ 48 w 72"/>
                <a:gd name="T1" fmla="*/ 240 h 240"/>
                <a:gd name="T2" fmla="*/ 0 w 72"/>
                <a:gd name="T3" fmla="*/ 184 h 240"/>
                <a:gd name="T4" fmla="*/ 16 w 72"/>
                <a:gd name="T5" fmla="*/ 120 h 240"/>
                <a:gd name="T6" fmla="*/ 72 w 72"/>
                <a:gd name="T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240">
                  <a:moveTo>
                    <a:pt x="48" y="240"/>
                  </a:moveTo>
                  <a:cubicBezTo>
                    <a:pt x="16" y="229"/>
                    <a:pt x="10" y="215"/>
                    <a:pt x="0" y="184"/>
                  </a:cubicBezTo>
                  <a:cubicBezTo>
                    <a:pt x="2" y="173"/>
                    <a:pt x="8" y="134"/>
                    <a:pt x="16" y="120"/>
                  </a:cubicBezTo>
                  <a:cubicBezTo>
                    <a:pt x="42" y="73"/>
                    <a:pt x="72" y="54"/>
                    <a:pt x="72" y="0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7039" name="Freeform 15">
            <a:extLst>
              <a:ext uri="{FF2B5EF4-FFF2-40B4-BE49-F238E27FC236}">
                <a16:creationId xmlns:a16="http://schemas.microsoft.com/office/drawing/2014/main" id="{21063A23-968D-2347-BF5B-54883451A099}"/>
              </a:ext>
            </a:extLst>
          </p:cNvPr>
          <p:cNvSpPr>
            <a:spLocks noChangeAspect="1"/>
          </p:cNvSpPr>
          <p:nvPr/>
        </p:nvSpPr>
        <p:spPr bwMode="auto">
          <a:xfrm>
            <a:off x="6351588" y="5973763"/>
            <a:ext cx="354012" cy="274637"/>
          </a:xfrm>
          <a:custGeom>
            <a:avLst/>
            <a:gdLst>
              <a:gd name="T0" fmla="*/ 208 w 393"/>
              <a:gd name="T1" fmla="*/ 0 h 304"/>
              <a:gd name="T2" fmla="*/ 88 w 393"/>
              <a:gd name="T3" fmla="*/ 64 h 304"/>
              <a:gd name="T4" fmla="*/ 40 w 393"/>
              <a:gd name="T5" fmla="*/ 96 h 304"/>
              <a:gd name="T6" fmla="*/ 64 w 393"/>
              <a:gd name="T7" fmla="*/ 304 h 304"/>
              <a:gd name="T8" fmla="*/ 328 w 393"/>
              <a:gd name="T9" fmla="*/ 272 h 304"/>
              <a:gd name="T10" fmla="*/ 368 w 393"/>
              <a:gd name="T11" fmla="*/ 208 h 304"/>
              <a:gd name="T12" fmla="*/ 384 w 393"/>
              <a:gd name="T13" fmla="*/ 160 h 304"/>
              <a:gd name="T14" fmla="*/ 368 w 393"/>
              <a:gd name="T15" fmla="*/ 40 h 304"/>
              <a:gd name="T16" fmla="*/ 208 w 393"/>
              <a:gd name="T17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3" h="304">
                <a:moveTo>
                  <a:pt x="208" y="0"/>
                </a:moveTo>
                <a:cubicBezTo>
                  <a:pt x="143" y="11"/>
                  <a:pt x="133" y="29"/>
                  <a:pt x="88" y="64"/>
                </a:cubicBezTo>
                <a:cubicBezTo>
                  <a:pt x="73" y="76"/>
                  <a:pt x="40" y="96"/>
                  <a:pt x="40" y="96"/>
                </a:cubicBezTo>
                <a:cubicBezTo>
                  <a:pt x="0" y="156"/>
                  <a:pt x="1" y="262"/>
                  <a:pt x="64" y="304"/>
                </a:cubicBezTo>
                <a:cubicBezTo>
                  <a:pt x="174" y="282"/>
                  <a:pt x="188" y="278"/>
                  <a:pt x="328" y="272"/>
                </a:cubicBezTo>
                <a:cubicBezTo>
                  <a:pt x="366" y="247"/>
                  <a:pt x="349" y="265"/>
                  <a:pt x="368" y="208"/>
                </a:cubicBezTo>
                <a:cubicBezTo>
                  <a:pt x="373" y="192"/>
                  <a:pt x="384" y="160"/>
                  <a:pt x="384" y="160"/>
                </a:cubicBezTo>
                <a:cubicBezTo>
                  <a:pt x="381" y="120"/>
                  <a:pt x="393" y="72"/>
                  <a:pt x="368" y="40"/>
                </a:cubicBezTo>
                <a:cubicBezTo>
                  <a:pt x="338" y="3"/>
                  <a:pt x="246" y="0"/>
                  <a:pt x="208" y="0"/>
                </a:cubicBezTo>
                <a:close/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040" name="Freeform 16">
            <a:extLst>
              <a:ext uri="{FF2B5EF4-FFF2-40B4-BE49-F238E27FC236}">
                <a16:creationId xmlns:a16="http://schemas.microsoft.com/office/drawing/2014/main" id="{57F99943-5681-5A4B-881D-9A54A30CBC57}"/>
              </a:ext>
            </a:extLst>
          </p:cNvPr>
          <p:cNvSpPr>
            <a:spLocks noChangeAspect="1"/>
          </p:cNvSpPr>
          <p:nvPr/>
        </p:nvSpPr>
        <p:spPr bwMode="auto">
          <a:xfrm>
            <a:off x="6532563" y="5988050"/>
            <a:ext cx="87312" cy="217488"/>
          </a:xfrm>
          <a:custGeom>
            <a:avLst/>
            <a:gdLst>
              <a:gd name="T0" fmla="*/ 48 w 72"/>
              <a:gd name="T1" fmla="*/ 240 h 240"/>
              <a:gd name="T2" fmla="*/ 0 w 72"/>
              <a:gd name="T3" fmla="*/ 184 h 240"/>
              <a:gd name="T4" fmla="*/ 16 w 72"/>
              <a:gd name="T5" fmla="*/ 120 h 240"/>
              <a:gd name="T6" fmla="*/ 72 w 72"/>
              <a:gd name="T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240">
                <a:moveTo>
                  <a:pt x="48" y="240"/>
                </a:moveTo>
                <a:cubicBezTo>
                  <a:pt x="16" y="229"/>
                  <a:pt x="10" y="215"/>
                  <a:pt x="0" y="184"/>
                </a:cubicBezTo>
                <a:cubicBezTo>
                  <a:pt x="2" y="173"/>
                  <a:pt x="8" y="134"/>
                  <a:pt x="16" y="120"/>
                </a:cubicBezTo>
                <a:cubicBezTo>
                  <a:pt x="42" y="73"/>
                  <a:pt x="72" y="54"/>
                  <a:pt x="72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041" name="Line 17">
            <a:extLst>
              <a:ext uri="{FF2B5EF4-FFF2-40B4-BE49-F238E27FC236}">
                <a16:creationId xmlns:a16="http://schemas.microsoft.com/office/drawing/2014/main" id="{79DE4AB3-3D83-064F-970E-121460125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724400"/>
            <a:ext cx="152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042" name="Line 18">
            <a:extLst>
              <a:ext uri="{FF2B5EF4-FFF2-40B4-BE49-F238E27FC236}">
                <a16:creationId xmlns:a16="http://schemas.microsoft.com/office/drawing/2014/main" id="{F9DADFE8-537F-7C4E-8B9D-FF2799CAE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5562600"/>
            <a:ext cx="381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043" name="Line 19">
            <a:extLst>
              <a:ext uri="{FF2B5EF4-FFF2-40B4-BE49-F238E27FC236}">
                <a16:creationId xmlns:a16="http://schemas.microsoft.com/office/drawing/2014/main" id="{0DFD8B5D-49A3-7342-BAF8-EFAC31092B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0400" y="5562600"/>
            <a:ext cx="2286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044" name="Line 20">
            <a:extLst>
              <a:ext uri="{FF2B5EF4-FFF2-40B4-BE49-F238E27FC236}">
                <a16:creationId xmlns:a16="http://schemas.microsoft.com/office/drawing/2014/main" id="{C791D7F5-E334-F549-9802-49E62D168A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4724400"/>
            <a:ext cx="762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4494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sm" len="sm"/>
          <a:tailEnd type="triangle" w="lg" len="lg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B762D342-E3C8-0441-AAB2-96AB9EE99123}" vid="{1F6919B9-4D7C-7E4B-A4FB-B430CBE110C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14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15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16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17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18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19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20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21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22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23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template 11">
    <a:dk1>
      <a:srgbClr val="000066"/>
    </a:dk1>
    <a:lt1>
      <a:srgbClr val="FFFFFF"/>
    </a:lt1>
    <a:dk2>
      <a:srgbClr val="A50021"/>
    </a:dk2>
    <a:lt2>
      <a:srgbClr val="808080"/>
    </a:lt2>
    <a:accent1>
      <a:srgbClr val="FF3300"/>
    </a:accent1>
    <a:accent2>
      <a:srgbClr val="FF3300"/>
    </a:accent2>
    <a:accent3>
      <a:srgbClr val="FFFFFF"/>
    </a:accent3>
    <a:accent4>
      <a:srgbClr val="000056"/>
    </a:accent4>
    <a:accent5>
      <a:srgbClr val="FFADAA"/>
    </a:accent5>
    <a:accent6>
      <a:srgbClr val="E72D00"/>
    </a:accent6>
    <a:hlink>
      <a:srgbClr val="3366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5790</TotalTime>
  <Words>7650</Words>
  <Application>Microsoft Macintosh PowerPoint</Application>
  <PresentationFormat>On-screen Show (4:3)</PresentationFormat>
  <Paragraphs>2042</Paragraphs>
  <Slides>162</Slides>
  <Notes>44</Notes>
  <HiddenSlides>0</HiddenSlides>
  <MMClips>0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162</vt:i4>
      </vt:variant>
      <vt:variant>
        <vt:lpstr>Custom Shows</vt:lpstr>
      </vt:variant>
      <vt:variant>
        <vt:i4>1</vt:i4>
      </vt:variant>
    </vt:vector>
  </HeadingPairs>
  <TitlesOfParts>
    <vt:vector size="176" baseType="lpstr">
      <vt:lpstr>Apple Chancery</vt:lpstr>
      <vt:lpstr>Arial</vt:lpstr>
      <vt:lpstr>Calibri</vt:lpstr>
      <vt:lpstr>Cambria</vt:lpstr>
      <vt:lpstr>Cambria Math</vt:lpstr>
      <vt:lpstr>Comic Sans MS</vt:lpstr>
      <vt:lpstr>Georgia</vt:lpstr>
      <vt:lpstr>Times New Roman</vt:lpstr>
      <vt:lpstr>Trebuchet MS</vt:lpstr>
      <vt:lpstr>Wingdings</vt:lpstr>
      <vt:lpstr>template</vt:lpstr>
      <vt:lpstr>Document</vt:lpstr>
      <vt:lpstr>Equation</vt:lpstr>
      <vt:lpstr>Graph Mining and Multi-Relational Learning: Tools and Applications </vt:lpstr>
      <vt:lpstr>Bird’s eye view</vt:lpstr>
      <vt:lpstr>Bird’s eye view</vt:lpstr>
      <vt:lpstr>e-commerce examples</vt:lpstr>
      <vt:lpstr>e-commerce examples</vt:lpstr>
      <vt:lpstr>e-commerce examples</vt:lpstr>
      <vt:lpstr>Cyber-security</vt:lpstr>
      <vt:lpstr>Examples on complex graphs?</vt:lpstr>
      <vt:lpstr>Bird’s eye view</vt:lpstr>
      <vt:lpstr>Complex, e.g.,  time-evolving graphs</vt:lpstr>
      <vt:lpstr>Complex, e.g.,  MultiView Graph</vt:lpstr>
      <vt:lpstr>Complex, e.g.,  Knowledge Graph</vt:lpstr>
      <vt:lpstr>Definitions</vt:lpstr>
      <vt:lpstr>Definitions</vt:lpstr>
      <vt:lpstr>Definitions</vt:lpstr>
      <vt:lpstr>Definitions</vt:lpstr>
      <vt:lpstr>Definitions</vt:lpstr>
      <vt:lpstr>Definitions</vt:lpstr>
      <vt:lpstr>Definitions</vt:lpstr>
      <vt:lpstr>Definitions</vt:lpstr>
      <vt:lpstr>‘Recipe’ Structure:</vt:lpstr>
      <vt:lpstr>‘Recipe’ Structure:</vt:lpstr>
      <vt:lpstr>NOT covered here</vt:lpstr>
      <vt:lpstr>Bird’s eye view</vt:lpstr>
      <vt:lpstr>Node importance - Motivation:</vt:lpstr>
      <vt:lpstr>Node importance - Motivation:</vt:lpstr>
      <vt:lpstr>SVD properties (Singular Value Decomposition)</vt:lpstr>
      <vt:lpstr>SVD properties</vt:lpstr>
      <vt:lpstr>Bird’s eye view</vt:lpstr>
      <vt:lpstr>PageRank (google)</vt:lpstr>
      <vt:lpstr>Problem: PageRank</vt:lpstr>
      <vt:lpstr>Problem: PageRank -  solution</vt:lpstr>
      <vt:lpstr>(Simplified) PageRank algorithm</vt:lpstr>
      <vt:lpstr>(Simplified) PageRank algorithm</vt:lpstr>
      <vt:lpstr>Definitions</vt:lpstr>
      <vt:lpstr>(Simplified) PageRank algorithm</vt:lpstr>
      <vt:lpstr>(Simplified) PageRank algorithm</vt:lpstr>
      <vt:lpstr>(Simplified) PageRank algorithm</vt:lpstr>
      <vt:lpstr>(Simplified) PageRank algorithm</vt:lpstr>
      <vt:lpstr>(Simplified) PageRank algorithm</vt:lpstr>
      <vt:lpstr>(Simplified) PageRank algorithm</vt:lpstr>
      <vt:lpstr>(Simplified) PageRank algorithm</vt:lpstr>
      <vt:lpstr>Full Algorithm</vt:lpstr>
      <vt:lpstr>Full Algorithm</vt:lpstr>
      <vt:lpstr>Notice:</vt:lpstr>
      <vt:lpstr>Bird’s eye view</vt:lpstr>
      <vt:lpstr>Node importance - Motivation:</vt:lpstr>
      <vt:lpstr>Personalized P.R.</vt:lpstr>
      <vt:lpstr>Extension: Personalized P.R.</vt:lpstr>
      <vt:lpstr>Extension: Personalized P.R.</vt:lpstr>
      <vt:lpstr>Extension: Personalized P.R.</vt:lpstr>
      <vt:lpstr>Extension: Personalized P.R.</vt:lpstr>
      <vt:lpstr>Extension: Personalized P.R.</vt:lpstr>
      <vt:lpstr>Extension: Personalized P.R.</vt:lpstr>
      <vt:lpstr>Extension: Personalized P.R.</vt:lpstr>
      <vt:lpstr>Applications of node proximity</vt:lpstr>
      <vt:lpstr>Bird’s eye view</vt:lpstr>
      <vt:lpstr>Bird’s eye view</vt:lpstr>
      <vt:lpstr>Bird’s eye view</vt:lpstr>
      <vt:lpstr>Kleinberg’s algo (HITS)</vt:lpstr>
      <vt:lpstr>Recall: problem dfn</vt:lpstr>
      <vt:lpstr>Why not just PageRank?</vt:lpstr>
      <vt:lpstr>Problem: PageRank</vt:lpstr>
      <vt:lpstr>Problem: PageRank</vt:lpstr>
      <vt:lpstr>Kleinberg’s algorithm</vt:lpstr>
      <vt:lpstr>Kleinberg’s algorithm</vt:lpstr>
      <vt:lpstr>Kleinberg’s algorithm</vt:lpstr>
      <vt:lpstr>Kleinberg’s algorithm</vt:lpstr>
      <vt:lpstr>Kleinberg’s algorithm</vt:lpstr>
      <vt:lpstr>Kleinberg’s algorithm</vt:lpstr>
      <vt:lpstr>Kleinberg’s algorithm</vt:lpstr>
      <vt:lpstr>Kleinberg’s algorithm</vt:lpstr>
      <vt:lpstr>Kleinberg’s algorithm</vt:lpstr>
      <vt:lpstr>Kleinberg’s algorithm</vt:lpstr>
      <vt:lpstr>Kleinberg’s algorithm</vt:lpstr>
      <vt:lpstr>Kleinberg’s algorithm - results</vt:lpstr>
      <vt:lpstr>Bird’s eye view</vt:lpstr>
      <vt:lpstr>SVD properties</vt:lpstr>
      <vt:lpstr>Crush intro to SVD</vt:lpstr>
      <vt:lpstr>Crush intro to SVD</vt:lpstr>
      <vt:lpstr>Crush intro to SVD</vt:lpstr>
      <vt:lpstr>Crush intro to SVD</vt:lpstr>
      <vt:lpstr>SVD properties</vt:lpstr>
      <vt:lpstr>Crush intro to SVD</vt:lpstr>
      <vt:lpstr>SVD properties</vt:lpstr>
      <vt:lpstr>Crush intro to SVD</vt:lpstr>
      <vt:lpstr>SVD properties</vt:lpstr>
      <vt:lpstr>SVD - intuition</vt:lpstr>
      <vt:lpstr>SVD properties</vt:lpstr>
      <vt:lpstr>Crush intro to SVD</vt:lpstr>
      <vt:lpstr>SVD properties</vt:lpstr>
      <vt:lpstr>PoA talk on SVD</vt:lpstr>
      <vt:lpstr>Node importance - Motivation:</vt:lpstr>
      <vt:lpstr>SVD properties</vt:lpstr>
      <vt:lpstr>SVD properties</vt:lpstr>
      <vt:lpstr>Bird’s eye view</vt:lpstr>
      <vt:lpstr>Problem</vt:lpstr>
      <vt:lpstr>Short answer</vt:lpstr>
      <vt:lpstr>Solution#1: METIS</vt:lpstr>
      <vt:lpstr>Solution #1: METIS</vt:lpstr>
      <vt:lpstr>Solutions #2,3…</vt:lpstr>
      <vt:lpstr>A word of caution</vt:lpstr>
      <vt:lpstr>A word of caution</vt:lpstr>
      <vt:lpstr>A word of caution</vt:lpstr>
      <vt:lpstr>A word of caution</vt:lpstr>
      <vt:lpstr>Short answer</vt:lpstr>
      <vt:lpstr>Bird’s eye view</vt:lpstr>
      <vt:lpstr>Bird’s eye view</vt:lpstr>
      <vt:lpstr>Bird’s eye view</vt:lpstr>
      <vt:lpstr>Bird’s eye view</vt:lpstr>
      <vt:lpstr>Problem</vt:lpstr>
      <vt:lpstr>Solution</vt:lpstr>
      <vt:lpstr>P1.3.1. Outliers</vt:lpstr>
      <vt:lpstr>P1.3.1. Outliers</vt:lpstr>
      <vt:lpstr>Ego-net Patterns: Which is strange?</vt:lpstr>
      <vt:lpstr>P1.3.1. Outliers</vt:lpstr>
      <vt:lpstr>Ego-net Patterns </vt:lpstr>
      <vt:lpstr>Pattern: Ego-net Power Law Density</vt:lpstr>
      <vt:lpstr>Pattern: Ego-net Power Law Density</vt:lpstr>
      <vt:lpstr>Bird’s eye view</vt:lpstr>
      <vt:lpstr>Problem</vt:lpstr>
      <vt:lpstr>P1.3.1. How to find ‘suspicious’ groups?</vt:lpstr>
      <vt:lpstr>P1.3.1. How to find ‘suspicious’ groups?</vt:lpstr>
      <vt:lpstr>Except that:</vt:lpstr>
      <vt:lpstr>Except that:</vt:lpstr>
      <vt:lpstr>Except that:</vt:lpstr>
      <vt:lpstr>Crush intro to SVD</vt:lpstr>
      <vt:lpstr>Inferring Strange Behavior from Connectivity Pattern in Social Networks PAKDD’14 </vt:lpstr>
      <vt:lpstr>Dataset</vt:lpstr>
      <vt:lpstr>Real Data</vt:lpstr>
      <vt:lpstr>Real Data</vt:lpstr>
      <vt:lpstr>Solution</vt:lpstr>
      <vt:lpstr>Bird’s eye view</vt:lpstr>
      <vt:lpstr>Bird’s eye view</vt:lpstr>
      <vt:lpstr>Problem</vt:lpstr>
      <vt:lpstr>Short answer:</vt:lpstr>
      <vt:lpstr>Bird’s eye view</vt:lpstr>
      <vt:lpstr>Background</vt:lpstr>
      <vt:lpstr>Belief  Propagation</vt:lpstr>
      <vt:lpstr>Background</vt:lpstr>
      <vt:lpstr>Bird’s eye view</vt:lpstr>
      <vt:lpstr>Unifying Guilt-by-Association Approaches:  Theorems and Fast Algorithms</vt:lpstr>
      <vt:lpstr>BP  vs.  Linearized BP</vt:lpstr>
      <vt:lpstr>BP  vs.  Linearized BP</vt:lpstr>
      <vt:lpstr>Problem: e-commerce ratings fraud</vt:lpstr>
      <vt:lpstr>Problem: e-commerce ratings fraud</vt:lpstr>
      <vt:lpstr>Problem: e-commerce ratings fraud</vt:lpstr>
      <vt:lpstr>ZooBP: features</vt:lpstr>
      <vt:lpstr>ZooBP in the real world</vt:lpstr>
      <vt:lpstr>ZooBP: code etc</vt:lpstr>
      <vt:lpstr>Bird’s eye view</vt:lpstr>
      <vt:lpstr>Other ‘success stories’?</vt:lpstr>
      <vt:lpstr>Network Effect Tools: SNARE</vt:lpstr>
      <vt:lpstr>Polonium: Tera-Scale Graph Mining and Inference for Malware Detection</vt:lpstr>
      <vt:lpstr>Short answer:</vt:lpstr>
      <vt:lpstr>Bird’s eye view</vt:lpstr>
      <vt:lpstr>Conclusions for Part P1</vt:lpstr>
      <vt:lpstr>Thanks to</vt:lpstr>
      <vt:lpstr>P1 – Graphs - More references</vt:lpstr>
      <vt:lpstr>P1 – Graphs - More references</vt:lpstr>
      <vt:lpstr>P1 – Graphs - More references</vt:lpstr>
      <vt:lpstr>Bird’s eye view</vt:lpstr>
      <vt:lpstr>short 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and Time Series Mining: Tools and Applications</dc:title>
  <dc:creator>Christos Nick Faloutsos</dc:creator>
  <dc:description>NYU - WIN 2009_x000d_
_x000d_
</dc:description>
  <cp:lastModifiedBy>Christos Faloutsos</cp:lastModifiedBy>
  <cp:revision>130</cp:revision>
  <cp:lastPrinted>2019-10-07T07:07:49Z</cp:lastPrinted>
  <dcterms:created xsi:type="dcterms:W3CDTF">2019-11-12T02:59:25Z</dcterms:created>
  <dcterms:modified xsi:type="dcterms:W3CDTF">2020-12-23T21:25:19Z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